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04" r:id="rId3"/>
    <p:sldId id="305" r:id="rId4"/>
    <p:sldId id="309" r:id="rId5"/>
    <p:sldId id="311" r:id="rId6"/>
    <p:sldId id="306" r:id="rId7"/>
    <p:sldId id="310" r:id="rId8"/>
    <p:sldId id="312" r:id="rId9"/>
    <p:sldId id="307" r:id="rId10"/>
    <p:sldId id="313" r:id="rId11"/>
    <p:sldId id="314" r:id="rId12"/>
    <p:sldId id="308" r:id="rId13"/>
    <p:sldId id="315" r:id="rId14"/>
    <p:sldId id="302" r:id="rId15"/>
    <p:sldId id="316" r:id="rId16"/>
    <p:sldId id="317" r:id="rId17"/>
    <p:sldId id="29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D50EF-06C3-42C3-B746-154DD00BD8E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76377-15C3-4079-AE9C-E5932100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21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A96AFF6E-9C7E-4AC8-9506-69DFC0D82E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250CE906-A308-4A70-BCD4-BFDADE6238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2FCE5796-77A1-4856-8BCB-D1E20D73A7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618E7DF-DE83-43F6-94D7-5651FEE7FE27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45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6D53-354B-412B-A174-68F1C2AB057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49480C5-A086-40F3-93C0-BAB03B32AE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41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6D53-354B-412B-A174-68F1C2AB057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80C5-A086-40F3-93C0-BAB03B32AE8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44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6D53-354B-412B-A174-68F1C2AB057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80C5-A086-40F3-93C0-BAB03B32AE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0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6D53-354B-412B-A174-68F1C2AB057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80C5-A086-40F3-93C0-BAB03B32AE8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5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6D53-354B-412B-A174-68F1C2AB057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80C5-A086-40F3-93C0-BAB03B32AE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54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6D53-354B-412B-A174-68F1C2AB057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80C5-A086-40F3-93C0-BAB03B32AE8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3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6D53-354B-412B-A174-68F1C2AB057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80C5-A086-40F3-93C0-BAB03B32AE8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23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6D53-354B-412B-A174-68F1C2AB057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80C5-A086-40F3-93C0-BAB03B32AE8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5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6D53-354B-412B-A174-68F1C2AB057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80C5-A086-40F3-93C0-BAB03B32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3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6D53-354B-412B-A174-68F1C2AB057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80C5-A086-40F3-93C0-BAB03B32AE8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14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55A6D53-354B-412B-A174-68F1C2AB057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80C5-A086-40F3-93C0-BAB03B32AE8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9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A6D53-354B-412B-A174-68F1C2AB057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9480C5-A086-40F3-93C0-BAB03B32AE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8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683F-2697-43E3-B0A7-030048E53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Evolusi</a:t>
            </a:r>
            <a:r>
              <a:rPr lang="en-ID" dirty="0"/>
              <a:t> &amp;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Komputer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8F490-F155-4834-87D7-8030EB692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0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0C28350-A2DE-4766-8511-0EE3C303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rajan Pro" panose="02020502050506020301" pitchFamily="18" charset="0"/>
                <a:ea typeface="Trajan Pro" panose="02020502050506020301" pitchFamily="18" charset="0"/>
                <a:cs typeface="Trajan Pro" panose="02020502050506020301" pitchFamily="18" charset="0"/>
              </a:rPr>
              <a:t>CIRI-CIRI KOMPUTER GENERASI KETIGA (1958)</a:t>
            </a:r>
            <a:endParaRPr lang="en-US" altLang="en-US">
              <a:latin typeface="Trajan Pro" panose="02020502050506020301" pitchFamily="18" charset="0"/>
              <a:ea typeface="Trajan Pro" panose="02020502050506020301" pitchFamily="18" charset="0"/>
              <a:cs typeface="Trajan Pro" panose="0202050205050602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309C-4BF3-4788-84F6-F7210A37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err="1">
                <a:ea typeface="+mn-ea"/>
              </a:rPr>
              <a:t>Komponen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Sirkuit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menggunakan</a:t>
            </a:r>
            <a:r>
              <a:rPr lang="en-US" dirty="0">
                <a:ea typeface="+mn-ea"/>
              </a:rPr>
              <a:t> IC (Integrated Circuits).</a:t>
            </a:r>
          </a:p>
          <a:p>
            <a:pPr>
              <a:defRPr/>
            </a:pPr>
            <a:r>
              <a:rPr lang="en-US" dirty="0" err="1">
                <a:ea typeface="+mn-ea"/>
              </a:rPr>
              <a:t>Peningkatan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kemampuan</a:t>
            </a:r>
            <a:r>
              <a:rPr lang="en-US" dirty="0">
                <a:ea typeface="+mn-ea"/>
              </a:rPr>
              <a:t> software.</a:t>
            </a:r>
          </a:p>
          <a:p>
            <a:pPr>
              <a:defRPr/>
            </a:pPr>
            <a:r>
              <a:rPr lang="en-US" dirty="0" err="1">
                <a:ea typeface="+mn-ea"/>
              </a:rPr>
              <a:t>Kapasitas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memori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komputer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lebih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besar</a:t>
            </a: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 err="1">
                <a:ea typeface="+mn-ea"/>
              </a:rPr>
              <a:t>Menggunakan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penyimpanan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luar</a:t>
            </a:r>
            <a:r>
              <a:rPr lang="en-US" dirty="0">
                <a:ea typeface="+mn-ea"/>
              </a:rPr>
              <a:t> yang </a:t>
            </a:r>
            <a:r>
              <a:rPr lang="en-US" dirty="0" err="1">
                <a:ea typeface="+mn-ea"/>
              </a:rPr>
              <a:t>sifatnya</a:t>
            </a:r>
            <a:r>
              <a:rPr lang="en-US" dirty="0">
                <a:ea typeface="+mn-ea"/>
              </a:rPr>
              <a:t> random access</a:t>
            </a:r>
          </a:p>
          <a:p>
            <a:pPr>
              <a:defRPr/>
            </a:pPr>
            <a:r>
              <a:rPr lang="en-US" dirty="0" err="1">
                <a:ea typeface="+mn-ea"/>
              </a:rPr>
              <a:t>Penggunaan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daya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lebih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hemat</a:t>
            </a: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 err="1">
                <a:ea typeface="+mn-ea"/>
              </a:rPr>
              <a:t>Memungkinkan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untuk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melakukan</a:t>
            </a:r>
            <a:r>
              <a:rPr lang="en-US" dirty="0">
                <a:ea typeface="+mn-ea"/>
              </a:rPr>
              <a:t> multi processing</a:t>
            </a:r>
          </a:p>
          <a:p>
            <a:pPr>
              <a:defRPr/>
            </a:pPr>
            <a:r>
              <a:rPr lang="en-US" dirty="0" err="1">
                <a:ea typeface="+mn-ea"/>
              </a:rPr>
              <a:t>Pengembangan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dari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alat</a:t>
            </a:r>
            <a:r>
              <a:rPr lang="en-US" dirty="0">
                <a:ea typeface="+mn-ea"/>
              </a:rPr>
              <a:t> input </a:t>
            </a:r>
            <a:r>
              <a:rPr lang="en-US" dirty="0" err="1">
                <a:ea typeface="+mn-ea"/>
              </a:rPr>
              <a:t>dan</a:t>
            </a:r>
            <a:r>
              <a:rPr lang="en-US" dirty="0">
                <a:ea typeface="+mn-ea"/>
              </a:rPr>
              <a:t> output </a:t>
            </a:r>
            <a:r>
              <a:rPr lang="en-US" dirty="0" err="1">
                <a:ea typeface="+mn-ea"/>
              </a:rPr>
              <a:t>dengan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menggunakan</a:t>
            </a:r>
            <a:r>
              <a:rPr lang="en-US" dirty="0">
                <a:ea typeface="+mn-ea"/>
              </a:rPr>
              <a:t> Visual Display Terminal</a:t>
            </a: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9113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43B71EA5-196E-46E2-9115-6CB7D915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rajan Pro" panose="02020502050506020301" pitchFamily="18" charset="0"/>
                <a:ea typeface="Trajan Pro" panose="02020502050506020301" pitchFamily="18" charset="0"/>
                <a:cs typeface="Trajan Pro" panose="02020502050506020301" pitchFamily="18" charset="0"/>
              </a:rPr>
              <a:t>CONTOH KOMPUTER GENERASI KETIGA (1958)</a:t>
            </a:r>
            <a:endParaRPr lang="en-US" altLang="en-US">
              <a:latin typeface="Trajan Pro" panose="02020502050506020301" pitchFamily="18" charset="0"/>
              <a:ea typeface="Trajan Pro" panose="02020502050506020301" pitchFamily="18" charset="0"/>
              <a:cs typeface="Trajan Pro" panose="02020502050506020301" pitchFamily="18" charset="0"/>
            </a:endParaRP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6A303CC8-33BF-477D-BC7F-FF69C570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altLang="en-US">
                <a:latin typeface="Century Gothic" panose="020B0502020202020204" pitchFamily="34" charset="0"/>
                <a:cs typeface="Century Gothic" panose="020B0502020202020204" pitchFamily="34" charset="0"/>
              </a:rPr>
              <a:t>IBM System/360 dan DEC PDP -8.</a:t>
            </a:r>
            <a:endParaRPr lang="en-US" altLang="en-US"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7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4105740C-12E1-45F4-AB95-3E08499E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rajan Pro" panose="02020502050506020301" pitchFamily="18" charset="0"/>
                <a:ea typeface="Trajan Pro" panose="02020502050506020301" pitchFamily="18" charset="0"/>
                <a:cs typeface="Trajan Pro" panose="02020502050506020301" pitchFamily="18" charset="0"/>
              </a:rPr>
              <a:t>KOMPUTER GENERASI KEEMPAT  (1980)</a:t>
            </a:r>
            <a:endParaRPr lang="en-US" altLang="en-US">
              <a:latin typeface="Trajan Pro" panose="02020502050506020301" pitchFamily="18" charset="0"/>
              <a:ea typeface="Trajan Pro" panose="02020502050506020301" pitchFamily="18" charset="0"/>
              <a:cs typeface="Trajan Pro" panose="02020502050506020301" pitchFamily="18" charset="0"/>
            </a:endParaRP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E3A47666-4E59-4576-BE1A-ADD2E34F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Setelah IC, tujuan pengembangan menjadi lebih jelas: mengecilkan ukuran sirkuit dan komponen-komponen elektrik. </a:t>
            </a:r>
          </a:p>
          <a:p>
            <a:pPr algn="just" eaLnBrk="1" hangingPunct="1">
              <a:lnSpc>
                <a:spcPct val="80000"/>
              </a:lnSpc>
              <a:buClr>
                <a:srgbClr val="FFFF00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altLang="en-US" sz="2200" i="1">
                <a:latin typeface="Arial" panose="020B0604020202020204" pitchFamily="34" charset="0"/>
                <a:cs typeface="Arial" panose="020B0604020202020204" pitchFamily="34" charset="0"/>
              </a:rPr>
              <a:t> Large Scale Integration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(LSI) dapat memuat ratusan komponen dalam sebuah </a:t>
            </a:r>
            <a:r>
              <a:rPr lang="en-US" altLang="en-US" sz="2200" i="1">
                <a:latin typeface="Arial" panose="020B0604020202020204" pitchFamily="34" charset="0"/>
                <a:cs typeface="Arial" panose="020B0604020202020204" pitchFamily="34" charset="0"/>
              </a:rPr>
              <a:t>chip. </a:t>
            </a:r>
          </a:p>
          <a:p>
            <a:pPr algn="just" eaLnBrk="1" hangingPunct="1">
              <a:lnSpc>
                <a:spcPct val="80000"/>
              </a:lnSpc>
              <a:buClr>
                <a:srgbClr val="FFFF00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altLang="en-US" sz="2200" i="1">
                <a:latin typeface="Arial" panose="020B0604020202020204" pitchFamily="34" charset="0"/>
                <a:cs typeface="Arial" panose="020B0604020202020204" pitchFamily="34" charset="0"/>
              </a:rPr>
              <a:t>Very Large Scale Integration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(VLSI) memuat ribuan komponen dalam sebuah </a:t>
            </a:r>
            <a:r>
              <a:rPr lang="en-US" altLang="en-US" sz="2200" i="1">
                <a:latin typeface="Arial" panose="020B0604020202020204" pitchFamily="34" charset="0"/>
                <a:cs typeface="Arial" panose="020B0604020202020204" pitchFamily="34" charset="0"/>
              </a:rPr>
              <a:t>chip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tunggal. </a:t>
            </a:r>
          </a:p>
          <a:p>
            <a:pPr algn="just" eaLnBrk="1" hangingPunct="1">
              <a:lnSpc>
                <a:spcPct val="80000"/>
              </a:lnSpc>
              <a:buClr>
                <a:srgbClr val="FFFF00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Mikroprosesor : penggabungan seluruh komponen komputer ( CPU , memori, kendali I/O) dan diprogram sesuai dengan kebutuhan.</a:t>
            </a:r>
          </a:p>
          <a:p>
            <a:pPr algn="just" eaLnBrk="1" hangingPunct="1">
              <a:lnSpc>
                <a:spcPct val="80000"/>
              </a:lnSpc>
              <a:buClr>
                <a:srgbClr val="FFFF00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Munculnya PC </a:t>
            </a:r>
          </a:p>
          <a:p>
            <a:pPr eaLnBrk="1" hangingPunct="1"/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516" name="Picture 6">
            <a:extLst>
              <a:ext uri="{FF2B5EF4-FFF2-40B4-BE49-F238E27FC236}">
                <a16:creationId xmlns:a16="http://schemas.microsoft.com/office/drawing/2014/main" id="{E74BEB35-CACD-410D-BC5A-D94EB6EA9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029200"/>
            <a:ext cx="29718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7" name="Picture 7">
            <a:extLst>
              <a:ext uri="{FF2B5EF4-FFF2-40B4-BE49-F238E27FC236}">
                <a16:creationId xmlns:a16="http://schemas.microsoft.com/office/drawing/2014/main" id="{E18EA4A1-B6EF-45F8-AF95-34291267F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029201"/>
            <a:ext cx="3094038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93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80E9D372-F22D-4B4B-8CEB-509F94D9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rajan Pro" panose="02020502050506020301" pitchFamily="18" charset="0"/>
                <a:ea typeface="Trajan Pro" panose="02020502050506020301" pitchFamily="18" charset="0"/>
                <a:cs typeface="Trajan Pro" panose="02020502050506020301" pitchFamily="18" charset="0"/>
              </a:rPr>
              <a:t>CIRI-CIRI KOMPUTER GENERASI KEEMPAT  (1980)</a:t>
            </a:r>
            <a:endParaRPr lang="en-US" altLang="en-US">
              <a:latin typeface="Trajan Pro" panose="02020502050506020301" pitchFamily="18" charset="0"/>
              <a:ea typeface="Trajan Pro" panose="02020502050506020301" pitchFamily="18" charset="0"/>
              <a:cs typeface="Trajan Pro" panose="0202050205050602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619C-BC37-4F20-BD01-BF8A290F8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err="1">
                <a:ea typeface="+mn-ea"/>
              </a:rPr>
              <a:t>Penggunaan</a:t>
            </a:r>
            <a:r>
              <a:rPr lang="en-US" dirty="0">
                <a:ea typeface="+mn-ea"/>
              </a:rPr>
              <a:t> Large Scale Integration (LSI) / Bipolar Large Scale Integration, </a:t>
            </a:r>
            <a:r>
              <a:rPr lang="en-US" dirty="0" err="1">
                <a:ea typeface="+mn-ea"/>
              </a:rPr>
              <a:t>yaitu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pemadatan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Ribuan</a:t>
            </a:r>
            <a:r>
              <a:rPr lang="en-US" dirty="0">
                <a:ea typeface="+mn-ea"/>
              </a:rPr>
              <a:t> IC </a:t>
            </a:r>
            <a:r>
              <a:rPr lang="en-US" dirty="0" err="1">
                <a:ea typeface="+mn-ea"/>
              </a:rPr>
              <a:t>menjadi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sebuah</a:t>
            </a:r>
            <a:r>
              <a:rPr lang="en-US" dirty="0">
                <a:ea typeface="+mn-ea"/>
              </a:rPr>
              <a:t> chip.</a:t>
            </a:r>
          </a:p>
          <a:p>
            <a:pPr>
              <a:defRPr/>
            </a:pPr>
            <a:r>
              <a:rPr lang="en-US" dirty="0" err="1">
                <a:ea typeface="+mn-ea"/>
              </a:rPr>
              <a:t>Dikembangkan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komputer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mikro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dengan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menggunakan</a:t>
            </a:r>
            <a:r>
              <a:rPr lang="en-US" dirty="0">
                <a:ea typeface="+mn-ea"/>
              </a:rPr>
              <a:t> microprocessor </a:t>
            </a:r>
            <a:r>
              <a:rPr lang="en-US" dirty="0" err="1">
                <a:ea typeface="+mn-ea"/>
              </a:rPr>
              <a:t>dan</a:t>
            </a:r>
            <a:r>
              <a:rPr lang="en-US" dirty="0">
                <a:ea typeface="+mn-ea"/>
              </a:rPr>
              <a:t> semiconductor yang </a:t>
            </a:r>
            <a:r>
              <a:rPr lang="en-US" dirty="0" err="1">
                <a:ea typeface="+mn-ea"/>
              </a:rPr>
              <a:t>berbentuk</a:t>
            </a:r>
            <a:r>
              <a:rPr lang="en-US" dirty="0">
                <a:ea typeface="+mn-ea"/>
              </a:rPr>
              <a:t> chip </a:t>
            </a:r>
            <a:r>
              <a:rPr lang="en-US" dirty="0" err="1">
                <a:ea typeface="+mn-ea"/>
              </a:rPr>
              <a:t>untuk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memori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komputer</a:t>
            </a:r>
            <a:r>
              <a:rPr lang="en-US" dirty="0">
                <a:ea typeface="+mn-ea"/>
              </a:rPr>
              <a:t>.</a:t>
            </a: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103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14DD25F-ECE7-4AA6-AA35-4DBC78FC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rajan Pro" panose="02020502050506020301" pitchFamily="18" charset="0"/>
                <a:ea typeface="Trajan Pro" panose="02020502050506020301" pitchFamily="18" charset="0"/>
                <a:cs typeface="Trajan Pro" panose="02020502050506020301" pitchFamily="18" charset="0"/>
              </a:rPr>
              <a:t>KOMPUTER GENERASI KELIMA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C9A44F6-A799-4BAB-AD3D-ED74BDB7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entury Gothic" panose="020B0502020202020204" pitchFamily="34" charset="0"/>
                <a:cs typeface="Century Gothic" panose="020B0502020202020204" pitchFamily="34" charset="0"/>
              </a:rPr>
              <a:t>Sudah tidak berorientasi pada kecepatan atau ukuran fisik, namun lebih menonjolkan performance Artificial Intelegence</a:t>
            </a:r>
          </a:p>
          <a:p>
            <a:pPr eaLnBrk="1" hangingPunct="1"/>
            <a:r>
              <a:rPr lang="en-US" altLang="en-US">
                <a:latin typeface="Century Gothic" panose="020B0502020202020204" pitchFamily="34" charset="0"/>
                <a:cs typeface="Century Gothic" panose="020B0502020202020204" pitchFamily="34" charset="0"/>
              </a:rPr>
              <a:t>Patern recognation, bioinformatika</a:t>
            </a:r>
          </a:p>
        </p:txBody>
      </p:sp>
    </p:spTree>
    <p:extLst>
      <p:ext uri="{BB962C8B-B14F-4D97-AF65-F5344CB8AC3E}">
        <p14:creationId xmlns:p14="http://schemas.microsoft.com/office/powerpoint/2010/main" val="2373233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5D349830-15E9-4D0E-A61A-958E5FB2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rajan Pro" panose="02020502050506020301" pitchFamily="18" charset="0"/>
                <a:ea typeface="Trajan Pro" panose="02020502050506020301" pitchFamily="18" charset="0"/>
                <a:cs typeface="Trajan Pro" panose="02020502050506020301" pitchFamily="18" charset="0"/>
              </a:rPr>
              <a:t>CIRI-CIRI KOMPUTER GENERASI KELIMA</a:t>
            </a:r>
            <a:endParaRPr lang="en-US" altLang="en-US">
              <a:latin typeface="Trajan Pro" panose="02020502050506020301" pitchFamily="18" charset="0"/>
              <a:ea typeface="Trajan Pro" panose="02020502050506020301" pitchFamily="18" charset="0"/>
              <a:cs typeface="Trajan Pro" panose="0202050205050602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BB5E-B056-49FF-9E8A-9F674A29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err="1">
                <a:ea typeface="+mn-ea"/>
              </a:rPr>
              <a:t>Pengembangan</a:t>
            </a:r>
            <a:r>
              <a:rPr lang="en-US" dirty="0">
                <a:ea typeface="+mn-ea"/>
              </a:rPr>
              <a:t> VLSI ( Very Large Scale Integration) </a:t>
            </a:r>
          </a:p>
          <a:p>
            <a:pPr>
              <a:defRPr/>
            </a:pPr>
            <a:r>
              <a:rPr lang="en-US" dirty="0" err="1">
                <a:ea typeface="+mn-ea"/>
              </a:rPr>
              <a:t>Pengembangan</a:t>
            </a:r>
            <a:r>
              <a:rPr lang="en-US" dirty="0">
                <a:ea typeface="+mn-ea"/>
              </a:rPr>
              <a:t>  Josephson Junction</a:t>
            </a:r>
          </a:p>
          <a:p>
            <a:pPr>
              <a:defRPr/>
            </a:pPr>
            <a:r>
              <a:rPr lang="en-US" dirty="0" err="1">
                <a:ea typeface="+mn-ea"/>
              </a:rPr>
              <a:t>Lebih</a:t>
            </a:r>
            <a:r>
              <a:rPr lang="en-US" dirty="0">
                <a:ea typeface="+mn-ea"/>
              </a:rPr>
              <a:t> compact-</a:t>
            </a:r>
            <a:r>
              <a:rPr lang="en-US" dirty="0" err="1">
                <a:ea typeface="+mn-ea"/>
              </a:rPr>
              <a:t>kecil</a:t>
            </a: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 err="1">
                <a:ea typeface="+mn-ea"/>
              </a:rPr>
              <a:t>Dapat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menterjemahkan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bahasa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manusia</a:t>
            </a:r>
            <a:r>
              <a:rPr lang="en-US" dirty="0">
                <a:ea typeface="+mn-ea"/>
              </a:rPr>
              <a:t>, </a:t>
            </a:r>
            <a:r>
              <a:rPr lang="en-US" dirty="0" err="1">
                <a:ea typeface="+mn-ea"/>
              </a:rPr>
              <a:t>bercakap-cakap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dengan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manusia</a:t>
            </a:r>
            <a:r>
              <a:rPr lang="en-US" dirty="0">
                <a:ea typeface="+mn-ea"/>
              </a:rPr>
              <a:t>, </a:t>
            </a:r>
            <a:r>
              <a:rPr lang="en-US" dirty="0" err="1">
                <a:ea typeface="+mn-ea"/>
              </a:rPr>
              <a:t>dapat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melakukan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diagnosa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penyakit</a:t>
            </a:r>
            <a:r>
              <a:rPr lang="en-US" dirty="0">
                <a:ea typeface="+mn-ea"/>
              </a:rPr>
              <a:t> yang </a:t>
            </a:r>
            <a:r>
              <a:rPr lang="en-US" dirty="0" err="1">
                <a:ea typeface="+mn-ea"/>
              </a:rPr>
              <a:t>lebih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akurat</a:t>
            </a:r>
            <a:r>
              <a:rPr lang="en-US" dirty="0">
                <a:ea typeface="+mn-ea"/>
              </a:rPr>
              <a:t>.</a:t>
            </a: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129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A05123D2-4B2A-4AAF-A0E3-BA0B0B65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rajan Pro" panose="02020502050506020301" pitchFamily="18" charset="0"/>
                <a:ea typeface="Trajan Pro" panose="02020502050506020301" pitchFamily="18" charset="0"/>
                <a:cs typeface="Trajan Pro" panose="02020502050506020301" pitchFamily="18" charset="0"/>
              </a:rPr>
              <a:t>CONTOH KOMPUTER GENERASI KELIMA</a:t>
            </a:r>
            <a:endParaRPr lang="en-US" altLang="en-US">
              <a:latin typeface="Trajan Pro" panose="02020502050506020301" pitchFamily="18" charset="0"/>
              <a:ea typeface="Trajan Pro" panose="02020502050506020301" pitchFamily="18" charset="0"/>
              <a:cs typeface="Trajan Pro" panose="02020502050506020301" pitchFamily="18" charset="0"/>
            </a:endParaRP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67A9D7FC-9357-479A-A0D8-137856DE7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entury Gothic" panose="020B0502020202020204" pitchFamily="34" charset="0"/>
                <a:cs typeface="Century Gothic" panose="020B0502020202020204" pitchFamily="34" charset="0"/>
              </a:rPr>
              <a:t>Sekarang – Masa depan</a:t>
            </a:r>
          </a:p>
        </p:txBody>
      </p:sp>
    </p:spTree>
    <p:extLst>
      <p:ext uri="{BB962C8B-B14F-4D97-AF65-F5344CB8AC3E}">
        <p14:creationId xmlns:p14="http://schemas.microsoft.com/office/powerpoint/2010/main" val="429383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56A6E614-D686-40F4-8791-CF58ED72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22860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b="1">
                <a:latin typeface="Century Gothic" panose="020B0502020202020204" pitchFamily="34" charset="0"/>
                <a:cs typeface="Century Gothic" panose="020B0502020202020204" pitchFamily="34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69223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D34CEFF7-247E-408B-AF49-18F57203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rajan Pro" panose="02020502050506020301" pitchFamily="18" charset="0"/>
                <a:ea typeface="Trajan Pro" panose="02020502050506020301" pitchFamily="18" charset="0"/>
                <a:cs typeface="Trajan Pro" panose="02020502050506020301" pitchFamily="18" charset="0"/>
              </a:rPr>
              <a:t>Komputer Berdasarkan Generasi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7F472A58-8D64-4C09-934C-F912DA377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entury Gothic" panose="020B0502020202020204" pitchFamily="34" charset="0"/>
                <a:cs typeface="Century Gothic" panose="020B0502020202020204" pitchFamily="34" charset="0"/>
              </a:rPr>
              <a:t>Komputer Generasi Pertama</a:t>
            </a:r>
          </a:p>
          <a:p>
            <a:pPr eaLnBrk="1" hangingPunct="1"/>
            <a:r>
              <a:rPr lang="en-US" altLang="en-US" b="1">
                <a:latin typeface="Century Gothic" panose="020B0502020202020204" pitchFamily="34" charset="0"/>
                <a:cs typeface="Century Gothic" panose="020B0502020202020204" pitchFamily="34" charset="0"/>
              </a:rPr>
              <a:t>Komputer Generasi Kedua</a:t>
            </a:r>
          </a:p>
          <a:p>
            <a:pPr eaLnBrk="1" hangingPunct="1"/>
            <a:r>
              <a:rPr lang="en-US" altLang="en-US" b="1">
                <a:latin typeface="Century Gothic" panose="020B0502020202020204" pitchFamily="34" charset="0"/>
                <a:cs typeface="Century Gothic" panose="020B0502020202020204" pitchFamily="34" charset="0"/>
              </a:rPr>
              <a:t>Komputer Generasi Ketiga</a:t>
            </a:r>
          </a:p>
          <a:p>
            <a:pPr eaLnBrk="1" hangingPunct="1"/>
            <a:r>
              <a:rPr lang="en-US" altLang="en-US" b="1">
                <a:latin typeface="Century Gothic" panose="020B0502020202020204" pitchFamily="34" charset="0"/>
                <a:cs typeface="Century Gothic" panose="020B0502020202020204" pitchFamily="34" charset="0"/>
              </a:rPr>
              <a:t>Komputer Generasi Keempat</a:t>
            </a:r>
          </a:p>
          <a:p>
            <a:pPr eaLnBrk="1" hangingPunct="1"/>
            <a:r>
              <a:rPr lang="en-US" altLang="en-US" b="1">
                <a:latin typeface="Century Gothic" panose="020B0502020202020204" pitchFamily="34" charset="0"/>
                <a:cs typeface="Century Gothic" panose="020B0502020202020204" pitchFamily="34" charset="0"/>
              </a:rPr>
              <a:t>Komputer Generasi Kelima</a:t>
            </a:r>
            <a:endParaRPr lang="en-US" altLang="en-US"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59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BF591A35-CC22-420F-9482-164B4116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KOMPUTER GENERASI PERTAMA (1941)</a:t>
            </a:r>
            <a:endParaRPr lang="en-US" altLang="en-US">
              <a:latin typeface="Trajan Pro" panose="02020502050506020301" pitchFamily="18" charset="0"/>
              <a:ea typeface="Trajan Pro" panose="02020502050506020301" pitchFamily="18" charset="0"/>
              <a:cs typeface="Trajan Pro" panose="0202050205050602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91B5-606F-4F4F-B9EC-E20C18307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92" y="3278940"/>
            <a:ext cx="9603275" cy="3450613"/>
          </a:xfrm>
        </p:spPr>
        <p:txBody>
          <a:bodyPr rtlCol="0">
            <a:normAutofit/>
          </a:bodyPr>
          <a:lstStyle/>
          <a:p>
            <a:pPr algn="just"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q"/>
              <a:defRPr/>
            </a:pPr>
            <a:r>
              <a:rPr lang="en-US" sz="3000" dirty="0" err="1">
                <a:latin typeface="Arial" pitchFamily="34" charset="0"/>
                <a:cs typeface="Arial" pitchFamily="34" charset="0"/>
              </a:rPr>
              <a:t>Pemicu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Perang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Dunia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II</a:t>
            </a:r>
          </a:p>
          <a:p>
            <a:pPr algn="just"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q"/>
              <a:defRPr/>
            </a:pPr>
            <a:r>
              <a:rPr lang="en-US" sz="3000" dirty="0" err="1">
                <a:latin typeface="Arial" pitchFamily="34" charset="0"/>
                <a:cs typeface="Arial" pitchFamily="34" charset="0"/>
              </a:rPr>
              <a:t>Penggunaan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Vacum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Tube &amp; 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instruksi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mesin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ENIAC (</a:t>
            </a:r>
            <a:r>
              <a:rPr lang="en-US" sz="3000" i="1" dirty="0">
                <a:latin typeface="Arial" pitchFamily="34" charset="0"/>
                <a:cs typeface="Arial" pitchFamily="34" charset="0"/>
              </a:rPr>
              <a:t>Electronic Numerical Integrator and Computer)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: 18000 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tabung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, 30 ton.</a:t>
            </a: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</p:txBody>
      </p:sp>
      <p:pic>
        <p:nvPicPr>
          <p:cNvPr id="55300" name="Picture 7">
            <a:extLst>
              <a:ext uri="{FF2B5EF4-FFF2-40B4-BE49-F238E27FC236}">
                <a16:creationId xmlns:a16="http://schemas.microsoft.com/office/drawing/2014/main" id="{36BA1738-CE99-40F9-96CF-2DAAD2F30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808" y="1557908"/>
            <a:ext cx="4038600" cy="216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70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2BEFBFE2-0780-407E-83E8-3E7C5040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Ciri-Ciri KOMPUTER GENERASI PERTAMA (1941)</a:t>
            </a:r>
            <a:endParaRPr lang="en-US" altLang="en-US">
              <a:latin typeface="Trajan Pro" panose="02020502050506020301" pitchFamily="18" charset="0"/>
              <a:ea typeface="Trajan Pro" panose="02020502050506020301" pitchFamily="18" charset="0"/>
              <a:cs typeface="Trajan Pro" panose="0202050205050602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8502-73B3-458C-8CA7-6FF08A69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>
              <a:defRPr/>
            </a:pPr>
            <a:r>
              <a:rPr lang="en-US" dirty="0" err="1">
                <a:ea typeface="+mn-ea"/>
              </a:rPr>
              <a:t>Sirkuit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menggunakan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vacum</a:t>
            </a:r>
            <a:r>
              <a:rPr lang="en-US" dirty="0">
                <a:ea typeface="+mn-ea"/>
              </a:rPr>
              <a:t> tube </a:t>
            </a:r>
            <a:r>
              <a:rPr lang="en-US" dirty="0" err="1">
                <a:ea typeface="+mn-ea"/>
              </a:rPr>
              <a:t>atau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tabung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hampa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udara</a:t>
            </a:r>
            <a:r>
              <a:rPr lang="en-US" dirty="0">
                <a:ea typeface="+mn-ea"/>
              </a:rPr>
              <a:t>.</a:t>
            </a:r>
          </a:p>
          <a:p>
            <a:pPr>
              <a:defRPr/>
            </a:pPr>
            <a:r>
              <a:rPr lang="en-US" dirty="0" err="1">
                <a:ea typeface="+mn-ea"/>
              </a:rPr>
              <a:t>Memerlukan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daya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listrik</a:t>
            </a:r>
            <a:r>
              <a:rPr lang="en-US" dirty="0">
                <a:ea typeface="+mn-ea"/>
              </a:rPr>
              <a:t> yang </a:t>
            </a:r>
            <a:r>
              <a:rPr lang="en-US" dirty="0" err="1">
                <a:ea typeface="+mn-ea"/>
              </a:rPr>
              <a:t>sangat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besar</a:t>
            </a:r>
            <a:r>
              <a:rPr lang="en-US" dirty="0">
                <a:ea typeface="+mn-ea"/>
              </a:rPr>
              <a:t>.</a:t>
            </a:r>
          </a:p>
          <a:p>
            <a:pPr>
              <a:defRPr/>
            </a:pPr>
            <a:r>
              <a:rPr lang="en-US" dirty="0" err="1">
                <a:ea typeface="+mn-ea"/>
              </a:rPr>
              <a:t>Banyak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mengeluarkan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panas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sehingga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butuh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alat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pendingin</a:t>
            </a:r>
            <a:r>
              <a:rPr lang="en-US" dirty="0">
                <a:ea typeface="+mn-ea"/>
              </a:rPr>
              <a:t> (AC) yang </a:t>
            </a:r>
            <a:r>
              <a:rPr lang="en-US" dirty="0" err="1">
                <a:ea typeface="+mn-ea"/>
              </a:rPr>
              <a:t>banyak</a:t>
            </a:r>
            <a:r>
              <a:rPr lang="en-US" dirty="0">
                <a:ea typeface="+mn-ea"/>
              </a:rPr>
              <a:t>.</a:t>
            </a:r>
          </a:p>
          <a:p>
            <a:pPr>
              <a:defRPr/>
            </a:pPr>
            <a:r>
              <a:rPr lang="en-US" dirty="0" err="1">
                <a:ea typeface="+mn-ea"/>
              </a:rPr>
              <a:t>Prosesnya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relatif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lambat</a:t>
            </a:r>
            <a:r>
              <a:rPr lang="en-US" dirty="0">
                <a:ea typeface="+mn-ea"/>
              </a:rPr>
              <a:t>.</a:t>
            </a:r>
          </a:p>
          <a:p>
            <a:pPr>
              <a:defRPr/>
            </a:pPr>
            <a:r>
              <a:rPr lang="en-US" dirty="0" err="1">
                <a:ea typeface="+mn-ea"/>
              </a:rPr>
              <a:t>Ukurannya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fisik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sangat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besar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sehingga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memerlukan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ruangan</a:t>
            </a:r>
            <a:r>
              <a:rPr lang="en-US" dirty="0">
                <a:ea typeface="+mn-ea"/>
              </a:rPr>
              <a:t>/</a:t>
            </a:r>
            <a:r>
              <a:rPr lang="en-US" dirty="0" err="1">
                <a:ea typeface="+mn-ea"/>
              </a:rPr>
              <a:t>tempat</a:t>
            </a:r>
            <a:r>
              <a:rPr lang="en-US" dirty="0">
                <a:ea typeface="+mn-ea"/>
              </a:rPr>
              <a:t> yang </a:t>
            </a:r>
            <a:r>
              <a:rPr lang="en-US" dirty="0" err="1">
                <a:ea typeface="+mn-ea"/>
              </a:rPr>
              <a:t>luas</a:t>
            </a:r>
            <a:r>
              <a:rPr lang="en-US" dirty="0">
                <a:ea typeface="+mn-ea"/>
              </a:rPr>
              <a:t>.</a:t>
            </a:r>
          </a:p>
          <a:p>
            <a:pPr>
              <a:defRPr/>
            </a:pPr>
            <a:r>
              <a:rPr lang="en-US" dirty="0">
                <a:ea typeface="+mn-ea"/>
              </a:rPr>
              <a:t>Proses </a:t>
            </a:r>
            <a:r>
              <a:rPr lang="en-US" dirty="0" err="1">
                <a:ea typeface="+mn-ea"/>
              </a:rPr>
              <a:t>dan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Kapasitas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untuk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menyimpan</a:t>
            </a:r>
            <a:r>
              <a:rPr lang="en-US" dirty="0">
                <a:ea typeface="+mn-ea"/>
              </a:rPr>
              <a:t> data </a:t>
            </a:r>
            <a:r>
              <a:rPr lang="en-US" dirty="0" err="1">
                <a:ea typeface="+mn-ea"/>
              </a:rPr>
              <a:t>kecil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dan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sangat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terbatas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sekali</a:t>
            </a:r>
            <a:r>
              <a:rPr lang="en-US" dirty="0">
                <a:ea typeface="+mn-ea"/>
              </a:rPr>
              <a:t>.</a:t>
            </a:r>
          </a:p>
          <a:p>
            <a:pPr>
              <a:defRPr/>
            </a:pPr>
            <a:r>
              <a:rPr lang="en-US" dirty="0">
                <a:ea typeface="+mn-ea"/>
              </a:rPr>
              <a:t>Program </a:t>
            </a:r>
            <a:r>
              <a:rPr lang="en-US" dirty="0" err="1">
                <a:ea typeface="+mn-ea"/>
              </a:rPr>
              <a:t>dibuat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dalam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bahasa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mesin</a:t>
            </a:r>
            <a:r>
              <a:rPr lang="en-US" dirty="0">
                <a:ea typeface="+mn-ea"/>
              </a:rPr>
              <a:t>.</a:t>
            </a:r>
          </a:p>
          <a:p>
            <a:pPr>
              <a:defRPr/>
            </a:pPr>
            <a:r>
              <a:rPr lang="en-US" dirty="0" err="1">
                <a:ea typeface="+mn-ea"/>
              </a:rPr>
              <a:t>Orientasi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utama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pada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aplikasi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bisnis</a:t>
            </a:r>
            <a:r>
              <a:rPr lang="en-US" dirty="0">
                <a:ea typeface="+mn-ea"/>
              </a:rPr>
              <a:t>.</a:t>
            </a:r>
          </a:p>
          <a:p>
            <a:pPr>
              <a:defRPr/>
            </a:pPr>
            <a:r>
              <a:rPr lang="en-US" dirty="0" err="1">
                <a:ea typeface="+mn-ea"/>
              </a:rPr>
              <a:t>Menggunakan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sistem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penyimpanan</a:t>
            </a:r>
            <a:r>
              <a:rPr lang="en-US" dirty="0">
                <a:ea typeface="+mn-ea"/>
              </a:rPr>
              <a:t> magnetic tape </a:t>
            </a:r>
            <a:r>
              <a:rPr lang="en-US" dirty="0" err="1">
                <a:ea typeface="+mn-ea"/>
              </a:rPr>
              <a:t>dan</a:t>
            </a:r>
            <a:r>
              <a:rPr lang="en-US" dirty="0">
                <a:ea typeface="+mn-ea"/>
              </a:rPr>
              <a:t> magnetic disk.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372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C9F38149-2F21-4C22-B688-A699D49D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CONTOH KOMPUTER GENERASI PERTAMA (1941)</a:t>
            </a:r>
            <a:endParaRPr lang="en-US" altLang="en-US">
              <a:latin typeface="Trajan Pro" panose="02020502050506020301" pitchFamily="18" charset="0"/>
              <a:ea typeface="Trajan Pro" panose="02020502050506020301" pitchFamily="18" charset="0"/>
              <a:cs typeface="Trajan Pro" panose="0202050205050602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75EA-00DB-4F09-B161-7EDA0678D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n-ea"/>
              </a:rPr>
              <a:t>ENIAC (Electronic Numerical Integrator And Calculator) </a:t>
            </a:r>
            <a:r>
              <a:rPr lang="en-US" dirty="0" err="1">
                <a:ea typeface="+mn-ea"/>
              </a:rPr>
              <a:t>terdiri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dari</a:t>
            </a:r>
            <a:r>
              <a:rPr lang="en-US" dirty="0">
                <a:ea typeface="+mn-ea"/>
              </a:rPr>
              <a:t> 70.000 resistor , 5 </a:t>
            </a:r>
            <a:r>
              <a:rPr lang="en-US" dirty="0" err="1">
                <a:ea typeface="+mn-ea"/>
              </a:rPr>
              <a:t>juta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titik</a:t>
            </a:r>
            <a:r>
              <a:rPr lang="en-US" dirty="0">
                <a:ea typeface="+mn-ea"/>
              </a:rPr>
              <a:t> solder </a:t>
            </a:r>
            <a:r>
              <a:rPr lang="en-US" dirty="0" err="1">
                <a:ea typeface="+mn-ea"/>
              </a:rPr>
              <a:t>dan</a:t>
            </a:r>
            <a:r>
              <a:rPr lang="en-US" dirty="0">
                <a:ea typeface="+mn-ea"/>
              </a:rPr>
              <a:t> 18.000 </a:t>
            </a:r>
            <a:r>
              <a:rPr lang="en-US" dirty="0" err="1">
                <a:ea typeface="+mn-ea"/>
              </a:rPr>
              <a:t>tabung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hampa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udara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serta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mengkonsumsi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daya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sebesar</a:t>
            </a:r>
            <a:r>
              <a:rPr lang="en-US" dirty="0">
                <a:ea typeface="+mn-ea"/>
              </a:rPr>
              <a:t> 160.000 </a:t>
            </a:r>
            <a:r>
              <a:rPr lang="en-US" dirty="0" err="1">
                <a:ea typeface="+mn-ea"/>
              </a:rPr>
              <a:t>Watt.Komputer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jenis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ini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merupakan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komputer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serbaguna</a:t>
            </a:r>
            <a:r>
              <a:rPr lang="en-US" dirty="0">
                <a:ea typeface="+mn-ea"/>
              </a:rPr>
              <a:t> yang </a:t>
            </a:r>
            <a:r>
              <a:rPr lang="en-US" dirty="0" err="1">
                <a:ea typeface="+mn-ea"/>
              </a:rPr>
              <a:t>dapat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bekerja</a:t>
            </a:r>
            <a:r>
              <a:rPr lang="en-US" dirty="0">
                <a:ea typeface="+mn-ea"/>
              </a:rPr>
              <a:t> 1000 kali </a:t>
            </a:r>
            <a:r>
              <a:rPr lang="en-US" dirty="0" err="1">
                <a:ea typeface="+mn-ea"/>
              </a:rPr>
              <a:t>lebih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cepat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dibandingkan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dengan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komputer</a:t>
            </a:r>
            <a:r>
              <a:rPr lang="en-US" dirty="0">
                <a:ea typeface="+mn-ea"/>
              </a:rPr>
              <a:t> Mark I</a:t>
            </a:r>
          </a:p>
          <a:p>
            <a:pPr>
              <a:defRPr/>
            </a:pPr>
            <a:r>
              <a:rPr lang="en-US" dirty="0">
                <a:ea typeface="+mn-ea"/>
              </a:rPr>
              <a:t>EDVAC (Electronic Discrete Variable Automatic Computer) </a:t>
            </a:r>
            <a:r>
              <a:rPr lang="en-US" dirty="0" err="1">
                <a:ea typeface="+mn-ea"/>
              </a:rPr>
              <a:t>mengurangi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penggunaan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tabung-tabung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vakum</a:t>
            </a:r>
            <a:r>
              <a:rPr lang="en-US" dirty="0">
                <a:ea typeface="+mn-ea"/>
              </a:rPr>
              <a:t>, </a:t>
            </a:r>
            <a:r>
              <a:rPr lang="en-US" dirty="0" err="1">
                <a:ea typeface="+mn-ea"/>
              </a:rPr>
              <a:t>menggunakan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sistem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nomor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binari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dan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konsep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cara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penyimpanan</a:t>
            </a:r>
            <a:r>
              <a:rPr lang="en-US" dirty="0">
                <a:ea typeface="+mn-ea"/>
              </a:rPr>
              <a:t> (stored program concept) </a:t>
            </a:r>
            <a:r>
              <a:rPr lang="en-US" dirty="0" err="1">
                <a:ea typeface="+mn-ea"/>
              </a:rPr>
              <a:t>serta</a:t>
            </a:r>
            <a:r>
              <a:rPr lang="en-US" dirty="0">
                <a:ea typeface="+mn-ea"/>
              </a:rPr>
              <a:t> proses </a:t>
            </a:r>
            <a:r>
              <a:rPr lang="en-US" dirty="0" err="1">
                <a:ea typeface="+mn-ea"/>
              </a:rPr>
              <a:t>penghitungannya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lebih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cepat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dibandingkan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dengan</a:t>
            </a:r>
            <a:r>
              <a:rPr lang="en-US" dirty="0">
                <a:ea typeface="+mn-ea"/>
              </a:rPr>
              <a:t> ENIAC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847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12A30ED7-DC98-4447-84B9-31ABE554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rajan Pro" panose="02020502050506020301" pitchFamily="18" charset="0"/>
                <a:ea typeface="Trajan Pro" panose="02020502050506020301" pitchFamily="18" charset="0"/>
                <a:cs typeface="Trajan Pro" panose="02020502050506020301" pitchFamily="18" charset="0"/>
              </a:rPr>
              <a:t>KOMPUTER GENERASI KEDUA (1948)</a:t>
            </a:r>
            <a:endParaRPr lang="en-US" altLang="en-US">
              <a:latin typeface="Trajan Pro" panose="02020502050506020301" pitchFamily="18" charset="0"/>
              <a:ea typeface="Trajan Pro" panose="02020502050506020301" pitchFamily="18" charset="0"/>
              <a:cs typeface="Trajan Pro" panose="0202050205050602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8ABB-813B-44A0-8903-1E9E0E01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Menggunakan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Transistor ( IBM 1401 )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Sudah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memiliki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SO , program , media </a:t>
            </a: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penyimpan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disket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Munculnya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COBOL , FORTRAN</a:t>
            </a:r>
          </a:p>
          <a:p>
            <a:pPr algn="just">
              <a:lnSpc>
                <a:spcPct val="80000"/>
              </a:lnSpc>
              <a:defRPr/>
            </a:pP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Software house, programmer, analyst</a:t>
            </a:r>
          </a:p>
          <a:p>
            <a:pPr algn="just">
              <a:lnSpc>
                <a:spcPct val="80000"/>
              </a:lnSpc>
              <a:defRPr/>
            </a:pP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Pemanfaatan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skala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industri</a:t>
            </a:r>
            <a:endParaRPr lang="en-US" dirty="0">
              <a:latin typeface="Arial" pitchFamily="34" charset="0"/>
              <a:ea typeface="+mn-ea"/>
              <a:cs typeface="Arial" pitchFamily="34" charset="0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</p:txBody>
      </p:sp>
      <p:pic>
        <p:nvPicPr>
          <p:cNvPr id="58372" name="Picture 5">
            <a:extLst>
              <a:ext uri="{FF2B5EF4-FFF2-40B4-BE49-F238E27FC236}">
                <a16:creationId xmlns:a16="http://schemas.microsoft.com/office/drawing/2014/main" id="{63B67A29-AEE3-4D50-8EBB-44DEEDC45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78" y="3158146"/>
            <a:ext cx="3046956" cy="290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61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4DA1200-0E78-4508-ACCF-B5BD0451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rajan Pro" panose="02020502050506020301" pitchFamily="18" charset="0"/>
                <a:ea typeface="Trajan Pro" panose="02020502050506020301" pitchFamily="18" charset="0"/>
                <a:cs typeface="Trajan Pro" panose="02020502050506020301" pitchFamily="18" charset="0"/>
              </a:rPr>
              <a:t>CIRI-CIRI KOMPUTER GENERASI KEDUA (1948)</a:t>
            </a:r>
            <a:endParaRPr lang="en-US" altLang="en-US">
              <a:latin typeface="Trajan Pro" panose="02020502050506020301" pitchFamily="18" charset="0"/>
              <a:ea typeface="Trajan Pro" panose="02020502050506020301" pitchFamily="18" charset="0"/>
              <a:cs typeface="Trajan Pro" panose="0202050205050602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E494-BC1A-4D78-A796-B54F30E0E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>
              <a:defRPr/>
            </a:pPr>
            <a:r>
              <a:rPr lang="en-US" dirty="0" err="1">
                <a:ea typeface="+mn-ea"/>
              </a:rPr>
              <a:t>Sirkuitnya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menggunakan</a:t>
            </a:r>
            <a:r>
              <a:rPr lang="en-US" dirty="0">
                <a:ea typeface="+mn-ea"/>
              </a:rPr>
              <a:t> transistor </a:t>
            </a:r>
            <a:r>
              <a:rPr lang="en-US" dirty="0" err="1">
                <a:ea typeface="+mn-ea"/>
              </a:rPr>
              <a:t>sebagai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penguat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sinyal</a:t>
            </a: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Program </a:t>
            </a:r>
            <a:r>
              <a:rPr lang="en-US" dirty="0" err="1">
                <a:ea typeface="+mn-ea"/>
              </a:rPr>
              <a:t>dibuat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dengan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bahasa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tingkat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tinggi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seperti</a:t>
            </a:r>
            <a:r>
              <a:rPr lang="en-US" dirty="0">
                <a:ea typeface="+mn-ea"/>
              </a:rPr>
              <a:t> FORTRAN </a:t>
            </a:r>
            <a:r>
              <a:rPr lang="en-US" dirty="0" err="1">
                <a:ea typeface="+mn-ea"/>
              </a:rPr>
              <a:t>dan</a:t>
            </a:r>
            <a:r>
              <a:rPr lang="en-US" dirty="0">
                <a:ea typeface="+mn-ea"/>
              </a:rPr>
              <a:t> COBOL</a:t>
            </a:r>
          </a:p>
          <a:p>
            <a:pPr>
              <a:defRPr/>
            </a:pPr>
            <a:r>
              <a:rPr lang="en-US" dirty="0" err="1">
                <a:ea typeface="+mn-ea"/>
              </a:rPr>
              <a:t>Kapasitas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memori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sudah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cukup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besar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dengan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pengembangan</a:t>
            </a:r>
            <a:r>
              <a:rPr lang="en-US" dirty="0">
                <a:ea typeface="+mn-ea"/>
              </a:rPr>
              <a:t> magnetic core storage</a:t>
            </a:r>
          </a:p>
          <a:p>
            <a:pPr>
              <a:defRPr/>
            </a:pPr>
            <a:r>
              <a:rPr lang="en-US" dirty="0" err="1">
                <a:ea typeface="+mn-ea"/>
              </a:rPr>
              <a:t>Menggunakan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simpanan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luar</a:t>
            </a:r>
            <a:r>
              <a:rPr lang="en-US" dirty="0">
                <a:ea typeface="+mn-ea"/>
              </a:rPr>
              <a:t> magnetic tape </a:t>
            </a:r>
            <a:r>
              <a:rPr lang="en-US" dirty="0" err="1">
                <a:ea typeface="+mn-ea"/>
              </a:rPr>
              <a:t>dan</a:t>
            </a:r>
            <a:r>
              <a:rPr lang="en-US" dirty="0">
                <a:ea typeface="+mn-ea"/>
              </a:rPr>
              <a:t> magnetic disk yang </a:t>
            </a:r>
            <a:r>
              <a:rPr lang="en-US" dirty="0" err="1">
                <a:ea typeface="+mn-ea"/>
              </a:rPr>
              <a:t>berbentuk</a:t>
            </a:r>
            <a:r>
              <a:rPr lang="en-US" dirty="0">
                <a:ea typeface="+mn-ea"/>
              </a:rPr>
              <a:t> removable disk</a:t>
            </a:r>
          </a:p>
          <a:p>
            <a:pPr>
              <a:defRPr/>
            </a:pPr>
            <a:r>
              <a:rPr lang="en-US" dirty="0" err="1">
                <a:ea typeface="+mn-ea"/>
              </a:rPr>
              <a:t>Mempunyai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kemampuan</a:t>
            </a:r>
            <a:r>
              <a:rPr lang="en-US" dirty="0">
                <a:ea typeface="+mn-ea"/>
              </a:rPr>
              <a:t> proses real time </a:t>
            </a:r>
            <a:r>
              <a:rPr lang="en-US" dirty="0" err="1">
                <a:ea typeface="+mn-ea"/>
              </a:rPr>
              <a:t>dan</a:t>
            </a:r>
            <a:r>
              <a:rPr lang="en-US" dirty="0">
                <a:ea typeface="+mn-ea"/>
              </a:rPr>
              <a:t> time sharing</a:t>
            </a:r>
          </a:p>
          <a:p>
            <a:pPr>
              <a:defRPr/>
            </a:pPr>
            <a:r>
              <a:rPr lang="en-US" dirty="0" err="1">
                <a:ea typeface="+mn-ea"/>
              </a:rPr>
              <a:t>Daya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listrik</a:t>
            </a:r>
            <a:r>
              <a:rPr lang="en-US" dirty="0">
                <a:ea typeface="+mn-ea"/>
              </a:rPr>
              <a:t> yang </a:t>
            </a:r>
            <a:r>
              <a:rPr lang="en-US" dirty="0" err="1">
                <a:ea typeface="+mn-ea"/>
              </a:rPr>
              <a:t>dibutuhkan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lebih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sedikit</a:t>
            </a: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 err="1">
                <a:ea typeface="+mn-ea"/>
              </a:rPr>
              <a:t>Orientasi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tidak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hanya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aplikasi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bisnis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tapi</a:t>
            </a:r>
            <a:r>
              <a:rPr lang="en-US" dirty="0">
                <a:ea typeface="+mn-ea"/>
              </a:rPr>
              <a:t>  </a:t>
            </a:r>
            <a:r>
              <a:rPr lang="en-US" dirty="0" err="1">
                <a:ea typeface="+mn-ea"/>
              </a:rPr>
              <a:t>juga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pada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aplikasi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teknIK</a:t>
            </a: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639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138A35C5-D7F4-41A9-BCEA-CB91DFD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rajan Pro" panose="02020502050506020301" pitchFamily="18" charset="0"/>
                <a:ea typeface="Trajan Pro" panose="02020502050506020301" pitchFamily="18" charset="0"/>
                <a:cs typeface="Trajan Pro" panose="02020502050506020301" pitchFamily="18" charset="0"/>
              </a:rPr>
              <a:t>CONTOH KOMPUTER GENERASI KEDUA (1948)</a:t>
            </a:r>
            <a:endParaRPr lang="en-US" altLang="en-US">
              <a:latin typeface="Trajan Pro" panose="02020502050506020301" pitchFamily="18" charset="0"/>
              <a:ea typeface="Trajan Pro" panose="02020502050506020301" pitchFamily="18" charset="0"/>
              <a:cs typeface="Trajan Pro" panose="02020502050506020301" pitchFamily="18" charset="0"/>
            </a:endParaRP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724A4B1D-9911-4F12-9A8A-431E4E8C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altLang="en-US">
                <a:latin typeface="Century Gothic" panose="020B0502020202020204" pitchFamily="34" charset="0"/>
                <a:cs typeface="Century Gothic" panose="020B0502020202020204" pitchFamily="34" charset="0"/>
              </a:rPr>
              <a:t>IBM 1401, IBM 7090, dan ILLIAC-11</a:t>
            </a:r>
            <a:endParaRPr lang="en-US" altLang="en-US"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4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A37CB909-7608-4A94-8BE1-7ACBAA19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b="1">
                <a:latin typeface="Trajan Pro" panose="02020502050506020301" pitchFamily="18" charset="0"/>
                <a:ea typeface="Trajan Pro" panose="02020502050506020301" pitchFamily="18" charset="0"/>
                <a:cs typeface="Trajan Pro" panose="02020502050506020301" pitchFamily="18" charset="0"/>
              </a:rPr>
              <a:t>KOMPUTER GENERASI KETIGA (1958)</a:t>
            </a:r>
            <a:endParaRPr lang="en-US" altLang="en-US">
              <a:latin typeface="Trajan Pro" panose="02020502050506020301" pitchFamily="18" charset="0"/>
              <a:ea typeface="Trajan Pro" panose="02020502050506020301" pitchFamily="18" charset="0"/>
              <a:cs typeface="Trajan Pro" panose="0202050205050602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9928-3842-4B3D-A778-A027F7ABB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Ø"/>
              <a:defRPr/>
            </a:pP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Penggunaan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IC (</a:t>
            </a:r>
            <a:r>
              <a:rPr lang="en-US" i="1" dirty="0">
                <a:latin typeface="Arial" pitchFamily="34" charset="0"/>
                <a:ea typeface="+mn-ea"/>
                <a:cs typeface="Arial" pitchFamily="34" charset="0"/>
              </a:rPr>
              <a:t>Integrated Circuit 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algn="just"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M</a:t>
            </a:r>
            <a:r>
              <a:rPr lang="nb-NO" dirty="0">
                <a:latin typeface="Arial" pitchFamily="34" charset="0"/>
                <a:ea typeface="+mn-ea"/>
                <a:cs typeface="Arial" pitchFamily="34" charset="0"/>
              </a:rPr>
              <a:t>engkombinasikan tiga komponen elektronik dalam sebuah piringan silikon kecil yang terbuat dari pasir kuarsa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algn="just"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Ø"/>
              <a:defRPr/>
            </a:pP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Munculnya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chip </a:t>
            </a: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semikonduktor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: </a:t>
            </a: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gabungan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banyak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IC </a:t>
            </a: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1 chip yang </a:t>
            </a: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dapat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diprogram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sesuai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kebutuhan</a:t>
            </a:r>
            <a:endParaRPr lang="en-US" dirty="0">
              <a:latin typeface="Arial" pitchFamily="34" charset="0"/>
              <a:ea typeface="+mn-ea"/>
              <a:cs typeface="Arial" pitchFamily="34" charset="0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05708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2337</TotalTime>
  <Words>648</Words>
  <Application>Microsoft Office PowerPoint</Application>
  <PresentationFormat>Layar Lebar</PresentationFormat>
  <Paragraphs>75</Paragraphs>
  <Slides>17</Slides>
  <Notes>1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Gill Sans MT</vt:lpstr>
      <vt:lpstr>Tahoma</vt:lpstr>
      <vt:lpstr>Trajan Pro</vt:lpstr>
      <vt:lpstr>Wingdings</vt:lpstr>
      <vt:lpstr>Gallery</vt:lpstr>
      <vt:lpstr>Evolusi &amp; Kinerja Komputer</vt:lpstr>
      <vt:lpstr>Komputer Berdasarkan Generasi</vt:lpstr>
      <vt:lpstr>KOMPUTER GENERASI PERTAMA (1941)</vt:lpstr>
      <vt:lpstr>Ciri-Ciri KOMPUTER GENERASI PERTAMA (1941)</vt:lpstr>
      <vt:lpstr>CONTOH KOMPUTER GENERASI PERTAMA (1941)</vt:lpstr>
      <vt:lpstr>KOMPUTER GENERASI KEDUA (1948)</vt:lpstr>
      <vt:lpstr>CIRI-CIRI KOMPUTER GENERASI KEDUA (1948)</vt:lpstr>
      <vt:lpstr>CONTOH KOMPUTER GENERASI KEDUA (1948)</vt:lpstr>
      <vt:lpstr>KOMPUTER GENERASI KETIGA (1958)</vt:lpstr>
      <vt:lpstr>CIRI-CIRI KOMPUTER GENERASI KETIGA (1958)</vt:lpstr>
      <vt:lpstr>CONTOH KOMPUTER GENERASI KETIGA (1958)</vt:lpstr>
      <vt:lpstr>KOMPUTER GENERASI KEEMPAT  (1980)</vt:lpstr>
      <vt:lpstr>CIRI-CIRI KOMPUTER GENERASI KEEMPAT  (1980)</vt:lpstr>
      <vt:lpstr>KOMPUTER GENERASI KELIMA</vt:lpstr>
      <vt:lpstr>CIRI-CIRI KOMPUTER GENERASI KELIMA</vt:lpstr>
      <vt:lpstr>CONTOH KOMPUTER GENERASI KELIMA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wayan utama</dc:creator>
  <cp:lastModifiedBy>Utama</cp:lastModifiedBy>
  <cp:revision>6</cp:revision>
  <dcterms:created xsi:type="dcterms:W3CDTF">2018-11-02T03:05:48Z</dcterms:created>
  <dcterms:modified xsi:type="dcterms:W3CDTF">2020-03-05T14:02:43Z</dcterms:modified>
</cp:coreProperties>
</file>