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67" r:id="rId6"/>
    <p:sldId id="268" r:id="rId7"/>
    <p:sldId id="269" r:id="rId8"/>
    <p:sldId id="270" r:id="rId9"/>
    <p:sldId id="271" r:id="rId10"/>
    <p:sldId id="272" r:id="rId11"/>
    <p:sldId id="273" r:id="rId12"/>
    <p:sldId id="275" r:id="rId13"/>
    <p:sldId id="274" r:id="rId14"/>
    <p:sldId id="276" r:id="rId15"/>
    <p:sldId id="277" r:id="rId16"/>
    <p:sldId id="292" r:id="rId17"/>
    <p:sldId id="278" r:id="rId18"/>
    <p:sldId id="279" r:id="rId19"/>
    <p:sldId id="280" r:id="rId20"/>
    <p:sldId id="281" r:id="rId21"/>
    <p:sldId id="282" r:id="rId22"/>
    <p:sldId id="283" r:id="rId23"/>
    <p:sldId id="284" r:id="rId24"/>
    <p:sldId id="285" r:id="rId25"/>
    <p:sldId id="288" r:id="rId26"/>
    <p:sldId id="290" r:id="rId27"/>
    <p:sldId id="291" r:id="rId28"/>
    <p:sldId id="286" r:id="rId29"/>
    <p:sldId id="289" r:id="rId30"/>
    <p:sldId id="294" r:id="rId31"/>
    <p:sldId id="295" r:id="rId32"/>
    <p:sldId id="296" r:id="rId33"/>
    <p:sldId id="297" r:id="rId34"/>
    <p:sldId id="298" r:id="rId35"/>
    <p:sldId id="299" r:id="rId36"/>
    <p:sldId id="302" r:id="rId37"/>
    <p:sldId id="303" r:id="rId38"/>
    <p:sldId id="304" r:id="rId39"/>
    <p:sldId id="305" r:id="rId40"/>
    <p:sldId id="287" r:id="rId41"/>
    <p:sldId id="293" r:id="rId42"/>
    <p:sldId id="300" r:id="rId43"/>
    <p:sldId id="301" r:id="rId44"/>
    <p:sldId id="306" r:id="rId45"/>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yan utama" initials="wu" lastIdx="1" clrIdx="0">
    <p:extLst>
      <p:ext uri="{19B8F6BF-5375-455C-9EA6-DF929625EA0E}">
        <p15:presenceInfo xmlns:p15="http://schemas.microsoft.com/office/powerpoint/2012/main" userId="54c19eb2bb8381f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93238" autoAdjust="0"/>
  </p:normalViewPr>
  <p:slideViewPr>
    <p:cSldViewPr>
      <p:cViewPr varScale="1">
        <p:scale>
          <a:sx n="72" d="100"/>
          <a:sy n="72" d="100"/>
        </p:scale>
        <p:origin x="1314"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9279D5-60E0-4675-8FC8-56EF4E5A90B3}" type="datetimeFigureOut">
              <a:rPr lang="id-ID" smtClean="0"/>
              <a:t>11/03/2020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287087C-66C7-4275-A19C-19D20FA23DE0}"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9279D5-60E0-4675-8FC8-56EF4E5A90B3}" type="datetimeFigureOut">
              <a:rPr lang="id-ID" smtClean="0"/>
              <a:t>11/03/2020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287087C-66C7-4275-A19C-19D20FA23DE0}"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79279D5-60E0-4675-8FC8-56EF4E5A90B3}" type="datetimeFigureOut">
              <a:rPr lang="id-ID" smtClean="0"/>
              <a:t>11/03/2020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287087C-66C7-4275-A19C-19D20FA23DE0}" type="slidenum">
              <a:rPr lang="id-ID" smtClean="0"/>
              <a:t>‹#›</a:t>
            </a:fld>
            <a:endParaRPr lang="id-ID"/>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9279D5-60E0-4675-8FC8-56EF4E5A90B3}" type="datetimeFigureOut">
              <a:rPr lang="id-ID" smtClean="0"/>
              <a:t>11/03/2020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287087C-66C7-4275-A19C-19D20FA23DE0}" type="slidenum">
              <a:rPr lang="id-ID" smtClean="0"/>
              <a:t>‹#›</a:t>
            </a:fld>
            <a:endParaRPr lang="id-ID"/>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9279D5-60E0-4675-8FC8-56EF4E5A90B3}" type="datetimeFigureOut">
              <a:rPr lang="id-ID" smtClean="0"/>
              <a:t>11/03/2020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287087C-66C7-4275-A19C-19D20FA23DE0}"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579279D5-60E0-4675-8FC8-56EF4E5A90B3}" type="datetimeFigureOut">
              <a:rPr lang="id-ID" smtClean="0"/>
              <a:t>11/03/2020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287087C-66C7-4275-A19C-19D20FA23DE0}" type="slidenum">
              <a:rPr lang="id-ID" smtClean="0"/>
              <a:t>‹#›</a:t>
            </a:fld>
            <a:endParaRPr lang="id-ID"/>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9279D5-60E0-4675-8FC8-56EF4E5A90B3}" type="datetimeFigureOut">
              <a:rPr lang="id-ID" smtClean="0"/>
              <a:t>11/03/2020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4287087C-66C7-4275-A19C-19D20FA23DE0}"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79279D5-60E0-4675-8FC8-56EF4E5A90B3}" type="datetimeFigureOut">
              <a:rPr lang="id-ID" smtClean="0"/>
              <a:t>11/03/2020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4287087C-66C7-4275-A19C-19D20FA23DE0}"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579279D5-60E0-4675-8FC8-56EF4E5A90B3}" type="datetimeFigureOut">
              <a:rPr lang="id-ID" smtClean="0"/>
              <a:t>11/03/2020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4287087C-66C7-4275-A19C-19D20FA23DE0}"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79279D5-60E0-4675-8FC8-56EF4E5A90B3}" type="datetimeFigureOut">
              <a:rPr lang="id-ID" smtClean="0"/>
              <a:t>11/03/2020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287087C-66C7-4275-A19C-19D20FA23DE0}" type="slidenum">
              <a:rPr lang="id-ID" smtClean="0"/>
              <a:t>‹#›</a:t>
            </a:fld>
            <a:endParaRPr lang="id-ID"/>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9279D5-60E0-4675-8FC8-56EF4E5A90B3}" type="datetimeFigureOut">
              <a:rPr lang="id-ID" smtClean="0"/>
              <a:t>11/03/2020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287087C-66C7-4275-A19C-19D20FA23DE0}" type="slidenum">
              <a:rPr lang="id-ID" smtClean="0"/>
              <a:t>‹#›</a:t>
            </a:fld>
            <a:endParaRPr lang="id-ID"/>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79279D5-60E0-4675-8FC8-56EF4E5A90B3}" type="datetimeFigureOut">
              <a:rPr lang="id-ID" smtClean="0"/>
              <a:t>11/03/2020</a:t>
            </a:fld>
            <a:endParaRPr lang="id-ID"/>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id-ID"/>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4287087C-66C7-4275-A19C-19D20FA23DE0}" type="slidenum">
              <a:rPr lang="id-ID" smtClean="0"/>
              <a:t>‹#›</a:t>
            </a:fld>
            <a:endParaRPr lang="id-ID"/>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1.bp.blogspot.com/_R7zXE-HDcIY/SlV2Wj1PgLI/AAAAAAAAAC8/8SSRuNpxsSI/s1600-h/375px-Pipeline,_4_stage.svg.pn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0"/>
            <a:ext cx="7772400" cy="1066800"/>
          </a:xfrm>
        </p:spPr>
        <p:txBody>
          <a:bodyPr>
            <a:normAutofit fontScale="90000"/>
          </a:bodyPr>
          <a:lstStyle/>
          <a:p>
            <a:r>
              <a:rPr lang="id-ID" dirty="0"/>
              <a:t> </a:t>
            </a:r>
            <a:br>
              <a:rPr lang="en-US" dirty="0"/>
            </a:br>
            <a:br>
              <a:rPr lang="en-US" dirty="0"/>
            </a:br>
            <a:br>
              <a:rPr lang="en-US" dirty="0"/>
            </a:br>
            <a:r>
              <a:rPr lang="en-US" dirty="0" err="1"/>
              <a:t>Pertemuan</a:t>
            </a:r>
            <a:r>
              <a:rPr lang="en-US" dirty="0"/>
              <a:t> 3-4</a:t>
            </a:r>
            <a:br>
              <a:rPr lang="id-ID" dirty="0"/>
            </a:br>
            <a:r>
              <a:rPr lang="id-ID" dirty="0"/>
              <a:t> </a:t>
            </a:r>
          </a:p>
        </p:txBody>
      </p:sp>
      <p:sp>
        <p:nvSpPr>
          <p:cNvPr id="7" name="Subjudul 6">
            <a:extLst>
              <a:ext uri="{FF2B5EF4-FFF2-40B4-BE49-F238E27FC236}">
                <a16:creationId xmlns:a16="http://schemas.microsoft.com/office/drawing/2014/main" id="{47EC12C8-0631-4275-9DD3-B29654D275FC}"/>
              </a:ext>
            </a:extLst>
          </p:cNvPr>
          <p:cNvSpPr>
            <a:spLocks noGrp="1"/>
          </p:cNvSpPr>
          <p:nvPr>
            <p:ph type="subTitle" idx="1"/>
          </p:nvPr>
        </p:nvSpPr>
        <p:spPr>
          <a:xfrm>
            <a:off x="1371600" y="3556001"/>
            <a:ext cx="6705600" cy="1473200"/>
          </a:xfrm>
        </p:spPr>
        <p:txBody>
          <a:bodyPr>
            <a:normAutofit/>
          </a:bodyPr>
          <a:lstStyle/>
          <a:p>
            <a:r>
              <a:rPr lang="id-ID" sz="4000" dirty="0"/>
              <a:t>STRUKTUR DAN FUNGSI CPU</a:t>
            </a:r>
            <a:endParaRPr lang="en-ID" sz="4000" dirty="0"/>
          </a:p>
        </p:txBody>
      </p:sp>
    </p:spTree>
    <p:extLst>
      <p:ext uri="{BB962C8B-B14F-4D97-AF65-F5344CB8AC3E}">
        <p14:creationId xmlns:p14="http://schemas.microsoft.com/office/powerpoint/2010/main" val="703812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a:t>FUNGSI CPU</a:t>
            </a:r>
          </a:p>
        </p:txBody>
      </p:sp>
      <p:sp>
        <p:nvSpPr>
          <p:cNvPr id="4" name="Content Placeholder 3"/>
          <p:cNvSpPr>
            <a:spLocks noGrp="1"/>
          </p:cNvSpPr>
          <p:nvPr>
            <p:ph idx="1"/>
          </p:nvPr>
        </p:nvSpPr>
        <p:spPr/>
        <p:txBody>
          <a:bodyPr/>
          <a:lstStyle/>
          <a:p>
            <a:pPr marL="0" indent="0">
              <a:buNone/>
            </a:pPr>
            <a:r>
              <a:rPr lang="id-ID" dirty="0"/>
              <a:t>Fungsi CPU dan caranya berinteraksi dengan komponen lain : </a:t>
            </a:r>
          </a:p>
          <a:p>
            <a:pPr marL="0" indent="0">
              <a:buNone/>
            </a:pPr>
            <a:endParaRPr lang="id-ID"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8440" y="3200400"/>
            <a:ext cx="3248025"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3517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d-ID" b="1" dirty="0"/>
              <a:t>Siklus Fetch – Eksekusi :</a:t>
            </a:r>
          </a:p>
          <a:p>
            <a:pPr marL="0" indent="0" algn="just">
              <a:buNone/>
            </a:pPr>
            <a:r>
              <a:rPr lang="id-ID" dirty="0"/>
              <a:t>Pada setiap siklus instruksi, CPU awalnya akan membaca instruksi dari memori. Terdapat register dalam CPU yang berfungsi mengawasi dan menghitung instruksi selanjutnya, yang disebut </a:t>
            </a:r>
            <a:r>
              <a:rPr lang="id-ID" i="1" dirty="0"/>
              <a:t>Program Counter </a:t>
            </a:r>
            <a:r>
              <a:rPr lang="id-ID" dirty="0"/>
              <a:t>(PC). PC akan menambah satu hitungannya setiap kali CPU membaca instruksi.</a:t>
            </a:r>
          </a:p>
        </p:txBody>
      </p:sp>
      <p:sp>
        <p:nvSpPr>
          <p:cNvPr id="3" name="Title 2"/>
          <p:cNvSpPr>
            <a:spLocks noGrp="1"/>
          </p:cNvSpPr>
          <p:nvPr>
            <p:ph type="title"/>
          </p:nvPr>
        </p:nvSpPr>
        <p:spPr/>
        <p:txBody>
          <a:bodyPr/>
          <a:lstStyle/>
          <a:p>
            <a:pPr marL="0" indent="0"/>
            <a:r>
              <a:rPr lang="id-ID" b="1" dirty="0"/>
              <a:t>Siklus Fetch – Eksekusi </a:t>
            </a:r>
          </a:p>
        </p:txBody>
      </p:sp>
    </p:spTree>
    <p:extLst>
      <p:ext uri="{BB962C8B-B14F-4D97-AF65-F5344CB8AC3E}">
        <p14:creationId xmlns:p14="http://schemas.microsoft.com/office/powerpoint/2010/main" val="2650245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Font typeface="Arial" pitchFamily="34" charset="0"/>
              <a:buChar char="•"/>
            </a:pPr>
            <a:r>
              <a:rPr lang="id-ID" i="1" dirty="0"/>
              <a:t>CPU – Memori</a:t>
            </a:r>
            <a:r>
              <a:rPr lang="id-ID" dirty="0"/>
              <a:t>, perpindahan data dari CPU ke memori dan sebaliknya.</a:t>
            </a:r>
          </a:p>
          <a:p>
            <a:pPr>
              <a:buFont typeface="Arial" pitchFamily="34" charset="0"/>
              <a:buChar char="•"/>
            </a:pPr>
            <a:r>
              <a:rPr lang="id-ID" i="1" dirty="0"/>
              <a:t>CPU –I/O</a:t>
            </a:r>
            <a:r>
              <a:rPr lang="id-ID" dirty="0"/>
              <a:t>, perpindahan data dari CPU ke modul I/O dan sebaliknya.</a:t>
            </a:r>
          </a:p>
          <a:p>
            <a:pPr>
              <a:buFont typeface="Arial" pitchFamily="34" charset="0"/>
              <a:buChar char="•"/>
            </a:pPr>
            <a:r>
              <a:rPr lang="id-ID" i="1" dirty="0"/>
              <a:t>Pengolahan Data</a:t>
            </a:r>
            <a:r>
              <a:rPr lang="id-ID" dirty="0"/>
              <a:t>, CPU membentuk sejumlah operasi aritmatika dan logika terhadap data.</a:t>
            </a:r>
          </a:p>
          <a:p>
            <a:pPr>
              <a:buFont typeface="Arial" pitchFamily="34" charset="0"/>
              <a:buChar char="•"/>
            </a:pPr>
            <a:r>
              <a:rPr lang="id-ID" i="1" dirty="0"/>
              <a:t>Kontrol</a:t>
            </a:r>
            <a:r>
              <a:rPr lang="id-ID" dirty="0"/>
              <a:t>, merupakan instruksi untuk pengontrolan fungsi atau kerja. Misalnya instruksi pengubahan urusan eksekusi.</a:t>
            </a:r>
          </a:p>
        </p:txBody>
      </p:sp>
      <p:sp>
        <p:nvSpPr>
          <p:cNvPr id="3" name="Title 2"/>
          <p:cNvSpPr>
            <a:spLocks noGrp="1"/>
          </p:cNvSpPr>
          <p:nvPr>
            <p:ph type="title"/>
          </p:nvPr>
        </p:nvSpPr>
        <p:spPr/>
        <p:txBody>
          <a:bodyPr>
            <a:normAutofit fontScale="90000"/>
          </a:bodyPr>
          <a:lstStyle/>
          <a:p>
            <a:r>
              <a:rPr lang="id-ID" b="1" dirty="0"/>
              <a:t>Siklus Fetch – Eksekusi :</a:t>
            </a:r>
            <a:br>
              <a:rPr lang="id-ID" b="1" dirty="0"/>
            </a:br>
            <a:endParaRPr lang="id-ID" dirty="0"/>
          </a:p>
        </p:txBody>
      </p:sp>
    </p:spTree>
    <p:extLst>
      <p:ext uri="{BB962C8B-B14F-4D97-AF65-F5344CB8AC3E}">
        <p14:creationId xmlns:p14="http://schemas.microsoft.com/office/powerpoint/2010/main" val="3424591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d-ID" dirty="0"/>
              <a:t>Perlu diketahui bahwa siklus eksekusi untuk suatu instruksi dapat melibatkan lebih dari sebuah referensi ke memori. Disamping itu juga, suatu instruksi dapat menentukan suatu operasi I/O.</a:t>
            </a:r>
          </a:p>
          <a:p>
            <a:pPr marL="0" indent="0">
              <a:buNone/>
            </a:pPr>
            <a:endParaRPr lang="id-ID" dirty="0"/>
          </a:p>
        </p:txBody>
      </p:sp>
      <p:sp>
        <p:nvSpPr>
          <p:cNvPr id="3" name="Title 2"/>
          <p:cNvSpPr>
            <a:spLocks noGrp="1"/>
          </p:cNvSpPr>
          <p:nvPr>
            <p:ph type="title"/>
          </p:nvPr>
        </p:nvSpPr>
        <p:spPr/>
        <p:txBody>
          <a:bodyPr/>
          <a:lstStyle/>
          <a:p>
            <a:r>
              <a:rPr lang="id-ID" b="1" dirty="0"/>
              <a:t>Siklus Fetch – Eksekusi :</a:t>
            </a:r>
            <a:endParaRPr lang="id-ID" dirty="0"/>
          </a:p>
        </p:txBody>
      </p:sp>
    </p:spTree>
    <p:extLst>
      <p:ext uri="{BB962C8B-B14F-4D97-AF65-F5344CB8AC3E}">
        <p14:creationId xmlns:p14="http://schemas.microsoft.com/office/powerpoint/2010/main" val="2612859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0" y="2590800"/>
            <a:ext cx="7848600" cy="3886200"/>
          </a:xfrm>
        </p:spPr>
        <p:txBody>
          <a:bodyPr>
            <a:noAutofit/>
          </a:bodyPr>
          <a:lstStyle/>
          <a:p>
            <a:pPr>
              <a:buFont typeface="Arial" pitchFamily="34" charset="0"/>
              <a:buChar char="•"/>
            </a:pPr>
            <a:r>
              <a:rPr lang="id-ID" sz="1600" i="1" dirty="0"/>
              <a:t>Instruction Addess Calculation (IAC)</a:t>
            </a:r>
            <a:r>
              <a:rPr lang="id-ID" sz="1600" dirty="0"/>
              <a:t>, yaitu mengkalkulasi atau menentukan alamat instruksi berikutnya yang akan dieksekusi. Biasanya melibatkan penambahan bilangan tetap ke alamat  instruksi sebelumnya. Misalnya, bila panjang setiap instruksi 16 bit padahal memori memiliki </a:t>
            </a:r>
            <a:r>
              <a:rPr lang="fi-FI" sz="1600" dirty="0"/>
              <a:t>panjang 8 bit, maka tambahkan 2 ke alamat sebelumnya.</a:t>
            </a:r>
          </a:p>
          <a:p>
            <a:pPr>
              <a:buFont typeface="Arial" pitchFamily="34" charset="0"/>
              <a:buChar char="•"/>
            </a:pPr>
            <a:r>
              <a:rPr lang="id-ID" sz="1600" i="1" dirty="0"/>
              <a:t>Instruction Fetch (IF), </a:t>
            </a:r>
            <a:r>
              <a:rPr lang="id-ID" sz="1600" dirty="0"/>
              <a:t>yaitu membaca atau pengambil instruksi dari lokasi memorinya ke CPU.</a:t>
            </a:r>
          </a:p>
          <a:p>
            <a:pPr>
              <a:buFont typeface="Arial" pitchFamily="34" charset="0"/>
              <a:buChar char="•"/>
            </a:pPr>
            <a:r>
              <a:rPr lang="id-ID" sz="1600" i="1" dirty="0"/>
              <a:t>Instruction Operation Decoding (IOD), </a:t>
            </a:r>
            <a:r>
              <a:rPr lang="id-ID" sz="1600" dirty="0"/>
              <a:t>yaitu menganalisa instruksi untuk menentukan jenis operasi yang akan dibentuk dan operand yang akan digunakan.</a:t>
            </a:r>
          </a:p>
          <a:p>
            <a:pPr>
              <a:buFont typeface="Arial" pitchFamily="34" charset="0"/>
              <a:buChar char="•"/>
            </a:pPr>
            <a:r>
              <a:rPr lang="id-ID" sz="1600" i="1" dirty="0"/>
              <a:t>Operand Address Calculation (OAC), </a:t>
            </a:r>
            <a:r>
              <a:rPr lang="id-ID" sz="1600" dirty="0"/>
              <a:t>yaitu menentukan alamat operand, hal ini dilakukan </a:t>
            </a:r>
            <a:r>
              <a:rPr lang="it-IT" sz="1600" dirty="0"/>
              <a:t>apabila melibatkan referensi operand pada memori.</a:t>
            </a:r>
          </a:p>
          <a:p>
            <a:pPr>
              <a:buFont typeface="Arial" pitchFamily="34" charset="0"/>
              <a:buChar char="•"/>
            </a:pPr>
            <a:r>
              <a:rPr lang="id-ID" sz="1600" i="1" dirty="0"/>
              <a:t>Operand Fetch (OF), </a:t>
            </a:r>
            <a:r>
              <a:rPr lang="id-ID" sz="1600" dirty="0"/>
              <a:t>adalah mengambil operand dari memori atau dari modul I/O.</a:t>
            </a:r>
          </a:p>
          <a:p>
            <a:pPr>
              <a:buFont typeface="Arial" pitchFamily="34" charset="0"/>
              <a:buChar char="•"/>
            </a:pPr>
            <a:r>
              <a:rPr lang="id-ID" sz="1600" i="1" dirty="0"/>
              <a:t>Data Operation (DO), </a:t>
            </a:r>
            <a:r>
              <a:rPr lang="id-ID" sz="1600" dirty="0"/>
              <a:t>yaitu membentuk operasi yang diperintahkan dalam instruksi.</a:t>
            </a:r>
          </a:p>
          <a:p>
            <a:pPr>
              <a:buFont typeface="Arial" pitchFamily="34" charset="0"/>
              <a:buChar char="•"/>
            </a:pPr>
            <a:r>
              <a:rPr lang="id-ID" sz="1600" i="1" dirty="0"/>
              <a:t>Operand store (OS), </a:t>
            </a:r>
            <a:r>
              <a:rPr lang="id-ID" sz="1600" dirty="0"/>
              <a:t>yaitu menyimpan hasil eksekusi ke dalam memori.</a:t>
            </a:r>
          </a:p>
        </p:txBody>
      </p:sp>
      <p:sp>
        <p:nvSpPr>
          <p:cNvPr id="3" name="Title 2"/>
          <p:cNvSpPr>
            <a:spLocks noGrp="1"/>
          </p:cNvSpPr>
          <p:nvPr>
            <p:ph type="title"/>
          </p:nvPr>
        </p:nvSpPr>
        <p:spPr/>
        <p:txBody>
          <a:bodyPr/>
          <a:lstStyle/>
          <a:p>
            <a:r>
              <a:rPr lang="id-ID" b="1" dirty="0"/>
              <a:t>Siklus Fetch – Eksekusi :</a:t>
            </a:r>
            <a:endParaRPr lang="id-ID" dirty="0"/>
          </a:p>
        </p:txBody>
      </p:sp>
    </p:spTree>
    <p:extLst>
      <p:ext uri="{BB962C8B-B14F-4D97-AF65-F5344CB8AC3E}">
        <p14:creationId xmlns:p14="http://schemas.microsoft.com/office/powerpoint/2010/main" val="2429141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d-ID" dirty="0"/>
              <a:t>Diagram Siklus Instruksi :</a:t>
            </a:r>
          </a:p>
          <a:p>
            <a:endParaRPr lang="id-ID" dirty="0"/>
          </a:p>
        </p:txBody>
      </p:sp>
      <p:sp>
        <p:nvSpPr>
          <p:cNvPr id="3" name="Title 2"/>
          <p:cNvSpPr>
            <a:spLocks noGrp="1"/>
          </p:cNvSpPr>
          <p:nvPr>
            <p:ph type="title"/>
          </p:nvPr>
        </p:nvSpPr>
        <p:spPr/>
        <p:txBody>
          <a:bodyPr/>
          <a:lstStyle/>
          <a:p>
            <a:r>
              <a:rPr lang="id-ID" b="1" dirty="0"/>
              <a:t>Siklus Fetch – Eksekusi :</a:t>
            </a:r>
            <a:endParaRPr lang="id-ID"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200400"/>
            <a:ext cx="8610600" cy="3193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8681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id-ID"/>
          </a:p>
        </p:txBody>
      </p:sp>
      <p:sp>
        <p:nvSpPr>
          <p:cNvPr id="3" name="Title 2"/>
          <p:cNvSpPr>
            <a:spLocks noGrp="1"/>
          </p:cNvSpPr>
          <p:nvPr>
            <p:ph type="title"/>
          </p:nvPr>
        </p:nvSpPr>
        <p:spPr/>
        <p:txBody>
          <a:bodyPr>
            <a:normAutofit fontScale="90000"/>
          </a:bodyPr>
          <a:lstStyle/>
          <a:p>
            <a:r>
              <a:rPr lang="id-ID" dirty="0"/>
              <a:t>Diagram Siklus Instruksi :</a:t>
            </a:r>
            <a:br>
              <a:rPr lang="id-ID" dirty="0"/>
            </a:br>
            <a:endParaRPr lang="id-ID"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480" t="37500" r="25153" b="13125"/>
          <a:stretch/>
        </p:blipFill>
        <p:spPr bwMode="auto">
          <a:xfrm>
            <a:off x="469509" y="2791265"/>
            <a:ext cx="83058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3745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0" y="2590800"/>
            <a:ext cx="7408333" cy="3450696"/>
          </a:xfrm>
        </p:spPr>
        <p:txBody>
          <a:bodyPr>
            <a:normAutofit fontScale="85000" lnSpcReduction="20000"/>
          </a:bodyPr>
          <a:lstStyle/>
          <a:p>
            <a:pPr marL="0" indent="0">
              <a:buNone/>
            </a:pPr>
            <a:r>
              <a:rPr lang="id-ID" b="1" dirty="0"/>
              <a:t>Fungsi interupsi :  </a:t>
            </a:r>
            <a:r>
              <a:rPr lang="id-ID" dirty="0"/>
              <a:t>adalah mekanisme penghentian atau pengalihan pengolahan instruksi dalam CPU kepada routine interupsi. Hampir semua modul (memori dan I/O) memilikimekanisme yang dapat menginterupsi kerja CPU.</a:t>
            </a:r>
          </a:p>
          <a:p>
            <a:pPr marL="0" indent="0">
              <a:buNone/>
            </a:pPr>
            <a:endParaRPr lang="id-ID" dirty="0"/>
          </a:p>
          <a:p>
            <a:pPr marL="0" indent="0">
              <a:buNone/>
            </a:pPr>
            <a:r>
              <a:rPr lang="id-ID" b="1" dirty="0"/>
              <a:t>Tujuan interupsi</a:t>
            </a:r>
            <a:r>
              <a:rPr lang="id-ID" dirty="0"/>
              <a:t> : secara umum untuk menejemen pengeksekusian routine instruksi agar efektif dan efisien antar CPU dan modul – modul I/O maupun memori. Setiap komponen komputer dapat menjalankan tugasnya secara bersamaan, tetapi kendali terletak pada CPU disamping itu kecepatan eksekusi masing – masing modul berbeda sehingga dengan adanya fungsi interupsi ini dapat sebagai sinkronisasi kerja antar modul.</a:t>
            </a:r>
          </a:p>
        </p:txBody>
      </p:sp>
      <p:sp>
        <p:nvSpPr>
          <p:cNvPr id="3" name="Title 2"/>
          <p:cNvSpPr>
            <a:spLocks noGrp="1"/>
          </p:cNvSpPr>
          <p:nvPr>
            <p:ph type="title"/>
          </p:nvPr>
        </p:nvSpPr>
        <p:spPr/>
        <p:txBody>
          <a:bodyPr/>
          <a:lstStyle/>
          <a:p>
            <a:r>
              <a:rPr lang="id-ID" b="1" dirty="0"/>
              <a:t>Fungsi Interrupt</a:t>
            </a:r>
            <a:endParaRPr lang="id-ID" dirty="0"/>
          </a:p>
        </p:txBody>
      </p:sp>
    </p:spTree>
    <p:extLst>
      <p:ext uri="{BB962C8B-B14F-4D97-AF65-F5344CB8AC3E}">
        <p14:creationId xmlns:p14="http://schemas.microsoft.com/office/powerpoint/2010/main" val="3351791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514600"/>
            <a:ext cx="7408333" cy="3611563"/>
          </a:xfrm>
        </p:spPr>
        <p:txBody>
          <a:bodyPr>
            <a:normAutofit fontScale="85000" lnSpcReduction="20000"/>
          </a:bodyPr>
          <a:lstStyle/>
          <a:p>
            <a:pPr marL="0" indent="0">
              <a:buNone/>
            </a:pPr>
            <a:r>
              <a:rPr lang="id-ID" b="1" dirty="0"/>
              <a:t>Macam – macam kelas sinyal interupsi </a:t>
            </a:r>
            <a:r>
              <a:rPr lang="id-ID" dirty="0"/>
              <a:t>:</a:t>
            </a:r>
          </a:p>
          <a:p>
            <a:pPr>
              <a:buFont typeface="Arial" pitchFamily="34" charset="0"/>
              <a:buChar char="•"/>
            </a:pPr>
            <a:r>
              <a:rPr lang="id-ID" i="1" dirty="0"/>
              <a:t>Program</a:t>
            </a:r>
            <a:r>
              <a:rPr lang="id-ID" dirty="0"/>
              <a:t>, yaitu interupsi yang dibangkitkan dengan beberapa kondisi yang terjadi pada hasil eksekusi program. Contohnya: arimatika overflow, pembagian nol, oparasi ilegal.</a:t>
            </a:r>
          </a:p>
          <a:p>
            <a:pPr>
              <a:buFont typeface="Arial" pitchFamily="34" charset="0"/>
              <a:buChar char="•"/>
            </a:pPr>
            <a:r>
              <a:rPr lang="id-ID" i="1" dirty="0"/>
              <a:t>Timer</a:t>
            </a:r>
            <a:r>
              <a:rPr lang="id-ID" dirty="0"/>
              <a:t>, adalah interupsi yang dibangkitkan pewaktuan dalam prosesor. Sinyal ini memungkinkan sistem operasi menjalankan fungsi tertentu secara reguler.</a:t>
            </a:r>
          </a:p>
          <a:p>
            <a:pPr>
              <a:buFont typeface="Arial" pitchFamily="34" charset="0"/>
              <a:buChar char="•"/>
            </a:pPr>
            <a:r>
              <a:rPr lang="id-ID" i="1" dirty="0"/>
              <a:t>I/O</a:t>
            </a:r>
            <a:r>
              <a:rPr lang="id-ID" dirty="0"/>
              <a:t>, sinyal interupsi yang dibangkitkan oleh modul I/O sehubungan pemberitahuan kondisi error dan penyelesaian suatu operasi.</a:t>
            </a:r>
          </a:p>
          <a:p>
            <a:pPr>
              <a:buFont typeface="Arial" pitchFamily="34" charset="0"/>
              <a:buChar char="•"/>
            </a:pPr>
            <a:r>
              <a:rPr lang="id-ID" i="1" dirty="0"/>
              <a:t>Hardware failure, </a:t>
            </a:r>
            <a:r>
              <a:rPr lang="id-ID" dirty="0"/>
              <a:t>adalah interupsi yang dibangkitkan oleh kegagalan daya atau kesalahan paritas memori.</a:t>
            </a:r>
          </a:p>
        </p:txBody>
      </p:sp>
      <p:sp>
        <p:nvSpPr>
          <p:cNvPr id="3" name="Title 2"/>
          <p:cNvSpPr>
            <a:spLocks noGrp="1"/>
          </p:cNvSpPr>
          <p:nvPr>
            <p:ph type="title"/>
          </p:nvPr>
        </p:nvSpPr>
        <p:spPr/>
        <p:txBody>
          <a:bodyPr/>
          <a:lstStyle/>
          <a:p>
            <a:r>
              <a:rPr lang="id-ID" b="1" dirty="0"/>
              <a:t>Fungsi Interrupt</a:t>
            </a:r>
            <a:endParaRPr lang="id-ID" dirty="0"/>
          </a:p>
        </p:txBody>
      </p:sp>
    </p:spTree>
    <p:extLst>
      <p:ext uri="{BB962C8B-B14F-4D97-AF65-F5344CB8AC3E}">
        <p14:creationId xmlns:p14="http://schemas.microsoft.com/office/powerpoint/2010/main" val="19966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514600"/>
            <a:ext cx="7408333" cy="3810000"/>
          </a:xfrm>
        </p:spPr>
        <p:txBody>
          <a:bodyPr>
            <a:normAutofit fontScale="92500" lnSpcReduction="20000"/>
          </a:bodyPr>
          <a:lstStyle/>
          <a:p>
            <a:pPr marL="0" indent="0" algn="just">
              <a:buNone/>
            </a:pPr>
            <a:r>
              <a:rPr lang="id-ID" dirty="0"/>
              <a:t>Dengan adanya mekanisme interupsi, prosesor dapat digunakan untuk mengeksekusi instruksi – instruksi lain. Saat suatu modul telah selesai menjalankan tugasnya dan siap menerima tugas berikutnya maka modul ini akan mengirimkan permintaan interupsi ke prosesor. Kemudian prosesor akan menghentikan eksekusi yang dijalankannya untuk menghandel routine interupsi.</a:t>
            </a:r>
          </a:p>
          <a:p>
            <a:pPr marL="0" indent="0" algn="just">
              <a:buNone/>
            </a:pPr>
            <a:r>
              <a:rPr lang="nn-NO" dirty="0"/>
              <a:t>Setelah program interupsi selesai maka prosesor akan melanjutkan eksekusi programnya kembali.</a:t>
            </a:r>
          </a:p>
          <a:p>
            <a:pPr marL="0" indent="0" algn="just">
              <a:buNone/>
            </a:pPr>
            <a:r>
              <a:rPr lang="id-ID" dirty="0"/>
              <a:t>Saat sinyal interupsi diterima prosesor ada dua kemungkinan tindakan, yaitu interupsi diterima/ditangguhkan dan interupsi ditolak.</a:t>
            </a:r>
          </a:p>
        </p:txBody>
      </p:sp>
      <p:sp>
        <p:nvSpPr>
          <p:cNvPr id="3" name="Title 2"/>
          <p:cNvSpPr>
            <a:spLocks noGrp="1"/>
          </p:cNvSpPr>
          <p:nvPr>
            <p:ph type="title"/>
          </p:nvPr>
        </p:nvSpPr>
        <p:spPr/>
        <p:txBody>
          <a:bodyPr/>
          <a:lstStyle/>
          <a:p>
            <a:r>
              <a:rPr lang="id-ID" b="1" dirty="0"/>
              <a:t>Fungsi Interrupt</a:t>
            </a:r>
            <a:endParaRPr lang="id-ID" dirty="0"/>
          </a:p>
        </p:txBody>
      </p:sp>
    </p:spTree>
    <p:extLst>
      <p:ext uri="{BB962C8B-B14F-4D97-AF65-F5344CB8AC3E}">
        <p14:creationId xmlns:p14="http://schemas.microsoft.com/office/powerpoint/2010/main" val="774582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438400"/>
            <a:ext cx="7408333" cy="3687763"/>
          </a:xfrm>
        </p:spPr>
        <p:txBody>
          <a:bodyPr/>
          <a:lstStyle/>
          <a:p>
            <a:pPr marL="0" indent="0">
              <a:buNone/>
            </a:pPr>
            <a:r>
              <a:rPr lang="id-ID" dirty="0"/>
              <a:t>Tujuan Pembelajaran agar Mahasiswa:</a:t>
            </a:r>
          </a:p>
          <a:p>
            <a:r>
              <a:rPr lang="id-ID" dirty="0"/>
              <a:t>Memahami tentang struktur dan fungsi CPU serta pipelining instruksi.</a:t>
            </a:r>
          </a:p>
          <a:p>
            <a:endParaRPr lang="id-ID" dirty="0"/>
          </a:p>
          <a:p>
            <a:r>
              <a:rPr lang="id-ID" dirty="0"/>
              <a:t>Memahami tentang unit control serta organisasi paralel</a:t>
            </a:r>
          </a:p>
          <a:p>
            <a:endParaRPr lang="id-ID" dirty="0"/>
          </a:p>
          <a:p>
            <a:r>
              <a:rPr lang="id-ID" dirty="0"/>
              <a:t>Memahami tentang modul input/output</a:t>
            </a:r>
          </a:p>
          <a:p>
            <a:endParaRPr lang="id-ID" dirty="0"/>
          </a:p>
        </p:txBody>
      </p:sp>
      <p:sp>
        <p:nvSpPr>
          <p:cNvPr id="3" name="Title 2"/>
          <p:cNvSpPr>
            <a:spLocks noGrp="1"/>
          </p:cNvSpPr>
          <p:nvPr>
            <p:ph type="title"/>
          </p:nvPr>
        </p:nvSpPr>
        <p:spPr/>
        <p:txBody>
          <a:bodyPr/>
          <a:lstStyle/>
          <a:p>
            <a:r>
              <a:rPr lang="id-ID" dirty="0"/>
              <a:t>TUJUAN PEMEBELAJARAN</a:t>
            </a:r>
          </a:p>
        </p:txBody>
      </p:sp>
    </p:spTree>
    <p:extLst>
      <p:ext uri="{BB962C8B-B14F-4D97-AF65-F5344CB8AC3E}">
        <p14:creationId xmlns:p14="http://schemas.microsoft.com/office/powerpoint/2010/main" val="3638388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just">
              <a:buNone/>
            </a:pPr>
            <a:r>
              <a:rPr lang="id-ID" dirty="0"/>
              <a:t>Apabila interupsi ditangguhkan, prosesor akan</a:t>
            </a:r>
          </a:p>
          <a:p>
            <a:pPr marL="0" indent="0" algn="just">
              <a:buNone/>
            </a:pPr>
            <a:r>
              <a:rPr lang="id-ID" dirty="0"/>
              <a:t>melakukan hal – hal dibawah ini :</a:t>
            </a:r>
          </a:p>
          <a:p>
            <a:pPr marL="457200" indent="-457200" algn="just">
              <a:buFont typeface="+mj-lt"/>
              <a:buAutoNum type="arabicPeriod"/>
            </a:pPr>
            <a:r>
              <a:rPr lang="id-ID" dirty="0"/>
              <a:t>Prosesor menangguhkan eksekusi program yang dijalankan dan menyimpan konteksnya. </a:t>
            </a:r>
            <a:r>
              <a:rPr lang="nn-NO" dirty="0"/>
              <a:t>Tindakan ini adalah menyimpan alamat instruksi berikutnya yang akan dieksekusi dan data lain</a:t>
            </a:r>
            <a:r>
              <a:rPr lang="id-ID" dirty="0"/>
              <a:t> yang relevan.</a:t>
            </a:r>
          </a:p>
          <a:p>
            <a:pPr marL="457200" indent="-457200" algn="just">
              <a:buFont typeface="+mj-lt"/>
              <a:buAutoNum type="arabicPeriod"/>
            </a:pPr>
            <a:r>
              <a:rPr lang="id-ID" dirty="0"/>
              <a:t>Prosesor menyetel program counter (PC) ke alamat awal routine </a:t>
            </a:r>
            <a:r>
              <a:rPr lang="id-ID" i="1" dirty="0"/>
              <a:t>interrupt handler</a:t>
            </a:r>
            <a:r>
              <a:rPr lang="id-ID" dirty="0"/>
              <a:t>.</a:t>
            </a:r>
          </a:p>
        </p:txBody>
      </p:sp>
      <p:sp>
        <p:nvSpPr>
          <p:cNvPr id="3" name="Title 2"/>
          <p:cNvSpPr>
            <a:spLocks noGrp="1"/>
          </p:cNvSpPr>
          <p:nvPr>
            <p:ph type="title"/>
          </p:nvPr>
        </p:nvSpPr>
        <p:spPr/>
        <p:txBody>
          <a:bodyPr/>
          <a:lstStyle/>
          <a:p>
            <a:r>
              <a:rPr lang="id-ID" b="1" dirty="0"/>
              <a:t>Fungsi Interrupt</a:t>
            </a:r>
            <a:endParaRPr lang="id-ID" dirty="0"/>
          </a:p>
        </p:txBody>
      </p:sp>
    </p:spTree>
    <p:extLst>
      <p:ext uri="{BB962C8B-B14F-4D97-AF65-F5344CB8AC3E}">
        <p14:creationId xmlns:p14="http://schemas.microsoft.com/office/powerpoint/2010/main" val="2153435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nn-NO" dirty="0"/>
              <a:t>Siklus eksekusi instruksi dengan interrupt</a:t>
            </a:r>
            <a:r>
              <a:rPr lang="id-ID" dirty="0"/>
              <a:t> :</a:t>
            </a:r>
          </a:p>
          <a:p>
            <a:pPr marL="0" indent="0">
              <a:buNone/>
            </a:pPr>
            <a:endParaRPr lang="id-ID" dirty="0"/>
          </a:p>
        </p:txBody>
      </p:sp>
      <p:sp>
        <p:nvSpPr>
          <p:cNvPr id="3" name="Title 2"/>
          <p:cNvSpPr>
            <a:spLocks noGrp="1"/>
          </p:cNvSpPr>
          <p:nvPr>
            <p:ph type="title"/>
          </p:nvPr>
        </p:nvSpPr>
        <p:spPr/>
        <p:txBody>
          <a:bodyPr/>
          <a:lstStyle/>
          <a:p>
            <a:r>
              <a:rPr lang="id-ID" b="1" dirty="0"/>
              <a:t>Fungsi Interrupt</a:t>
            </a:r>
            <a:endParaRPr lang="id-ID"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048000"/>
            <a:ext cx="4638675"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5902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just">
              <a:buNone/>
            </a:pPr>
            <a:r>
              <a:rPr lang="id-ID" dirty="0"/>
              <a:t>Untuk sistem operasi yang kompleks sangat dimungkinkan adanya interupsi ganda (</a:t>
            </a:r>
            <a:r>
              <a:rPr lang="id-ID" i="1" dirty="0"/>
              <a:t>multiple interrupt</a:t>
            </a:r>
            <a:r>
              <a:rPr lang="id-ID" dirty="0"/>
              <a:t>). Misalnya suatu komputer akan menerima permintaan interupsi saat proses pencetakan dengan printer selesai, disamping itu dimungkinkan dari saluran komunikasi akan mengirimkan permintaan interupsi setiap kali data tiba. Dalam hal ini prosesor harus menangani interupsi ganda.</a:t>
            </a:r>
          </a:p>
        </p:txBody>
      </p:sp>
      <p:sp>
        <p:nvSpPr>
          <p:cNvPr id="3" name="Title 2"/>
          <p:cNvSpPr>
            <a:spLocks noGrp="1"/>
          </p:cNvSpPr>
          <p:nvPr>
            <p:ph type="title"/>
          </p:nvPr>
        </p:nvSpPr>
        <p:spPr/>
        <p:txBody>
          <a:bodyPr/>
          <a:lstStyle/>
          <a:p>
            <a:r>
              <a:rPr lang="id-ID" b="1" dirty="0"/>
              <a:t>Fungsi Interrupt</a:t>
            </a:r>
            <a:endParaRPr lang="id-ID" dirty="0"/>
          </a:p>
        </p:txBody>
      </p:sp>
    </p:spTree>
    <p:extLst>
      <p:ext uri="{BB962C8B-B14F-4D97-AF65-F5344CB8AC3E}">
        <p14:creationId xmlns:p14="http://schemas.microsoft.com/office/powerpoint/2010/main" val="3644083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b="1" dirty="0"/>
              <a:t>Fungsi Interrupt</a:t>
            </a:r>
            <a:endParaRPr lang="id-ID"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0" y="2514600"/>
            <a:ext cx="40386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4704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209800"/>
            <a:ext cx="7408333" cy="4343400"/>
          </a:xfrm>
        </p:spPr>
        <p:txBody>
          <a:bodyPr>
            <a:normAutofit fontScale="62500" lnSpcReduction="20000"/>
          </a:bodyPr>
          <a:lstStyle/>
          <a:p>
            <a:pPr marL="0" indent="0">
              <a:buNone/>
            </a:pPr>
            <a:r>
              <a:rPr lang="id-ID" b="1" dirty="0"/>
              <a:t>Pengertian :</a:t>
            </a:r>
          </a:p>
          <a:p>
            <a:pPr marL="0" indent="0">
              <a:buNone/>
            </a:pPr>
            <a:br>
              <a:rPr lang="id-ID" dirty="0"/>
            </a:br>
            <a:r>
              <a:rPr lang="en-US" dirty="0"/>
              <a:t>Pipeline </a:t>
            </a:r>
            <a:r>
              <a:rPr lang="en-US" dirty="0" err="1"/>
              <a:t>adalah</a:t>
            </a:r>
            <a:r>
              <a:rPr lang="en-US" dirty="0"/>
              <a:t> </a:t>
            </a:r>
            <a:r>
              <a:rPr lang="en-US" dirty="0" err="1"/>
              <a:t>suatu</a:t>
            </a:r>
            <a:r>
              <a:rPr lang="en-US" dirty="0"/>
              <a:t> </a:t>
            </a:r>
            <a:r>
              <a:rPr lang="en-US" dirty="0" err="1"/>
              <a:t>cara</a:t>
            </a:r>
            <a:r>
              <a:rPr lang="en-US" dirty="0"/>
              <a:t> yang </a:t>
            </a:r>
            <a:r>
              <a:rPr lang="en-US" dirty="0" err="1"/>
              <a:t>digunakan</a:t>
            </a:r>
            <a:r>
              <a:rPr lang="en-US" dirty="0"/>
              <a:t> </a:t>
            </a:r>
            <a:r>
              <a:rPr lang="en-US" dirty="0" err="1"/>
              <a:t>untuk</a:t>
            </a:r>
            <a:r>
              <a:rPr lang="en-US" dirty="0"/>
              <a:t> </a:t>
            </a:r>
            <a:r>
              <a:rPr lang="en-US" dirty="0" err="1"/>
              <a:t>melakukan</a:t>
            </a:r>
            <a:r>
              <a:rPr lang="en-US" dirty="0"/>
              <a:t> </a:t>
            </a:r>
            <a:r>
              <a:rPr lang="en-US" dirty="0" err="1"/>
              <a:t>sejumlah</a:t>
            </a:r>
            <a:r>
              <a:rPr lang="en-US" dirty="0"/>
              <a:t> </a:t>
            </a:r>
            <a:r>
              <a:rPr lang="en-US" dirty="0" err="1"/>
              <a:t>kerja</a:t>
            </a:r>
            <a:r>
              <a:rPr lang="en-US" dirty="0"/>
              <a:t> </a:t>
            </a:r>
            <a:r>
              <a:rPr lang="en-US" dirty="0" err="1"/>
              <a:t>secara</a:t>
            </a:r>
            <a:r>
              <a:rPr lang="en-US" dirty="0"/>
              <a:t> </a:t>
            </a:r>
            <a:r>
              <a:rPr lang="en-US" dirty="0" err="1"/>
              <a:t>bersama</a:t>
            </a:r>
            <a:r>
              <a:rPr lang="en-US" dirty="0"/>
              <a:t> </a:t>
            </a:r>
            <a:r>
              <a:rPr lang="en-US" dirty="0" err="1"/>
              <a:t>tetapi</a:t>
            </a:r>
            <a:r>
              <a:rPr lang="en-US" dirty="0"/>
              <a:t> </a:t>
            </a:r>
            <a:r>
              <a:rPr lang="en-US" dirty="0" err="1"/>
              <a:t>dalam</a:t>
            </a:r>
            <a:r>
              <a:rPr lang="en-US" dirty="0"/>
              <a:t> </a:t>
            </a:r>
            <a:r>
              <a:rPr lang="en-US" dirty="0" err="1"/>
              <a:t>tahap</a:t>
            </a:r>
            <a:r>
              <a:rPr lang="en-US" dirty="0"/>
              <a:t> yang </a:t>
            </a:r>
            <a:r>
              <a:rPr lang="en-US" dirty="0" err="1"/>
              <a:t>berbeda</a:t>
            </a:r>
            <a:r>
              <a:rPr lang="en-US" dirty="0"/>
              <a:t> yang </a:t>
            </a:r>
            <a:r>
              <a:rPr lang="en-US" dirty="0" err="1"/>
              <a:t>dialirkan</a:t>
            </a:r>
            <a:r>
              <a:rPr lang="en-US" dirty="0"/>
              <a:t> </a:t>
            </a:r>
            <a:r>
              <a:rPr lang="en-US" dirty="0" err="1"/>
              <a:t>secara</a:t>
            </a:r>
            <a:r>
              <a:rPr lang="en-US" dirty="0"/>
              <a:t> </a:t>
            </a:r>
            <a:r>
              <a:rPr lang="en-US" dirty="0" err="1"/>
              <a:t>kontin</a:t>
            </a:r>
            <a:r>
              <a:rPr lang="id-ID" dirty="0"/>
              <a:t>y</a:t>
            </a:r>
            <a:r>
              <a:rPr lang="en-US" dirty="0"/>
              <a:t>u </a:t>
            </a:r>
            <a:r>
              <a:rPr lang="en-US" dirty="0" err="1"/>
              <a:t>pada</a:t>
            </a:r>
            <a:r>
              <a:rPr lang="en-US" dirty="0"/>
              <a:t> unit </a:t>
            </a:r>
            <a:r>
              <a:rPr lang="en-US" dirty="0" err="1"/>
              <a:t>pemrosesor</a:t>
            </a:r>
            <a:r>
              <a:rPr lang="en-US" dirty="0"/>
              <a:t>. </a:t>
            </a:r>
            <a:r>
              <a:rPr lang="en-US" dirty="0" err="1"/>
              <a:t>Dengan</a:t>
            </a:r>
            <a:r>
              <a:rPr lang="en-US" dirty="0"/>
              <a:t> </a:t>
            </a:r>
            <a:r>
              <a:rPr lang="en-US" dirty="0" err="1"/>
              <a:t>ccara</a:t>
            </a:r>
            <a:r>
              <a:rPr lang="en-US" dirty="0"/>
              <a:t> </a:t>
            </a:r>
            <a:r>
              <a:rPr lang="en-US" dirty="0" err="1"/>
              <a:t>ini</a:t>
            </a:r>
            <a:r>
              <a:rPr lang="en-US" dirty="0"/>
              <a:t>, </a:t>
            </a:r>
            <a:r>
              <a:rPr lang="en-US" dirty="0" err="1"/>
              <a:t>maka</a:t>
            </a:r>
            <a:r>
              <a:rPr lang="en-US" dirty="0"/>
              <a:t> unit </a:t>
            </a:r>
            <a:r>
              <a:rPr lang="en-US" dirty="0" err="1"/>
              <a:t>pemroses</a:t>
            </a:r>
            <a:r>
              <a:rPr lang="en-US" dirty="0"/>
              <a:t> </a:t>
            </a:r>
            <a:r>
              <a:rPr lang="en-US" dirty="0" err="1"/>
              <a:t>selalu</a:t>
            </a:r>
            <a:r>
              <a:rPr lang="en-US" dirty="0"/>
              <a:t> </a:t>
            </a:r>
            <a:r>
              <a:rPr lang="en-US" dirty="0" err="1"/>
              <a:t>bekerja</a:t>
            </a:r>
            <a:r>
              <a:rPr lang="en-US" dirty="0"/>
              <a:t>.</a:t>
            </a:r>
            <a:endParaRPr lang="id-ID" dirty="0"/>
          </a:p>
          <a:p>
            <a:pPr marL="0" indent="0">
              <a:buNone/>
            </a:pPr>
            <a:br>
              <a:rPr lang="id-ID" dirty="0"/>
            </a:br>
            <a:r>
              <a:rPr lang="id-ID" dirty="0"/>
              <a:t>Pipeline adalah kerja paralel, dimana komputer mengerjakan 2 atau lebih bagian dari instruksi secara bersamaan</a:t>
            </a:r>
            <a:br>
              <a:rPr lang="id-ID" dirty="0"/>
            </a:br>
            <a:br>
              <a:rPr lang="id-ID" dirty="0"/>
            </a:br>
            <a:r>
              <a:rPr lang="id-ID" dirty="0"/>
              <a:t>Pipelining adalah teknik yang digunakan untuk merealisasi Parallel Processing, yaitu dengan membagi operasi ke dalam k-stage (beberapa tingkatan) atau sub-operasi, sehingga pada satu saat ada k operasi berjalan yang sekaligus.</a:t>
            </a:r>
            <a:br>
              <a:rPr lang="id-ID" dirty="0"/>
            </a:br>
            <a:br>
              <a:rPr lang="id-ID" dirty="0"/>
            </a:br>
            <a:r>
              <a:rPr lang="id-ID" dirty="0"/>
              <a:t>Pipelining adalah salah satu cara yang paling sering digunakan dalam pararel prosesing. Sebuah operasi dibagi menjadi sejumlah sub operasi elementer, kita namakan k. kemudian kita membentuk sebuah sistem dengan banyak stage sebesar k, dan mengeksekusi sub operasi tersebut pada setiap stage satu demi satu.</a:t>
            </a:r>
            <a:br>
              <a:rPr lang="id-ID" dirty="0"/>
            </a:br>
            <a:br>
              <a:rPr lang="id-ID" dirty="0"/>
            </a:br>
            <a:r>
              <a:rPr lang="id-ID" dirty="0"/>
              <a:t>Pipelining adalah suatu teknik instruksi yang digunakan dalam desain komputer dan perangkat elektronik digital lainnya untuk meningkatkan instruksi throughput (jumlah instruksi yang dapat dijalankan pada waktu yang sama).</a:t>
            </a:r>
            <a:br>
              <a:rPr lang="id-ID" dirty="0"/>
            </a:br>
            <a:endParaRPr lang="id-ID" dirty="0"/>
          </a:p>
        </p:txBody>
      </p:sp>
      <p:sp>
        <p:nvSpPr>
          <p:cNvPr id="3" name="Title 2"/>
          <p:cNvSpPr>
            <a:spLocks noGrp="1"/>
          </p:cNvSpPr>
          <p:nvPr>
            <p:ph type="title"/>
          </p:nvPr>
        </p:nvSpPr>
        <p:spPr/>
        <p:txBody>
          <a:bodyPr/>
          <a:lstStyle/>
          <a:p>
            <a:r>
              <a:rPr lang="id-ID" dirty="0"/>
              <a:t>Pipelining instruksi</a:t>
            </a:r>
          </a:p>
        </p:txBody>
      </p:sp>
    </p:spTree>
    <p:extLst>
      <p:ext uri="{BB962C8B-B14F-4D97-AF65-F5344CB8AC3E}">
        <p14:creationId xmlns:p14="http://schemas.microsoft.com/office/powerpoint/2010/main" val="3603464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lgn="just">
              <a:buNone/>
            </a:pPr>
            <a:r>
              <a:rPr lang="en-US" dirty="0" err="1"/>
              <a:t>Pada</a:t>
            </a:r>
            <a:r>
              <a:rPr lang="en-US" dirty="0"/>
              <a:t> microprocessor yang </a:t>
            </a:r>
            <a:r>
              <a:rPr lang="en-US" dirty="0" err="1"/>
              <a:t>tidak</a:t>
            </a:r>
            <a:r>
              <a:rPr lang="en-US" dirty="0"/>
              <a:t> </a:t>
            </a:r>
            <a:r>
              <a:rPr lang="en-US" dirty="0" err="1"/>
              <a:t>menggunakan</a:t>
            </a:r>
            <a:r>
              <a:rPr lang="en-US" dirty="0"/>
              <a:t> pipeline, </a:t>
            </a:r>
            <a:r>
              <a:rPr lang="en-US" dirty="0" err="1"/>
              <a:t>satu</a:t>
            </a:r>
            <a:r>
              <a:rPr lang="en-US" dirty="0"/>
              <a:t> </a:t>
            </a:r>
            <a:r>
              <a:rPr lang="en-US" dirty="0" err="1"/>
              <a:t>instruksi</a:t>
            </a:r>
            <a:r>
              <a:rPr lang="en-US" dirty="0"/>
              <a:t> </a:t>
            </a:r>
            <a:r>
              <a:rPr lang="en-US" dirty="0" err="1"/>
              <a:t>dilakukan</a:t>
            </a:r>
            <a:r>
              <a:rPr lang="en-US" dirty="0"/>
              <a:t> </a:t>
            </a:r>
            <a:r>
              <a:rPr lang="en-US" dirty="0" err="1"/>
              <a:t>sampai</a:t>
            </a:r>
            <a:r>
              <a:rPr lang="en-US" dirty="0"/>
              <a:t> </a:t>
            </a:r>
            <a:r>
              <a:rPr lang="en-US" dirty="0" err="1"/>
              <a:t>selesai</a:t>
            </a:r>
            <a:r>
              <a:rPr lang="en-US" dirty="0"/>
              <a:t>, </a:t>
            </a:r>
            <a:r>
              <a:rPr lang="en-US" dirty="0" err="1"/>
              <a:t>baru</a:t>
            </a:r>
            <a:r>
              <a:rPr lang="en-US" dirty="0"/>
              <a:t> </a:t>
            </a:r>
            <a:r>
              <a:rPr lang="en-US" dirty="0" err="1"/>
              <a:t>instruksi</a:t>
            </a:r>
            <a:r>
              <a:rPr lang="en-US" dirty="0"/>
              <a:t> </a:t>
            </a:r>
            <a:r>
              <a:rPr lang="en-US" dirty="0" err="1"/>
              <a:t>berikutnya</a:t>
            </a:r>
            <a:r>
              <a:rPr lang="en-US" dirty="0"/>
              <a:t> </a:t>
            </a:r>
            <a:r>
              <a:rPr lang="en-US" dirty="0" err="1"/>
              <a:t>dapat</a:t>
            </a:r>
            <a:r>
              <a:rPr lang="en-US" dirty="0"/>
              <a:t> </a:t>
            </a:r>
            <a:r>
              <a:rPr lang="en-US" dirty="0" err="1"/>
              <a:t>dilaksanakan</a:t>
            </a:r>
            <a:r>
              <a:rPr lang="en-US" dirty="0"/>
              <a:t>. </a:t>
            </a:r>
            <a:r>
              <a:rPr lang="en-US" dirty="0" err="1"/>
              <a:t>Sedangkan</a:t>
            </a:r>
            <a:r>
              <a:rPr lang="en-US" dirty="0"/>
              <a:t> </a:t>
            </a:r>
            <a:r>
              <a:rPr lang="en-US" dirty="0" err="1"/>
              <a:t>dalam</a:t>
            </a:r>
            <a:r>
              <a:rPr lang="en-US" dirty="0"/>
              <a:t> microprocessor yang </a:t>
            </a:r>
            <a:r>
              <a:rPr lang="en-US" dirty="0" err="1"/>
              <a:t>menggunakan</a:t>
            </a:r>
            <a:r>
              <a:rPr lang="en-US" dirty="0"/>
              <a:t> </a:t>
            </a:r>
            <a:r>
              <a:rPr lang="en-US" dirty="0" err="1"/>
              <a:t>teknik</a:t>
            </a:r>
            <a:r>
              <a:rPr lang="en-US" dirty="0"/>
              <a:t> pipeline, </a:t>
            </a:r>
            <a:r>
              <a:rPr lang="en-US" dirty="0" err="1"/>
              <a:t>ketika</a:t>
            </a:r>
            <a:r>
              <a:rPr lang="en-US" dirty="0"/>
              <a:t> </a:t>
            </a:r>
            <a:r>
              <a:rPr lang="en-US" dirty="0" err="1"/>
              <a:t>satu</a:t>
            </a:r>
            <a:r>
              <a:rPr lang="en-US" dirty="0"/>
              <a:t> </a:t>
            </a:r>
            <a:r>
              <a:rPr lang="en-US" dirty="0" err="1"/>
              <a:t>instruksi</a:t>
            </a:r>
            <a:r>
              <a:rPr lang="en-US" dirty="0"/>
              <a:t> </a:t>
            </a:r>
            <a:r>
              <a:rPr lang="en-US" dirty="0" err="1"/>
              <a:t>sedangkan</a:t>
            </a:r>
            <a:r>
              <a:rPr lang="en-US" dirty="0"/>
              <a:t> </a:t>
            </a:r>
            <a:r>
              <a:rPr lang="en-US" dirty="0" err="1"/>
              <a:t>diproses</a:t>
            </a:r>
            <a:r>
              <a:rPr lang="en-US" dirty="0"/>
              <a:t>, </a:t>
            </a:r>
            <a:r>
              <a:rPr lang="en-US" dirty="0" err="1"/>
              <a:t>maka</a:t>
            </a:r>
            <a:r>
              <a:rPr lang="en-US" dirty="0"/>
              <a:t> </a:t>
            </a:r>
            <a:r>
              <a:rPr lang="en-US" dirty="0" err="1"/>
              <a:t>instruksi</a:t>
            </a:r>
            <a:r>
              <a:rPr lang="en-US" dirty="0"/>
              <a:t> yang </a:t>
            </a:r>
            <a:r>
              <a:rPr lang="en-US" dirty="0" err="1"/>
              <a:t>berikutnya</a:t>
            </a:r>
            <a:r>
              <a:rPr lang="en-US" dirty="0"/>
              <a:t> </a:t>
            </a:r>
            <a:r>
              <a:rPr lang="en-US" dirty="0" err="1"/>
              <a:t>juga</a:t>
            </a:r>
            <a:r>
              <a:rPr lang="en-US" dirty="0"/>
              <a:t> </a:t>
            </a:r>
            <a:r>
              <a:rPr lang="en-US" dirty="0" err="1"/>
              <a:t>dapat</a:t>
            </a:r>
            <a:r>
              <a:rPr lang="en-US" dirty="0"/>
              <a:t> </a:t>
            </a:r>
            <a:r>
              <a:rPr lang="en-US" dirty="0" err="1"/>
              <a:t>diproses</a:t>
            </a:r>
            <a:r>
              <a:rPr lang="en-US" dirty="0"/>
              <a:t> </a:t>
            </a:r>
            <a:r>
              <a:rPr lang="en-US" dirty="0" err="1"/>
              <a:t>dalam</a:t>
            </a:r>
            <a:r>
              <a:rPr lang="en-US" dirty="0"/>
              <a:t> </a:t>
            </a:r>
            <a:r>
              <a:rPr lang="en-US" dirty="0" err="1"/>
              <a:t>waktu</a:t>
            </a:r>
            <a:r>
              <a:rPr lang="en-US" dirty="0"/>
              <a:t> yang </a:t>
            </a:r>
            <a:r>
              <a:rPr lang="en-US" dirty="0" err="1"/>
              <a:t>bersamaan</a:t>
            </a:r>
            <a:r>
              <a:rPr lang="en-US" dirty="0"/>
              <a:t>. </a:t>
            </a:r>
            <a:r>
              <a:rPr lang="en-US" dirty="0" err="1"/>
              <a:t>Tetapi</a:t>
            </a:r>
            <a:r>
              <a:rPr lang="en-US" dirty="0"/>
              <a:t>, </a:t>
            </a:r>
            <a:r>
              <a:rPr lang="en-US" dirty="0" err="1"/>
              <a:t>instruksi</a:t>
            </a:r>
            <a:r>
              <a:rPr lang="en-US" dirty="0"/>
              <a:t> yang </a:t>
            </a:r>
            <a:r>
              <a:rPr lang="en-US" dirty="0" err="1"/>
              <a:t>diproses</a:t>
            </a:r>
            <a:r>
              <a:rPr lang="en-US" dirty="0"/>
              <a:t> </a:t>
            </a:r>
            <a:r>
              <a:rPr lang="en-US" dirty="0" err="1"/>
              <a:t>secara</a:t>
            </a:r>
            <a:r>
              <a:rPr lang="en-US" dirty="0"/>
              <a:t> </a:t>
            </a:r>
            <a:r>
              <a:rPr lang="en-US" dirty="0" err="1"/>
              <a:t>bersamaan</a:t>
            </a:r>
            <a:r>
              <a:rPr lang="en-US" dirty="0"/>
              <a:t> </a:t>
            </a:r>
            <a:r>
              <a:rPr lang="en-US" dirty="0" err="1"/>
              <a:t>ini</a:t>
            </a:r>
            <a:r>
              <a:rPr lang="en-US" dirty="0"/>
              <a:t>, </a:t>
            </a:r>
            <a:r>
              <a:rPr lang="en-US" dirty="0" err="1"/>
              <a:t>ada</a:t>
            </a:r>
            <a:r>
              <a:rPr lang="en-US" dirty="0"/>
              <a:t> </a:t>
            </a:r>
            <a:r>
              <a:rPr lang="en-US" dirty="0" err="1"/>
              <a:t>dalam</a:t>
            </a:r>
            <a:r>
              <a:rPr lang="en-US" dirty="0"/>
              <a:t> </a:t>
            </a:r>
            <a:r>
              <a:rPr lang="en-US" dirty="0" err="1"/>
              <a:t>tahap</a:t>
            </a:r>
            <a:r>
              <a:rPr lang="en-US" dirty="0"/>
              <a:t> proses yang </a:t>
            </a:r>
            <a:r>
              <a:rPr lang="en-US" dirty="0" err="1"/>
              <a:t>berbeda</a:t>
            </a:r>
            <a:r>
              <a:rPr lang="en-US" dirty="0"/>
              <a:t>. </a:t>
            </a:r>
            <a:r>
              <a:rPr lang="en-US" dirty="0" err="1"/>
              <a:t>Jadi</a:t>
            </a:r>
            <a:r>
              <a:rPr lang="en-US" dirty="0"/>
              <a:t>, </a:t>
            </a:r>
            <a:r>
              <a:rPr lang="en-US" dirty="0" err="1"/>
              <a:t>ada</a:t>
            </a:r>
            <a:r>
              <a:rPr lang="en-US" dirty="0"/>
              <a:t> </a:t>
            </a:r>
            <a:r>
              <a:rPr lang="en-US" dirty="0" err="1"/>
              <a:t>sejumlah</a:t>
            </a:r>
            <a:r>
              <a:rPr lang="en-US" dirty="0"/>
              <a:t> </a:t>
            </a:r>
            <a:r>
              <a:rPr lang="en-US" dirty="0" err="1"/>
              <a:t>tahapan</a:t>
            </a:r>
            <a:r>
              <a:rPr lang="en-US" dirty="0"/>
              <a:t> yang </a:t>
            </a:r>
            <a:r>
              <a:rPr lang="en-US" dirty="0" err="1"/>
              <a:t>akan</a:t>
            </a:r>
            <a:r>
              <a:rPr lang="en-US" dirty="0"/>
              <a:t> </a:t>
            </a:r>
            <a:r>
              <a:rPr lang="en-US" dirty="0" err="1"/>
              <a:t>dilewati</a:t>
            </a:r>
            <a:r>
              <a:rPr lang="en-US" dirty="0"/>
              <a:t> </a:t>
            </a:r>
            <a:r>
              <a:rPr lang="en-US" dirty="0" err="1"/>
              <a:t>oleh</a:t>
            </a:r>
            <a:r>
              <a:rPr lang="en-US" dirty="0"/>
              <a:t> </a:t>
            </a:r>
            <a:r>
              <a:rPr lang="en-US" dirty="0" err="1"/>
              <a:t>sebuah</a:t>
            </a:r>
            <a:r>
              <a:rPr lang="en-US" dirty="0"/>
              <a:t> </a:t>
            </a:r>
            <a:r>
              <a:rPr lang="en-US" dirty="0" err="1"/>
              <a:t>instruksi</a:t>
            </a:r>
            <a:r>
              <a:rPr lang="en-US" dirty="0"/>
              <a:t>. </a:t>
            </a:r>
            <a:endParaRPr lang="id-ID" dirty="0"/>
          </a:p>
          <a:p>
            <a:endParaRPr lang="id-ID" dirty="0"/>
          </a:p>
        </p:txBody>
      </p:sp>
      <p:sp>
        <p:nvSpPr>
          <p:cNvPr id="3" name="Title 2"/>
          <p:cNvSpPr>
            <a:spLocks noGrp="1"/>
          </p:cNvSpPr>
          <p:nvPr>
            <p:ph type="title"/>
          </p:nvPr>
        </p:nvSpPr>
        <p:spPr/>
        <p:txBody>
          <a:bodyPr/>
          <a:lstStyle/>
          <a:p>
            <a:r>
              <a:rPr lang="id-ID" dirty="0"/>
              <a:t>Pipelining instruksi</a:t>
            </a:r>
          </a:p>
        </p:txBody>
      </p:sp>
    </p:spTree>
    <p:extLst>
      <p:ext uri="{BB962C8B-B14F-4D97-AF65-F5344CB8AC3E}">
        <p14:creationId xmlns:p14="http://schemas.microsoft.com/office/powerpoint/2010/main" val="3119624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id-ID" dirty="0"/>
          </a:p>
        </p:txBody>
      </p:sp>
      <p:sp>
        <p:nvSpPr>
          <p:cNvPr id="3" name="Title 2"/>
          <p:cNvSpPr>
            <a:spLocks noGrp="1"/>
          </p:cNvSpPr>
          <p:nvPr>
            <p:ph type="title"/>
          </p:nvPr>
        </p:nvSpPr>
        <p:spPr/>
        <p:txBody>
          <a:bodyPr/>
          <a:lstStyle/>
          <a:p>
            <a:r>
              <a:rPr lang="id-ID" dirty="0"/>
              <a:t>TAHAPAN PIPELINE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971800"/>
            <a:ext cx="4619625" cy="3004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93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US" dirty="0" err="1"/>
              <a:t>Tahapan</a:t>
            </a:r>
            <a:r>
              <a:rPr lang="en-US" dirty="0"/>
              <a:t> pipeline</a:t>
            </a:r>
            <a:r>
              <a:rPr lang="id-ID" dirty="0"/>
              <a:t> : </a:t>
            </a:r>
          </a:p>
          <a:p>
            <a:pPr lvl="0">
              <a:buFont typeface="Wingdings" pitchFamily="2" charset="2"/>
              <a:buChar char="§"/>
            </a:pPr>
            <a:r>
              <a:rPr lang="en-US" dirty="0" err="1"/>
              <a:t>Mengambil</a:t>
            </a:r>
            <a:r>
              <a:rPr lang="en-US" dirty="0"/>
              <a:t> </a:t>
            </a:r>
            <a:r>
              <a:rPr lang="en-US" dirty="0" err="1"/>
              <a:t>instruksi</a:t>
            </a:r>
            <a:r>
              <a:rPr lang="en-US" dirty="0"/>
              <a:t> </a:t>
            </a:r>
            <a:r>
              <a:rPr lang="en-US" dirty="0" err="1"/>
              <a:t>dan</a:t>
            </a:r>
            <a:r>
              <a:rPr lang="en-US" dirty="0"/>
              <a:t> </a:t>
            </a:r>
            <a:r>
              <a:rPr lang="en-US" dirty="0" err="1"/>
              <a:t>membuffferkannya</a:t>
            </a:r>
            <a:r>
              <a:rPr lang="en-US" dirty="0"/>
              <a:t> </a:t>
            </a:r>
            <a:r>
              <a:rPr lang="en-US" dirty="0" err="1"/>
              <a:t>Ketika</a:t>
            </a:r>
            <a:r>
              <a:rPr lang="en-US" dirty="0"/>
              <a:t> </a:t>
            </a:r>
            <a:r>
              <a:rPr lang="en-US" dirty="0" err="1"/>
              <a:t>tahapn</a:t>
            </a:r>
            <a:r>
              <a:rPr lang="en-US" dirty="0"/>
              <a:t> </a:t>
            </a:r>
            <a:r>
              <a:rPr lang="en-US" dirty="0" err="1"/>
              <a:t>kedua</a:t>
            </a:r>
            <a:r>
              <a:rPr lang="en-US" dirty="0"/>
              <a:t> </a:t>
            </a:r>
            <a:r>
              <a:rPr lang="en-US" dirty="0" err="1"/>
              <a:t>bebas</a:t>
            </a:r>
            <a:r>
              <a:rPr lang="en-US" dirty="0"/>
              <a:t> </a:t>
            </a:r>
            <a:r>
              <a:rPr lang="en-US" dirty="0" err="1"/>
              <a:t>tahapan</a:t>
            </a:r>
            <a:r>
              <a:rPr lang="en-US" dirty="0"/>
              <a:t> </a:t>
            </a:r>
            <a:r>
              <a:rPr lang="en-US" dirty="0" err="1"/>
              <a:t>pertama</a:t>
            </a:r>
            <a:r>
              <a:rPr lang="en-US" dirty="0"/>
              <a:t> </a:t>
            </a:r>
            <a:r>
              <a:rPr lang="id-ID" dirty="0"/>
              <a:t>         </a:t>
            </a:r>
            <a:r>
              <a:rPr lang="en-US" dirty="0" err="1"/>
              <a:t>mengirimkan</a:t>
            </a:r>
            <a:r>
              <a:rPr lang="en-US" dirty="0"/>
              <a:t> </a:t>
            </a:r>
            <a:r>
              <a:rPr lang="en-US" dirty="0" err="1"/>
              <a:t>instruksi</a:t>
            </a:r>
            <a:r>
              <a:rPr lang="en-US" dirty="0"/>
              <a:t> yang </a:t>
            </a:r>
            <a:r>
              <a:rPr lang="en-US" dirty="0" err="1"/>
              <a:t>dibuffer</a:t>
            </a:r>
            <a:r>
              <a:rPr lang="id-ID" dirty="0"/>
              <a:t>k</a:t>
            </a:r>
            <a:r>
              <a:rPr lang="en-US" dirty="0"/>
              <a:t>an </a:t>
            </a:r>
            <a:r>
              <a:rPr lang="en-US" dirty="0" err="1"/>
              <a:t>tersebut</a:t>
            </a:r>
            <a:r>
              <a:rPr lang="en-US" dirty="0"/>
              <a:t> </a:t>
            </a:r>
            <a:endParaRPr lang="id-ID" dirty="0"/>
          </a:p>
          <a:p>
            <a:pPr marL="0" indent="0">
              <a:buNone/>
            </a:pPr>
            <a:r>
              <a:rPr lang="en-US" dirty="0"/>
              <a:t> </a:t>
            </a:r>
            <a:endParaRPr lang="id-ID" dirty="0"/>
          </a:p>
          <a:p>
            <a:pPr>
              <a:buFont typeface="Wingdings" pitchFamily="2" charset="2"/>
              <a:buChar char="§"/>
            </a:pPr>
            <a:r>
              <a:rPr lang="en-US" dirty="0" err="1"/>
              <a:t>Pada</a:t>
            </a:r>
            <a:r>
              <a:rPr lang="en-US" dirty="0"/>
              <a:t> </a:t>
            </a:r>
            <a:r>
              <a:rPr lang="en-US" dirty="0" err="1"/>
              <a:t>saat</a:t>
            </a:r>
            <a:r>
              <a:rPr lang="en-US" dirty="0"/>
              <a:t> </a:t>
            </a:r>
            <a:r>
              <a:rPr lang="en-US" dirty="0" err="1"/>
              <a:t>tahapan</a:t>
            </a:r>
            <a:r>
              <a:rPr lang="en-US" dirty="0"/>
              <a:t> </a:t>
            </a:r>
            <a:r>
              <a:rPr lang="en-US" dirty="0" err="1"/>
              <a:t>kedua</a:t>
            </a:r>
            <a:r>
              <a:rPr lang="en-US" dirty="0"/>
              <a:t> </a:t>
            </a:r>
            <a:r>
              <a:rPr lang="en-US" dirty="0" err="1"/>
              <a:t>sedang</a:t>
            </a:r>
            <a:r>
              <a:rPr lang="en-US" dirty="0"/>
              <a:t> </a:t>
            </a:r>
            <a:r>
              <a:rPr lang="en-US" dirty="0" err="1"/>
              <a:t>mengeksekusi</a:t>
            </a:r>
            <a:r>
              <a:rPr lang="en-US" dirty="0"/>
              <a:t> </a:t>
            </a:r>
            <a:r>
              <a:rPr lang="en-US" dirty="0" err="1"/>
              <a:t>instruksi</a:t>
            </a:r>
            <a:r>
              <a:rPr lang="en-US" dirty="0"/>
              <a:t> ,</a:t>
            </a:r>
            <a:r>
              <a:rPr lang="en-US" dirty="0" err="1"/>
              <a:t>tahapan</a:t>
            </a:r>
            <a:r>
              <a:rPr lang="en-US" dirty="0"/>
              <a:t> </a:t>
            </a:r>
            <a:r>
              <a:rPr lang="en-US" dirty="0" err="1"/>
              <a:t>pertama</a:t>
            </a:r>
            <a:r>
              <a:rPr lang="en-US" dirty="0"/>
              <a:t> </a:t>
            </a:r>
            <a:r>
              <a:rPr lang="en-US" dirty="0" err="1"/>
              <a:t>memanfaatkan</a:t>
            </a:r>
            <a:r>
              <a:rPr lang="en-US" dirty="0"/>
              <a:t> </a:t>
            </a:r>
            <a:r>
              <a:rPr lang="en-US" dirty="0" err="1"/>
              <a:t>siklus</a:t>
            </a:r>
            <a:r>
              <a:rPr lang="en-US" dirty="0"/>
              <a:t> </a:t>
            </a:r>
            <a:r>
              <a:rPr lang="en-US" dirty="0" err="1"/>
              <a:t>memori</a:t>
            </a:r>
            <a:r>
              <a:rPr lang="en-US" dirty="0"/>
              <a:t> yang </a:t>
            </a:r>
            <a:r>
              <a:rPr lang="en-US" dirty="0" err="1"/>
              <a:t>tidak</a:t>
            </a:r>
            <a:r>
              <a:rPr lang="en-US" dirty="0"/>
              <a:t> </a:t>
            </a:r>
            <a:r>
              <a:rPr lang="en-US" dirty="0" err="1"/>
              <a:t>dipakai</a:t>
            </a:r>
            <a:r>
              <a:rPr lang="en-US" dirty="0"/>
              <a:t> </a:t>
            </a:r>
            <a:r>
              <a:rPr lang="en-US" dirty="0" err="1"/>
              <a:t>untuk</a:t>
            </a:r>
            <a:r>
              <a:rPr lang="en-US" dirty="0"/>
              <a:t> </a:t>
            </a:r>
            <a:r>
              <a:rPr lang="en-US" dirty="0" err="1"/>
              <a:t>mengambil</a:t>
            </a:r>
            <a:r>
              <a:rPr lang="en-US" dirty="0"/>
              <a:t> </a:t>
            </a:r>
            <a:r>
              <a:rPr lang="en-US" dirty="0" err="1"/>
              <a:t>dan</a:t>
            </a:r>
            <a:r>
              <a:rPr lang="en-US" dirty="0"/>
              <a:t> </a:t>
            </a:r>
            <a:r>
              <a:rPr lang="en-US" dirty="0" err="1"/>
              <a:t>membuffferkan</a:t>
            </a:r>
            <a:r>
              <a:rPr lang="en-US" dirty="0"/>
              <a:t> </a:t>
            </a:r>
            <a:r>
              <a:rPr lang="en-US" dirty="0" err="1"/>
              <a:t>instruksi</a:t>
            </a:r>
            <a:r>
              <a:rPr lang="en-US" dirty="0"/>
              <a:t> </a:t>
            </a:r>
            <a:r>
              <a:rPr lang="en-US" dirty="0" err="1"/>
              <a:t>berikutnya</a:t>
            </a:r>
            <a:r>
              <a:rPr lang="en-US" dirty="0"/>
              <a:t> .</a:t>
            </a:r>
            <a:endParaRPr lang="id-ID" dirty="0"/>
          </a:p>
          <a:p>
            <a:endParaRPr lang="id-ID" dirty="0"/>
          </a:p>
        </p:txBody>
      </p:sp>
      <p:sp>
        <p:nvSpPr>
          <p:cNvPr id="3" name="Title 2"/>
          <p:cNvSpPr>
            <a:spLocks noGrp="1"/>
          </p:cNvSpPr>
          <p:nvPr>
            <p:ph type="title"/>
          </p:nvPr>
        </p:nvSpPr>
        <p:spPr/>
        <p:txBody>
          <a:bodyPr/>
          <a:lstStyle/>
          <a:p>
            <a:r>
              <a:rPr lang="id-ID" dirty="0"/>
              <a:t>TAHAPAN PIPELINE</a:t>
            </a:r>
          </a:p>
        </p:txBody>
      </p:sp>
    </p:spTree>
    <p:extLst>
      <p:ext uri="{BB962C8B-B14F-4D97-AF65-F5344CB8AC3E}">
        <p14:creationId xmlns:p14="http://schemas.microsoft.com/office/powerpoint/2010/main" val="22337138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d-ID" dirty="0"/>
              <a:t>Contoh generik pipa dengan 4 tahapan</a:t>
            </a:r>
            <a:br>
              <a:rPr lang="id-ID" dirty="0"/>
            </a:br>
            <a:endParaRPr lang="id-ID" dirty="0"/>
          </a:p>
        </p:txBody>
      </p:sp>
      <p:sp>
        <p:nvSpPr>
          <p:cNvPr id="3" name="Title 2"/>
          <p:cNvSpPr>
            <a:spLocks noGrp="1"/>
          </p:cNvSpPr>
          <p:nvPr>
            <p:ph type="title"/>
          </p:nvPr>
        </p:nvSpPr>
        <p:spPr/>
        <p:txBody>
          <a:bodyPr/>
          <a:lstStyle/>
          <a:p>
            <a:r>
              <a:rPr lang="id-ID" dirty="0"/>
              <a:t>TAHAPAN PIPELINE</a:t>
            </a:r>
          </a:p>
        </p:txBody>
      </p:sp>
      <p:pic>
        <p:nvPicPr>
          <p:cNvPr id="5" name="Picture 4" descr="http://1.bp.blogspot.com/_R7zXE-HDcIY/SlV2Wj1PgLI/AAAAAAAAAC8/8SSRuNpxsSI/s320/375px-Pipeline,_4_stage.svg.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048000"/>
            <a:ext cx="5029200" cy="3581400"/>
          </a:xfrm>
          <a:prstGeom prst="rect">
            <a:avLst/>
          </a:prstGeom>
          <a:noFill/>
          <a:ln>
            <a:noFill/>
          </a:ln>
        </p:spPr>
      </p:pic>
    </p:spTree>
    <p:extLst>
      <p:ext uri="{BB962C8B-B14F-4D97-AF65-F5344CB8AC3E}">
        <p14:creationId xmlns:p14="http://schemas.microsoft.com/office/powerpoint/2010/main" val="35871107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2819400"/>
            <a:ext cx="7408333" cy="3581400"/>
          </a:xfrm>
        </p:spPr>
        <p:txBody>
          <a:bodyPr>
            <a:normAutofit fontScale="32500" lnSpcReduction="20000"/>
          </a:bodyPr>
          <a:lstStyle/>
          <a:p>
            <a:pPr marL="0" indent="0" algn="ctr">
              <a:buNone/>
            </a:pPr>
            <a:r>
              <a:rPr lang="id-ID" sz="3800" b="1" dirty="0"/>
              <a:t>Pelaksanaan TAHAPAN PIPELINE :</a:t>
            </a:r>
          </a:p>
          <a:p>
            <a:pPr marL="0" indent="0">
              <a:buNone/>
            </a:pPr>
            <a:r>
              <a:rPr lang="id-ID" sz="3800" dirty="0"/>
              <a:t>Waktu Eksekusi 0 ~ 8</a:t>
            </a:r>
          </a:p>
          <a:p>
            <a:pPr marL="0" indent="0">
              <a:buNone/>
            </a:pPr>
            <a:endParaRPr lang="id-ID" dirty="0"/>
          </a:p>
          <a:p>
            <a:pPr marL="0" indent="0">
              <a:buNone/>
            </a:pPr>
            <a:r>
              <a:rPr lang="id-ID" sz="4500" dirty="0"/>
              <a:t>0 Empat menunggu instruksi yang akan dilaksanakan</a:t>
            </a:r>
            <a:br>
              <a:rPr lang="id-ID" sz="4500" dirty="0"/>
            </a:br>
            <a:r>
              <a:rPr lang="id-ID" sz="4500" dirty="0"/>
              <a:t>1 hijau instruksi yang diambil dari memori</a:t>
            </a:r>
            <a:br>
              <a:rPr lang="id-ID" sz="4500" dirty="0"/>
            </a:br>
            <a:r>
              <a:rPr lang="id-ID" sz="4500" dirty="0"/>
              <a:t>2 hijau adalah instruksi decoded</a:t>
            </a:r>
            <a:br>
              <a:rPr lang="id-ID" sz="4500" dirty="0"/>
            </a:br>
            <a:r>
              <a:rPr lang="id-ID" sz="4500" dirty="0"/>
              <a:t>ungu adalah instruksi yang diambil dari memori</a:t>
            </a:r>
            <a:br>
              <a:rPr lang="id-ID" sz="4500" dirty="0"/>
            </a:br>
            <a:r>
              <a:rPr lang="id-ID" sz="4500" dirty="0"/>
              <a:t>3 hijau instruksi dijalankan (sebenarnya dilakukan operasi) ungu adalah instruksi yang decoded biru instruksi yang diambil</a:t>
            </a:r>
            <a:br>
              <a:rPr lang="id-ID" sz="4500" dirty="0"/>
            </a:br>
            <a:r>
              <a:rPr lang="id-ID" sz="4500" dirty="0"/>
              <a:t>4 hijau instruksi dari hasil ditulis kembali ke daftar file atau memori ungu instruksi yang dijalankan biru adalah instruksi decoded merah instruksi yang diambil</a:t>
            </a:r>
            <a:br>
              <a:rPr lang="id-ID" sz="4500" dirty="0"/>
            </a:br>
            <a:r>
              <a:rPr lang="id-ID" sz="4500" dirty="0"/>
              <a:t>5 hijau instruksi selesai ungu instruksi yang ditulis kembali biru instruksi dijalankan merah adalah instruksi decoded</a:t>
            </a:r>
            <a:br>
              <a:rPr lang="id-ID" sz="4500" dirty="0"/>
            </a:br>
            <a:r>
              <a:rPr lang="id-ID" sz="4500" dirty="0"/>
              <a:t>6 The purple instruksi selesai biru instruksi yang ditulis kembali merah instruksi dijalankan</a:t>
            </a:r>
            <a:br>
              <a:rPr lang="id-ID" sz="4500" dirty="0"/>
            </a:br>
            <a:r>
              <a:rPr lang="id-ID" sz="4500" dirty="0"/>
              <a:t>7 biru instruksi selesai merah instruksi yang ditulis kembali</a:t>
            </a:r>
            <a:br>
              <a:rPr lang="id-ID" sz="4500" dirty="0"/>
            </a:br>
            <a:r>
              <a:rPr lang="id-ID" sz="4500" dirty="0"/>
              <a:t>8 merah instruksi selesai</a:t>
            </a:r>
            <a:br>
              <a:rPr lang="id-ID" sz="4500" dirty="0"/>
            </a:br>
            <a:r>
              <a:rPr lang="id-ID" sz="4500" dirty="0"/>
              <a:t>9 Semua instruksi dijalankan</a:t>
            </a:r>
            <a:br>
              <a:rPr lang="id-ID" sz="4500" dirty="0"/>
            </a:br>
            <a:endParaRPr lang="id-ID" sz="4500" dirty="0"/>
          </a:p>
        </p:txBody>
      </p:sp>
      <p:sp>
        <p:nvSpPr>
          <p:cNvPr id="3" name="Title 2"/>
          <p:cNvSpPr>
            <a:spLocks noGrp="1"/>
          </p:cNvSpPr>
          <p:nvPr>
            <p:ph type="title"/>
          </p:nvPr>
        </p:nvSpPr>
        <p:spPr/>
        <p:txBody>
          <a:bodyPr/>
          <a:lstStyle/>
          <a:p>
            <a:r>
              <a:rPr lang="id-ID" dirty="0"/>
              <a:t>TAHAPAN PIPELINE </a:t>
            </a:r>
          </a:p>
        </p:txBody>
      </p:sp>
    </p:spTree>
    <p:extLst>
      <p:ext uri="{BB962C8B-B14F-4D97-AF65-F5344CB8AC3E}">
        <p14:creationId xmlns:p14="http://schemas.microsoft.com/office/powerpoint/2010/main" val="164689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90600" y="2819400"/>
            <a:ext cx="7408333" cy="2438400"/>
          </a:xfrm>
        </p:spPr>
        <p:txBody>
          <a:bodyPr/>
          <a:lstStyle/>
          <a:p>
            <a:pPr marL="0" indent="0">
              <a:buNone/>
            </a:pPr>
            <a:r>
              <a:rPr lang="id-ID" dirty="0"/>
              <a:t>Pendahuluan, arsitektur dan organisasi komputer, bus-bus sistem, strukur dan fungsi CPU, instruksi-instruksi komputer, Memory, Input/Output dan Aritmatika Komputer</a:t>
            </a:r>
          </a:p>
        </p:txBody>
      </p:sp>
      <p:sp>
        <p:nvSpPr>
          <p:cNvPr id="3" name="Title 2"/>
          <p:cNvSpPr>
            <a:spLocks noGrp="1"/>
          </p:cNvSpPr>
          <p:nvPr>
            <p:ph type="title"/>
          </p:nvPr>
        </p:nvSpPr>
        <p:spPr/>
        <p:txBody>
          <a:bodyPr/>
          <a:lstStyle/>
          <a:p>
            <a:r>
              <a:rPr lang="id-ID" dirty="0"/>
              <a:t>MATERI POKOK</a:t>
            </a:r>
          </a:p>
        </p:txBody>
      </p:sp>
    </p:spTree>
    <p:extLst>
      <p:ext uri="{BB962C8B-B14F-4D97-AF65-F5344CB8AC3E}">
        <p14:creationId xmlns:p14="http://schemas.microsoft.com/office/powerpoint/2010/main" val="3549601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id-ID" dirty="0"/>
              <a:t>STRUKTUR PIPELINE</a:t>
            </a:r>
            <a:br>
              <a:rPr lang="id-ID" dirty="0"/>
            </a:br>
            <a:r>
              <a:rPr lang="en-US" sz="2000" b="1" dirty="0"/>
              <a:t>From M.R </a:t>
            </a:r>
            <a:r>
              <a:rPr lang="en-US" sz="2000" b="1" dirty="0" err="1"/>
              <a:t>Zargham’s</a:t>
            </a:r>
            <a:r>
              <a:rPr lang="en-US" sz="2000" b="1" dirty="0"/>
              <a:t> book (Chapter 3.1)</a:t>
            </a:r>
            <a:endParaRPr lang="id-ID" sz="2000" b="1"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6702" y="2674938"/>
            <a:ext cx="7198533" cy="345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49988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7"/>
            <a:ext cx="7408333" cy="1972733"/>
          </a:xfrm>
        </p:spPr>
        <p:txBody>
          <a:bodyPr/>
          <a:lstStyle/>
          <a:p>
            <a:pPr marL="0" indent="0">
              <a:buNone/>
            </a:pPr>
            <a:r>
              <a:rPr lang="id-ID" dirty="0"/>
              <a:t>Setiap stadium akan memuat suatu input latch, atau disebut juga register atau buffer, yang diikuti oleh satu sirkuit pemrosesan. Sinyal clock dikoneksikan ke</a:t>
            </a:r>
          </a:p>
          <a:p>
            <a:pPr marL="0" indent="0">
              <a:buNone/>
            </a:pPr>
            <a:r>
              <a:rPr lang="id-ID" dirty="0"/>
              <a:t>masing-masing input latch</a:t>
            </a:r>
          </a:p>
        </p:txBody>
      </p:sp>
      <p:sp>
        <p:nvSpPr>
          <p:cNvPr id="3" name="Title 2"/>
          <p:cNvSpPr>
            <a:spLocks noGrp="1"/>
          </p:cNvSpPr>
          <p:nvPr>
            <p:ph type="title"/>
          </p:nvPr>
        </p:nvSpPr>
        <p:spPr/>
        <p:txBody>
          <a:bodyPr/>
          <a:lstStyle/>
          <a:p>
            <a:r>
              <a:rPr lang="id-ID" dirty="0"/>
              <a:t>STRUKTUR PIPELINE</a:t>
            </a:r>
          </a:p>
        </p:txBody>
      </p:sp>
    </p:spTree>
    <p:extLst>
      <p:ext uri="{BB962C8B-B14F-4D97-AF65-F5344CB8AC3E}">
        <p14:creationId xmlns:p14="http://schemas.microsoft.com/office/powerpoint/2010/main" val="3112204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indent="0" algn="just">
              <a:buNone/>
            </a:pPr>
            <a:r>
              <a:rPr lang="id-ID" dirty="0"/>
              <a:t>Kemampuan meng-overlap stadium sebarisan proses untuk berbagai hasil input yang berbeda dalam waktu penyelesaian teoritis secara keseluruhan diekspresikan sebagai:</a:t>
            </a:r>
          </a:p>
          <a:p>
            <a:pPr marL="0" indent="0" algn="just">
              <a:buNone/>
            </a:pPr>
            <a:endParaRPr lang="id-ID" dirty="0"/>
          </a:p>
          <a:p>
            <a:pPr marL="0" indent="0" algn="just">
              <a:buNone/>
            </a:pPr>
            <a:endParaRPr lang="id-ID" dirty="0"/>
          </a:p>
          <a:p>
            <a:pPr marL="0" indent="0" algn="just">
              <a:buNone/>
            </a:pPr>
            <a:r>
              <a:rPr lang="id-ID" dirty="0"/>
              <a:t>Dimana : </a:t>
            </a:r>
          </a:p>
          <a:p>
            <a:r>
              <a:rPr lang="id-ID" dirty="0"/>
              <a:t>n= jumlah input task</a:t>
            </a:r>
          </a:p>
          <a:p>
            <a:r>
              <a:rPr lang="id-ID" dirty="0"/>
              <a:t>m= jumlah stadium pipeline</a:t>
            </a:r>
          </a:p>
          <a:p>
            <a:r>
              <a:rPr lang="id-ID" dirty="0"/>
              <a:t>P= Perioda Clock</a:t>
            </a:r>
          </a:p>
        </p:txBody>
      </p:sp>
      <p:sp>
        <p:nvSpPr>
          <p:cNvPr id="3" name="Title 2"/>
          <p:cNvSpPr>
            <a:spLocks noGrp="1"/>
          </p:cNvSpPr>
          <p:nvPr>
            <p:ph type="title"/>
          </p:nvPr>
        </p:nvSpPr>
        <p:spPr/>
        <p:txBody>
          <a:bodyPr>
            <a:normAutofit/>
          </a:bodyPr>
          <a:lstStyle/>
          <a:p>
            <a:r>
              <a:rPr lang="id-ID" b="1" dirty="0"/>
              <a:t>Pengukuran Performansi</a:t>
            </a:r>
            <a:br>
              <a:rPr lang="id-ID" b="1" dirty="0"/>
            </a:br>
            <a:r>
              <a:rPr lang="id-ID" sz="2000" b="1" dirty="0"/>
              <a:t>(Pipeline Performance Measurements)</a:t>
            </a:r>
            <a:endParaRPr lang="id-ID"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581400"/>
            <a:ext cx="6705601"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01448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d-ID" dirty="0"/>
              <a:t>Waktu lengkap melakukan proses yang diperlukan untuk non-pipeline adalah:</a:t>
            </a:r>
          </a:p>
          <a:p>
            <a:endParaRPr lang="id-ID" dirty="0"/>
          </a:p>
          <a:p>
            <a:pPr marL="0" indent="0">
              <a:buNone/>
            </a:pPr>
            <a:endParaRPr lang="id-ID" dirty="0"/>
          </a:p>
          <a:p>
            <a:pPr>
              <a:buFont typeface="Wingdings" pitchFamily="2" charset="2"/>
              <a:buChar char="q"/>
            </a:pPr>
            <a:r>
              <a:rPr lang="id-ID" dirty="0"/>
              <a:t>     Dimana : </a:t>
            </a:r>
            <a:r>
              <a:rPr lang="id-ID" sz="3600" dirty="0"/>
              <a:t> </a:t>
            </a:r>
            <a:r>
              <a:rPr lang="id-ID" sz="3600" dirty="0">
                <a:latin typeface="Symbol" pitchFamily="18" charset="2"/>
              </a:rPr>
              <a:t>t</a:t>
            </a:r>
            <a:r>
              <a:rPr lang="id-ID" sz="1600" i="1" dirty="0"/>
              <a:t>i</a:t>
            </a:r>
            <a:r>
              <a:rPr lang="id-ID" sz="3600" dirty="0"/>
              <a:t>   </a:t>
            </a:r>
            <a:r>
              <a:rPr lang="id-ID" dirty="0"/>
              <a:t>adalah waktu tunggu (delay time) untuk masing-masing stadium. </a:t>
            </a:r>
          </a:p>
        </p:txBody>
      </p:sp>
      <p:sp>
        <p:nvSpPr>
          <p:cNvPr id="3" name="Title 2"/>
          <p:cNvSpPr>
            <a:spLocks noGrp="1"/>
          </p:cNvSpPr>
          <p:nvPr>
            <p:ph type="title"/>
          </p:nvPr>
        </p:nvSpPr>
        <p:spPr/>
        <p:txBody>
          <a:bodyPr>
            <a:normAutofit/>
          </a:bodyPr>
          <a:lstStyle/>
          <a:p>
            <a:r>
              <a:rPr lang="id-ID" b="1" dirty="0"/>
              <a:t>Pengukuran Performansi</a:t>
            </a:r>
            <a:br>
              <a:rPr lang="id-ID" b="1" dirty="0"/>
            </a:br>
            <a:r>
              <a:rPr lang="id-ID" sz="2200" b="1" dirty="0"/>
              <a:t>(Pipeline Performance Measurements)</a:t>
            </a:r>
            <a:endParaRPr lang="id-ID" sz="22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505200"/>
            <a:ext cx="2451295" cy="1044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60818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d-ID" dirty="0"/>
              <a:t>Dua faktor yang tidak kalah penting yang sering</a:t>
            </a:r>
          </a:p>
          <a:p>
            <a:pPr marL="0" indent="0">
              <a:buNone/>
            </a:pPr>
            <a:r>
              <a:rPr lang="fi-FI" dirty="0"/>
              <a:t>digunakan untuk menentukan performansi sebuah</a:t>
            </a:r>
          </a:p>
          <a:p>
            <a:pPr marL="0" indent="0">
              <a:buNone/>
            </a:pPr>
            <a:r>
              <a:rPr lang="en-US" dirty="0"/>
              <a:t>pipeline </a:t>
            </a:r>
            <a:r>
              <a:rPr lang="id-ID" dirty="0"/>
              <a:t> </a:t>
            </a:r>
            <a:r>
              <a:rPr lang="en-US" dirty="0" err="1"/>
              <a:t>adalah</a:t>
            </a:r>
            <a:r>
              <a:rPr lang="en-US" dirty="0"/>
              <a:t> efficiency </a:t>
            </a:r>
            <a:r>
              <a:rPr lang="en-US" dirty="0" err="1"/>
              <a:t>dan</a:t>
            </a:r>
            <a:r>
              <a:rPr lang="en-US" dirty="0"/>
              <a:t> throughput</a:t>
            </a:r>
            <a:r>
              <a:rPr lang="id-ID" dirty="0"/>
              <a:t> </a:t>
            </a:r>
          </a:p>
          <a:p>
            <a:pPr marL="0" indent="0">
              <a:buNone/>
            </a:pPr>
            <a:r>
              <a:rPr lang="id-ID" i="1" dirty="0"/>
              <a:t>Throughput </a:t>
            </a:r>
            <a:r>
              <a:rPr lang="id-ID" dirty="0"/>
              <a:t>= </a:t>
            </a:r>
            <a:r>
              <a:rPr lang="id-ID" i="1" dirty="0"/>
              <a:t>jumlah tugas yang dieksekusi per unit waktu =                 m</a:t>
            </a:r>
          </a:p>
          <a:p>
            <a:pPr marL="0" indent="0">
              <a:buNone/>
            </a:pPr>
            <a:r>
              <a:rPr lang="id-ID" dirty="0"/>
              <a:t>                       (n+m-1) </a:t>
            </a:r>
            <a:r>
              <a:rPr lang="id-ID" dirty="0">
                <a:latin typeface="Symbol" pitchFamily="18" charset="2"/>
              </a:rPr>
              <a:t>t</a:t>
            </a:r>
            <a:r>
              <a:rPr lang="id-ID" sz="1600" dirty="0">
                <a:latin typeface="Adobe Garamond Pro Bold" pitchFamily="18" charset="0"/>
              </a:rPr>
              <a:t>c</a:t>
            </a:r>
            <a:endParaRPr lang="id-ID" sz="1600" dirty="0"/>
          </a:p>
        </p:txBody>
      </p:sp>
      <p:sp>
        <p:nvSpPr>
          <p:cNvPr id="3" name="Title 2"/>
          <p:cNvSpPr>
            <a:spLocks noGrp="1"/>
          </p:cNvSpPr>
          <p:nvPr>
            <p:ph type="title"/>
          </p:nvPr>
        </p:nvSpPr>
        <p:spPr/>
        <p:txBody>
          <a:bodyPr>
            <a:normAutofit/>
          </a:bodyPr>
          <a:lstStyle/>
          <a:p>
            <a:r>
              <a:rPr lang="id-ID" b="1" dirty="0"/>
              <a:t>Pengukuran Performansi</a:t>
            </a:r>
            <a:br>
              <a:rPr lang="id-ID" b="1" dirty="0"/>
            </a:br>
            <a:r>
              <a:rPr lang="id-ID" sz="2200" b="1" dirty="0"/>
              <a:t>(Pipeline Performance Measurements)</a:t>
            </a:r>
            <a:endParaRPr lang="id-ID" sz="2200" dirty="0"/>
          </a:p>
        </p:txBody>
      </p:sp>
      <p:cxnSp>
        <p:nvCxnSpPr>
          <p:cNvPr id="5" name="Straight Connector 4"/>
          <p:cNvCxnSpPr/>
          <p:nvPr/>
        </p:nvCxnSpPr>
        <p:spPr>
          <a:xfrm>
            <a:off x="2514600" y="4800600"/>
            <a:ext cx="1219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16821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7"/>
            <a:ext cx="7738533" cy="3450696"/>
          </a:xfrm>
        </p:spPr>
        <p:txBody>
          <a:bodyPr>
            <a:normAutofit fontScale="92500" lnSpcReduction="10000"/>
          </a:bodyPr>
          <a:lstStyle/>
          <a:p>
            <a:pPr marL="0" indent="0">
              <a:buNone/>
            </a:pPr>
            <a:r>
              <a:rPr lang="id-ID" i="1" dirty="0"/>
              <a:t>Efisiensi </a:t>
            </a:r>
            <a:r>
              <a:rPr lang="id-ID" dirty="0"/>
              <a:t>= </a:t>
            </a:r>
            <a:r>
              <a:rPr lang="id-ID" i="1" dirty="0"/>
              <a:t>rasio antara speed - up aktual dan speed – upmaks</a:t>
            </a:r>
          </a:p>
          <a:p>
            <a:pPr marL="0" indent="0">
              <a:buNone/>
            </a:pPr>
            <a:endParaRPr lang="id-ID" i="1" dirty="0"/>
          </a:p>
          <a:p>
            <a:pPr marL="0" indent="0">
              <a:buNone/>
            </a:pPr>
            <a:r>
              <a:rPr lang="id-ID" i="1" dirty="0"/>
              <a:t>          Speed-up 		               m</a:t>
            </a:r>
          </a:p>
          <a:p>
            <a:pPr marL="0" indent="0">
              <a:buNone/>
            </a:pPr>
            <a:r>
              <a:rPr lang="id-ID" dirty="0"/>
              <a:t>                                        =  </a:t>
            </a:r>
          </a:p>
          <a:p>
            <a:pPr marL="0" indent="0">
              <a:buNone/>
            </a:pPr>
            <a:r>
              <a:rPr lang="id-ID" dirty="0"/>
              <a:t>               n		        n + m – 1 </a:t>
            </a:r>
          </a:p>
          <a:p>
            <a:pPr marL="0" indent="0">
              <a:buNone/>
            </a:pPr>
            <a:endParaRPr lang="id-ID" dirty="0"/>
          </a:p>
          <a:p>
            <a:pPr marL="0" indent="0">
              <a:buNone/>
            </a:pPr>
            <a:r>
              <a:rPr lang="id-ID" dirty="0"/>
              <a:t>Gain Kinerja (Speed-up) pipeline adalah waktu yang digunakan</a:t>
            </a:r>
          </a:p>
          <a:p>
            <a:pPr marL="0" indent="0">
              <a:buNone/>
            </a:pPr>
            <a:r>
              <a:rPr lang="id-ID" dirty="0"/>
              <a:t>dalam mode non-pipeline dibagi waktu yang digunakan dalam</a:t>
            </a:r>
          </a:p>
          <a:p>
            <a:pPr marL="0" indent="0">
              <a:buNone/>
            </a:pPr>
            <a:r>
              <a:rPr lang="id-ID" dirty="0"/>
              <a:t>mode pipeline.</a:t>
            </a:r>
          </a:p>
        </p:txBody>
      </p:sp>
      <p:sp>
        <p:nvSpPr>
          <p:cNvPr id="3" name="Title 2"/>
          <p:cNvSpPr>
            <a:spLocks noGrp="1"/>
          </p:cNvSpPr>
          <p:nvPr>
            <p:ph type="title"/>
          </p:nvPr>
        </p:nvSpPr>
        <p:spPr/>
        <p:txBody>
          <a:bodyPr>
            <a:normAutofit/>
          </a:bodyPr>
          <a:lstStyle/>
          <a:p>
            <a:r>
              <a:rPr lang="id-ID" b="1" dirty="0"/>
              <a:t>Pengukuran Performansi</a:t>
            </a:r>
            <a:br>
              <a:rPr lang="id-ID" b="1" dirty="0"/>
            </a:br>
            <a:r>
              <a:rPr lang="id-ID" sz="2200" b="1" dirty="0"/>
              <a:t>(Pipeline Performance Measurements)</a:t>
            </a:r>
            <a:endParaRPr lang="id-ID" sz="2200" dirty="0"/>
          </a:p>
        </p:txBody>
      </p:sp>
      <p:cxnSp>
        <p:nvCxnSpPr>
          <p:cNvPr id="7" name="Straight Connector 6"/>
          <p:cNvCxnSpPr/>
          <p:nvPr/>
        </p:nvCxnSpPr>
        <p:spPr>
          <a:xfrm>
            <a:off x="1371600" y="3962400"/>
            <a:ext cx="1752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810000" y="3962400"/>
            <a:ext cx="1752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65000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d-ID" dirty="0"/>
              <a:t>Contoh sebuah program menggunakan 500 ns untuk eksekusi pada sebuah processor non-pipeline. Angap kita ingin menjalankan 100 program dengan type yang sama pada prosesor pipeline lima tingkat dengan periode clock 20 ns. Berapa rasio speed-up dari pipeline? Berapa speed-up maksimum yang dapat dicapai ? dan  berapa troughput ?</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8816422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d-ID" dirty="0"/>
              <a:t>Waktu yang digunakan oleh suatu program pada processor non-pipelining =mnt</a:t>
            </a:r>
            <a:r>
              <a:rPr lang="id-ID" sz="1800" dirty="0"/>
              <a:t>c</a:t>
            </a:r>
            <a:r>
              <a:rPr lang="id-ID" dirty="0"/>
              <a:t> = 500 ns </a:t>
            </a:r>
          </a:p>
          <a:p>
            <a:r>
              <a:rPr lang="id-ID" dirty="0"/>
              <a:t>Anggap siklus instruksi menggunakan lima clock masing-masing 20 ns, jadi m= mnt</a:t>
            </a:r>
            <a:r>
              <a:rPr lang="id-ID" sz="2000" dirty="0"/>
              <a:t>c</a:t>
            </a:r>
            <a:r>
              <a:rPr lang="id-ID" dirty="0"/>
              <a:t> / t</a:t>
            </a:r>
            <a:r>
              <a:rPr lang="id-ID" sz="2000" dirty="0"/>
              <a:t>c</a:t>
            </a:r>
            <a:r>
              <a:rPr lang="id-ID" dirty="0"/>
              <a:t> = 500/100 = 5</a:t>
            </a:r>
          </a:p>
          <a:p>
            <a:r>
              <a:rPr lang="id-ID" dirty="0"/>
              <a:t>Satu program mempunyai 5 instruksi</a:t>
            </a:r>
          </a:p>
          <a:p>
            <a:r>
              <a:rPr lang="id-ID" dirty="0"/>
              <a:t>Jumlah instruksi dalam 100 program = 500 instruksi</a:t>
            </a:r>
          </a:p>
          <a:p>
            <a:endParaRPr lang="id-ID" dirty="0"/>
          </a:p>
          <a:p>
            <a:pPr marL="0" indent="0">
              <a:buNone/>
            </a:pP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2205639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id-ID" dirty="0"/>
                  <a:t>Sekarang  kita kalkulasi speed-up ketika 100 program dijalankan dalam proses pipeline</a:t>
                </a:r>
              </a:p>
              <a:p>
                <a:r>
                  <a:rPr lang="id-ID" dirty="0"/>
                  <a:t>Untuk n= 5 dan m= 500, t</a:t>
                </a:r>
                <a:r>
                  <a:rPr lang="id-ID" sz="2000" dirty="0"/>
                  <a:t>c</a:t>
                </a:r>
                <a:r>
                  <a:rPr lang="id-ID" dirty="0"/>
                  <a:t> =20 ns</a:t>
                </a:r>
              </a:p>
              <a:p>
                <a:endParaRPr lang="id-ID" dirty="0"/>
              </a:p>
              <a:p>
                <a:r>
                  <a:rPr lang="id-ID" dirty="0"/>
                  <a:t>Speed-Up</a:t>
                </a:r>
                <a14:m>
                  <m:oMath xmlns:m="http://schemas.openxmlformats.org/officeDocument/2006/math">
                    <m:r>
                      <a:rPr lang="id-ID" sz="2800" b="0" i="0" smtClean="0">
                        <a:latin typeface="Cambria Math" panose="02040503050406030204" pitchFamily="18" charset="0"/>
                      </a:rPr>
                      <m:t> </m:t>
                    </m:r>
                    <m:r>
                      <a:rPr lang="pt-BR" sz="2800" i="1" smtClean="0">
                        <a:latin typeface="Cambria Math" panose="02040503050406030204" pitchFamily="18" charset="0"/>
                      </a:rPr>
                      <m:t>=</m:t>
                    </m:r>
                    <m:f>
                      <m:fPr>
                        <m:ctrlPr>
                          <a:rPr lang="pt-BR" sz="2800" i="1" smtClean="0">
                            <a:latin typeface="Cambria Math" panose="02040503050406030204" pitchFamily="18" charset="0"/>
                          </a:rPr>
                        </m:ctrlPr>
                      </m:fPr>
                      <m:num>
                        <m:r>
                          <a:rPr lang="pt-BR" sz="2800" i="1" smtClean="0">
                            <a:latin typeface="Cambria Math" panose="02040503050406030204" pitchFamily="18" charset="0"/>
                          </a:rPr>
                          <m:t>𝑛</m:t>
                        </m:r>
                        <m:r>
                          <a:rPr lang="id-ID" sz="2800" b="0" i="1" smtClean="0">
                            <a:latin typeface="Cambria Math" panose="02040503050406030204" pitchFamily="18" charset="0"/>
                          </a:rPr>
                          <m:t>𝑚</m:t>
                        </m:r>
                      </m:num>
                      <m:den>
                        <m:r>
                          <a:rPr lang="id-ID" sz="2800" b="0" i="1" smtClean="0">
                            <a:latin typeface="Cambria Math" panose="02040503050406030204" pitchFamily="18" charset="0"/>
                          </a:rPr>
                          <m:t>𝑛</m:t>
                        </m:r>
                        <m:r>
                          <a:rPr lang="id-ID" sz="2800" b="0" i="1" smtClean="0">
                            <a:latin typeface="Cambria Math" panose="02040503050406030204" pitchFamily="18" charset="0"/>
                          </a:rPr>
                          <m:t>+</m:t>
                        </m:r>
                        <m:r>
                          <a:rPr lang="id-ID" sz="2800" b="0" i="1" smtClean="0">
                            <a:latin typeface="Cambria Math" panose="02040503050406030204" pitchFamily="18" charset="0"/>
                          </a:rPr>
                          <m:t>𝑚</m:t>
                        </m:r>
                        <m:r>
                          <a:rPr lang="id-ID" sz="2800" b="0" i="1" smtClean="0">
                            <a:latin typeface="Cambria Math" panose="02040503050406030204" pitchFamily="18" charset="0"/>
                          </a:rPr>
                          <m:t> −1</m:t>
                        </m:r>
                      </m:den>
                    </m:f>
                  </m:oMath>
                </a14:m>
                <a:r>
                  <a:rPr lang="id-ID" sz="2800" dirty="0"/>
                  <a:t> = </a:t>
                </a:r>
                <a14:m>
                  <m:oMath xmlns:m="http://schemas.openxmlformats.org/officeDocument/2006/math">
                    <m:f>
                      <m:fPr>
                        <m:ctrlPr>
                          <a:rPr lang="pt-BR" sz="2800" i="1" smtClean="0">
                            <a:latin typeface="Cambria Math" panose="02040503050406030204" pitchFamily="18" charset="0"/>
                          </a:rPr>
                        </m:ctrlPr>
                      </m:fPr>
                      <m:num>
                        <m:r>
                          <a:rPr lang="id-ID" sz="2800" b="0" i="1" smtClean="0">
                            <a:latin typeface="Cambria Math" panose="02040503050406030204" pitchFamily="18" charset="0"/>
                          </a:rPr>
                          <m:t>5</m:t>
                        </m:r>
                        <m:r>
                          <a:rPr lang="id-ID" sz="2800" b="0" i="1" smtClean="0">
                            <a:latin typeface="Cambria Math" panose="02040503050406030204" pitchFamily="18" charset="0"/>
                          </a:rPr>
                          <m:t>𝑥</m:t>
                        </m:r>
                        <m:r>
                          <a:rPr lang="id-ID" sz="2800" b="0" i="1" smtClean="0">
                            <a:latin typeface="Cambria Math" panose="02040503050406030204" pitchFamily="18" charset="0"/>
                          </a:rPr>
                          <m:t> 500</m:t>
                        </m:r>
                      </m:num>
                      <m:den>
                        <m:r>
                          <a:rPr lang="id-ID" sz="2800" b="0" i="1" smtClean="0">
                            <a:latin typeface="Cambria Math" panose="02040503050406030204" pitchFamily="18" charset="0"/>
                          </a:rPr>
                          <m:t>(5+500−1)</m:t>
                        </m:r>
                      </m:den>
                    </m:f>
                  </m:oMath>
                </a14:m>
                <a:r>
                  <a:rPr lang="id-ID" sz="2800" dirty="0"/>
                  <a:t>= 4,96</a:t>
                </a:r>
                <a:endParaRPr lang="id-ID" dirty="0"/>
              </a:p>
              <a:p>
                <a:endParaRPr lang="id-ID" dirty="0"/>
              </a:p>
              <a:p>
                <a:r>
                  <a:rPr lang="id-ID" dirty="0"/>
                  <a:t>Speed-up Maksimal = n = 5</a:t>
                </a:r>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1317" t="-1943" b="-1943"/>
                </a:stretch>
              </a:blipFill>
            </p:spPr>
            <p:txBody>
              <a:bodyPr/>
              <a:lstStyle/>
              <a:p>
                <a:r>
                  <a:rPr lang="en-US">
                    <a:noFill/>
                  </a:rPr>
                  <a:t> </a:t>
                </a:r>
              </a:p>
            </p:txBody>
          </p:sp>
        </mc:Fallback>
      </mc:AlternateContent>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7114509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id-ID" dirty="0"/>
                  <a:t>Efisiensi (rasio speed-up) = speed-up aktual / speed-up maksimal = 4,96 / 5 = 0,992 = 99,2%</a:t>
                </a:r>
              </a:p>
              <a:p>
                <a:endParaRPr lang="id-ID" dirty="0"/>
              </a:p>
              <a:p>
                <a:r>
                  <a:rPr lang="id-ID" dirty="0"/>
                  <a:t>Throughput = </a:t>
                </a:r>
                <a14:m>
                  <m:oMath xmlns:m="http://schemas.openxmlformats.org/officeDocument/2006/math">
                    <m:f>
                      <m:fPr>
                        <m:ctrlPr>
                          <a:rPr lang="pt-BR" sz="3200" i="1">
                            <a:latin typeface="Cambria Math" panose="02040503050406030204" pitchFamily="18" charset="0"/>
                          </a:rPr>
                        </m:ctrlPr>
                      </m:fPr>
                      <m:num>
                        <m:r>
                          <a:rPr lang="id-ID" sz="3200" i="1">
                            <a:latin typeface="Cambria Math" panose="02040503050406030204" pitchFamily="18" charset="0"/>
                          </a:rPr>
                          <m:t>𝑚</m:t>
                        </m:r>
                      </m:num>
                      <m:den>
                        <m:d>
                          <m:dPr>
                            <m:ctrlPr>
                              <a:rPr lang="id-ID" sz="3200" b="0" i="1" smtClean="0">
                                <a:latin typeface="Cambria Math" panose="02040503050406030204" pitchFamily="18" charset="0"/>
                              </a:rPr>
                            </m:ctrlPr>
                          </m:dPr>
                          <m:e>
                            <m:r>
                              <a:rPr lang="id-ID" sz="3200" b="0" i="1" smtClean="0">
                                <a:latin typeface="Cambria Math" panose="02040503050406030204" pitchFamily="18" charset="0"/>
                              </a:rPr>
                              <m:t>𝑛</m:t>
                            </m:r>
                            <m:r>
                              <a:rPr lang="id-ID" sz="3200" i="1">
                                <a:latin typeface="Cambria Math" panose="02040503050406030204" pitchFamily="18" charset="0"/>
                              </a:rPr>
                              <m:t>+</m:t>
                            </m:r>
                            <m:r>
                              <a:rPr lang="id-ID" sz="3200" b="0" i="1" smtClean="0">
                                <a:latin typeface="Cambria Math" panose="02040503050406030204" pitchFamily="18" charset="0"/>
                              </a:rPr>
                              <m:t>𝑚</m:t>
                            </m:r>
                            <m:r>
                              <a:rPr lang="id-ID" sz="3200" b="0" i="1" smtClean="0">
                                <a:latin typeface="Cambria Math" panose="02040503050406030204" pitchFamily="18" charset="0"/>
                              </a:rPr>
                              <m:t>−1</m:t>
                            </m:r>
                          </m:e>
                        </m:d>
                        <m:r>
                          <a:rPr lang="id-ID" sz="3200" b="0" i="1" smtClean="0">
                            <a:latin typeface="Cambria Math" panose="02040503050406030204" pitchFamily="18" charset="0"/>
                          </a:rPr>
                          <m:t>𝑡𝑐</m:t>
                        </m:r>
                      </m:den>
                    </m:f>
                  </m:oMath>
                </a14:m>
                <a:r>
                  <a:rPr lang="id-ID" dirty="0"/>
                  <a:t>=</a:t>
                </a:r>
                <a:r>
                  <a:rPr lang="pt-BR" dirty="0"/>
                  <a:t> </a:t>
                </a:r>
                <a14:m>
                  <m:oMath xmlns:m="http://schemas.openxmlformats.org/officeDocument/2006/math">
                    <m:f>
                      <m:fPr>
                        <m:ctrlPr>
                          <a:rPr lang="pt-BR" sz="3200" i="1">
                            <a:latin typeface="Cambria Math" panose="02040503050406030204" pitchFamily="18" charset="0"/>
                          </a:rPr>
                        </m:ctrlPr>
                      </m:fPr>
                      <m:num>
                        <m:r>
                          <a:rPr lang="id-ID" sz="3200" b="0" i="1" smtClean="0">
                            <a:latin typeface="Cambria Math" panose="02040503050406030204" pitchFamily="18" charset="0"/>
                          </a:rPr>
                          <m:t>500</m:t>
                        </m:r>
                      </m:num>
                      <m:den>
                        <m:d>
                          <m:dPr>
                            <m:ctrlPr>
                              <a:rPr lang="id-ID" sz="3200" b="0" i="1" smtClean="0">
                                <a:latin typeface="Cambria Math" panose="02040503050406030204" pitchFamily="18" charset="0"/>
                              </a:rPr>
                            </m:ctrlPr>
                          </m:dPr>
                          <m:e>
                            <m:r>
                              <a:rPr lang="id-ID" sz="3200" b="0" i="1" smtClean="0">
                                <a:latin typeface="Cambria Math" panose="02040503050406030204" pitchFamily="18" charset="0"/>
                              </a:rPr>
                              <m:t>5+500−1</m:t>
                            </m:r>
                          </m:e>
                        </m:d>
                        <m:r>
                          <a:rPr lang="id-ID" sz="3200" b="0" i="1" smtClean="0">
                            <a:latin typeface="Cambria Math" panose="02040503050406030204" pitchFamily="18" charset="0"/>
                          </a:rPr>
                          <m:t>𝑥</m:t>
                        </m:r>
                        <m:r>
                          <a:rPr lang="id-ID" sz="3200" b="0" i="1" smtClean="0">
                            <a:latin typeface="Cambria Math" panose="02040503050406030204" pitchFamily="18" charset="0"/>
                          </a:rPr>
                          <m:t> 20</m:t>
                        </m:r>
                      </m:den>
                    </m:f>
                  </m:oMath>
                </a14:m>
                <a:r>
                  <a:rPr lang="id-ID" dirty="0"/>
                  <a:t> </a:t>
                </a:r>
                <a:r>
                  <a:rPr lang="id-ID" b="1" dirty="0"/>
                  <a:t>=0,0496</a:t>
                </a:r>
                <a:endParaRPr lang="en-US" b="1"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1317" t="-1943" r="-1975"/>
                </a:stretch>
              </a:blipFill>
            </p:spPr>
            <p:txBody>
              <a:bodyPr/>
              <a:lstStyle/>
              <a:p>
                <a:r>
                  <a:rPr lang="en-US">
                    <a:noFill/>
                  </a:rPr>
                  <a:t> </a:t>
                </a:r>
              </a:p>
            </p:txBody>
          </p:sp>
        </mc:Fallback>
      </mc:AlternateContent>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225064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2057400"/>
            <a:ext cx="7738533" cy="4648200"/>
          </a:xfrm>
        </p:spPr>
        <p:txBody>
          <a:bodyPr>
            <a:normAutofit fontScale="92500"/>
          </a:bodyPr>
          <a:lstStyle/>
          <a:p>
            <a:r>
              <a:rPr lang="id-ID" dirty="0"/>
              <a:t>Tanenbaum, A.S (2003</a:t>
            </a:r>
            <a:r>
              <a:rPr lang="id-ID" i="1" dirty="0"/>
              <a:t>),”Computer Networks”, </a:t>
            </a:r>
            <a:r>
              <a:rPr lang="id-ID" dirty="0"/>
              <a:t>4th Edition, New Jersey: Prentice Hall International. ISBN:0130661023</a:t>
            </a:r>
          </a:p>
          <a:p>
            <a:r>
              <a:rPr lang="id-ID" dirty="0"/>
              <a:t>Fitzgerald, J. And Dennis, A. (2003). “ </a:t>
            </a:r>
            <a:r>
              <a:rPr lang="id-ID" i="1" dirty="0"/>
              <a:t>Business Data Communications and Networking</a:t>
            </a:r>
            <a:r>
              <a:rPr lang="id-ID" dirty="0"/>
              <a:t>”, 8th Edition, New York:John Wiley and Sons, Inc., ISBN: 978-00471-34807-8.</a:t>
            </a:r>
          </a:p>
          <a:p>
            <a:r>
              <a:rPr lang="id-ID" dirty="0"/>
              <a:t>Panko, R. (2007), </a:t>
            </a:r>
            <a:r>
              <a:rPr lang="id-ID" i="1" dirty="0"/>
              <a:t>“Business Data Networks and Telecommunication</a:t>
            </a:r>
            <a:r>
              <a:rPr lang="id-ID" dirty="0"/>
              <a:t>”. 6th Edition, New Jersey:Prentice Hall International, ISBN:0132214415</a:t>
            </a:r>
          </a:p>
          <a:p>
            <a:r>
              <a:rPr lang="id-ID" dirty="0"/>
              <a:t>Stalling, Wiliam (2003).” Organisasi dan Arsitektur Komputer” jilid 1</a:t>
            </a:r>
          </a:p>
          <a:p>
            <a:r>
              <a:rPr lang="id-ID" dirty="0"/>
              <a:t>Hamacher, C., Vranesic, Z., &amp; Zaky,S., 2002. “Organisasi Komputer”.Yogyakarta:Andi </a:t>
            </a:r>
          </a:p>
          <a:p>
            <a:endParaRPr lang="id-ID" dirty="0"/>
          </a:p>
        </p:txBody>
      </p:sp>
      <p:sp>
        <p:nvSpPr>
          <p:cNvPr id="3" name="Title 2"/>
          <p:cNvSpPr>
            <a:spLocks noGrp="1"/>
          </p:cNvSpPr>
          <p:nvPr>
            <p:ph type="title"/>
          </p:nvPr>
        </p:nvSpPr>
        <p:spPr/>
        <p:txBody>
          <a:bodyPr/>
          <a:lstStyle/>
          <a:p>
            <a:r>
              <a:rPr lang="id-ID" dirty="0"/>
              <a:t>Daftar Bacaan dan Refrensi</a:t>
            </a:r>
          </a:p>
        </p:txBody>
      </p:sp>
    </p:spTree>
    <p:extLst>
      <p:ext uri="{BB962C8B-B14F-4D97-AF65-F5344CB8AC3E}">
        <p14:creationId xmlns:p14="http://schemas.microsoft.com/office/powerpoint/2010/main" val="34281939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d-ID" dirty="0"/>
              <a:t>Tiga kesulitan yang sering dihadapi ketika menggunakan teknik pipeline ini adalah :</a:t>
            </a:r>
          </a:p>
          <a:p>
            <a:pPr marL="0" indent="0">
              <a:buNone/>
            </a:pPr>
            <a:endParaRPr lang="id-ID" dirty="0"/>
          </a:p>
          <a:p>
            <a:r>
              <a:rPr lang="id-ID" dirty="0"/>
              <a:t>Terjadinya penggunaan resource yang bersamaan,</a:t>
            </a:r>
          </a:p>
          <a:p>
            <a:r>
              <a:rPr lang="id-ID" dirty="0"/>
              <a:t>Ketergantungan terhadap data, </a:t>
            </a:r>
          </a:p>
          <a:p>
            <a:r>
              <a:rPr lang="id-ID" dirty="0"/>
              <a:t>Pengaturan Jump ke suatu lokasi memori.</a:t>
            </a:r>
          </a:p>
        </p:txBody>
      </p:sp>
      <p:sp>
        <p:nvSpPr>
          <p:cNvPr id="3" name="Title 2"/>
          <p:cNvSpPr>
            <a:spLocks noGrp="1"/>
          </p:cNvSpPr>
          <p:nvPr>
            <p:ph type="title"/>
          </p:nvPr>
        </p:nvSpPr>
        <p:spPr/>
        <p:txBody>
          <a:bodyPr/>
          <a:lstStyle/>
          <a:p>
            <a:r>
              <a:rPr lang="id-ID" dirty="0"/>
              <a:t>MASALAH PADA PIPELINE</a:t>
            </a:r>
          </a:p>
        </p:txBody>
      </p:sp>
    </p:spTree>
    <p:extLst>
      <p:ext uri="{BB962C8B-B14F-4D97-AF65-F5344CB8AC3E}">
        <p14:creationId xmlns:p14="http://schemas.microsoft.com/office/powerpoint/2010/main" val="6681857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66800" y="2667000"/>
            <a:ext cx="7408333" cy="3450696"/>
          </a:xfrm>
        </p:spPr>
        <p:txBody>
          <a:bodyPr>
            <a:normAutofit fontScale="77500" lnSpcReduction="20000"/>
          </a:bodyPr>
          <a:lstStyle/>
          <a:p>
            <a:pPr>
              <a:buFont typeface="Wingdings" pitchFamily="2" charset="2"/>
              <a:buChar char="§"/>
            </a:pPr>
            <a:r>
              <a:rPr lang="id-ID" dirty="0"/>
              <a:t>Karena beberapa instruksi diproses secara bersamaan ada </a:t>
            </a:r>
            <a:r>
              <a:rPr lang="fi-FI" dirty="0"/>
              <a:t>kemungkinan instruksi tersebut sama-sama memerlukan</a:t>
            </a:r>
            <a:r>
              <a:rPr lang="id-ID" dirty="0"/>
              <a:t> resource yang sama, sehingga diperlukan adanya pengaturan yang tepat agar proses tetap berjalan dengan benar. (Structural Hazard)</a:t>
            </a:r>
          </a:p>
          <a:p>
            <a:pPr>
              <a:buFont typeface="Wingdings" pitchFamily="2" charset="2"/>
              <a:buChar char="§"/>
            </a:pPr>
            <a:r>
              <a:rPr lang="id-ID" dirty="0"/>
              <a:t>Sedangkan ketergantungan terhadap data, bisa muncul,misalnya instruksi yang berurutan memerlukan data dari instruksi yang sebelumnya. (Data Hazard)</a:t>
            </a:r>
          </a:p>
          <a:p>
            <a:pPr>
              <a:buFont typeface="Wingdings" pitchFamily="2" charset="2"/>
              <a:buChar char="§"/>
            </a:pPr>
            <a:r>
              <a:rPr lang="fi-FI" dirty="0"/>
              <a:t>Kasus Jump, juga perlu perhatian, karena ketika sebuah</a:t>
            </a:r>
            <a:r>
              <a:rPr lang="id-ID" dirty="0"/>
              <a:t> </a:t>
            </a:r>
            <a:r>
              <a:rPr lang="fi-FI" dirty="0"/>
              <a:t>instruksi meminta untuk melompat ke suatu lokasi memori</a:t>
            </a:r>
            <a:r>
              <a:rPr lang="id-ID" dirty="0"/>
              <a:t> tertentu, akan terjadi perubahan program counter, </a:t>
            </a:r>
            <a:r>
              <a:rPr lang="sv-SE" dirty="0"/>
              <a:t>sedangkan instruksi yang sedang berada dalam salah satu</a:t>
            </a:r>
            <a:r>
              <a:rPr lang="id-ID" dirty="0"/>
              <a:t> tahap proses yang berikutnya mungkin tidak mengharapkan terjadinya perubahan program counter. (Control Hazard)</a:t>
            </a:r>
          </a:p>
        </p:txBody>
      </p:sp>
      <p:sp>
        <p:nvSpPr>
          <p:cNvPr id="3" name="Title 2"/>
          <p:cNvSpPr>
            <a:spLocks noGrp="1"/>
          </p:cNvSpPr>
          <p:nvPr>
            <p:ph type="title"/>
          </p:nvPr>
        </p:nvSpPr>
        <p:spPr/>
        <p:txBody>
          <a:bodyPr/>
          <a:lstStyle/>
          <a:p>
            <a:r>
              <a:rPr lang="id-ID" dirty="0"/>
              <a:t>MASALAH PADA PIPELINE</a:t>
            </a:r>
          </a:p>
        </p:txBody>
      </p:sp>
    </p:spTree>
    <p:extLst>
      <p:ext uri="{BB962C8B-B14F-4D97-AF65-F5344CB8AC3E}">
        <p14:creationId xmlns:p14="http://schemas.microsoft.com/office/powerpoint/2010/main" val="37873352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ln>
            <a:solidFill>
              <a:schemeClr val="accent1"/>
            </a:solidFill>
          </a:ln>
        </p:spPr>
        <p:txBody>
          <a:bodyPr>
            <a:normAutofit fontScale="92500"/>
          </a:bodyPr>
          <a:lstStyle/>
          <a:p>
            <a:pPr marL="457200" indent="-457200">
              <a:buFont typeface="+mj-lt"/>
              <a:buAutoNum type="arabicPeriod"/>
            </a:pPr>
            <a:r>
              <a:rPr lang="en-US" dirty="0" err="1"/>
              <a:t>Waktu</a:t>
            </a:r>
            <a:r>
              <a:rPr lang="en-US" dirty="0"/>
              <a:t> </a:t>
            </a:r>
            <a:r>
              <a:rPr lang="en-US" dirty="0" err="1"/>
              <a:t>siklus</a:t>
            </a:r>
            <a:r>
              <a:rPr lang="en-US" dirty="0"/>
              <a:t> </a:t>
            </a:r>
            <a:r>
              <a:rPr lang="en-US" dirty="0" err="1"/>
              <a:t>prosesor</a:t>
            </a:r>
            <a:r>
              <a:rPr lang="en-US" dirty="0"/>
              <a:t> </a:t>
            </a:r>
            <a:r>
              <a:rPr lang="en-US" dirty="0" err="1"/>
              <a:t>berkurang</a:t>
            </a:r>
            <a:r>
              <a:rPr lang="en-US" dirty="0"/>
              <a:t>, </a:t>
            </a:r>
            <a:r>
              <a:rPr lang="en-US" dirty="0" err="1"/>
              <a:t>sehingga</a:t>
            </a:r>
            <a:r>
              <a:rPr lang="en-US" dirty="0"/>
              <a:t> </a:t>
            </a:r>
            <a:r>
              <a:rPr lang="id-ID" dirty="0"/>
              <a:t> m</a:t>
            </a:r>
            <a:r>
              <a:rPr lang="en-US" dirty="0" err="1"/>
              <a:t>eningkatkan</a:t>
            </a:r>
            <a:r>
              <a:rPr lang="en-US" dirty="0"/>
              <a:t> </a:t>
            </a:r>
            <a:r>
              <a:rPr lang="en-US" dirty="0" err="1"/>
              <a:t>tingkat</a:t>
            </a:r>
            <a:r>
              <a:rPr lang="en-US" dirty="0"/>
              <a:t> </a:t>
            </a:r>
            <a:r>
              <a:rPr lang="en-US" dirty="0" err="1"/>
              <a:t>instruksi-isu</a:t>
            </a:r>
            <a:r>
              <a:rPr lang="en-US" dirty="0"/>
              <a:t>   </a:t>
            </a:r>
            <a:r>
              <a:rPr lang="en-US" dirty="0" err="1"/>
              <a:t>dalam</a:t>
            </a:r>
            <a:r>
              <a:rPr lang="en-US" dirty="0"/>
              <a:t> </a:t>
            </a:r>
            <a:r>
              <a:rPr lang="en-US" dirty="0" err="1"/>
              <a:t>kebanyakan</a:t>
            </a:r>
            <a:r>
              <a:rPr lang="en-US" dirty="0"/>
              <a:t> </a:t>
            </a:r>
            <a:r>
              <a:rPr lang="en-US" dirty="0" err="1"/>
              <a:t>kasus</a:t>
            </a:r>
            <a:r>
              <a:rPr lang="en-US" dirty="0"/>
              <a:t>. </a:t>
            </a:r>
            <a:r>
              <a:rPr lang="id-ID" dirty="0"/>
              <a:t> </a:t>
            </a:r>
          </a:p>
          <a:p>
            <a:pPr marL="457200" indent="-457200">
              <a:buFont typeface="+mj-lt"/>
              <a:buAutoNum type="arabicPeriod"/>
            </a:pPr>
            <a:r>
              <a:rPr lang="en-US" dirty="0" err="1"/>
              <a:t>Beberapa</a:t>
            </a:r>
            <a:r>
              <a:rPr lang="en-US" dirty="0"/>
              <a:t> combinational </a:t>
            </a:r>
            <a:r>
              <a:rPr lang="en-US" dirty="0" err="1"/>
              <a:t>sirkuit</a:t>
            </a:r>
            <a:r>
              <a:rPr lang="en-US" dirty="0"/>
              <a:t> </a:t>
            </a:r>
            <a:r>
              <a:rPr lang="en-US" dirty="0" err="1"/>
              <a:t>seperti</a:t>
            </a:r>
            <a:r>
              <a:rPr lang="en-US" dirty="0"/>
              <a:t> </a:t>
            </a:r>
            <a:r>
              <a:rPr lang="en-US" dirty="0" err="1"/>
              <a:t>penambah</a:t>
            </a:r>
            <a:r>
              <a:rPr lang="en-US" dirty="0"/>
              <a:t> </a:t>
            </a:r>
            <a:r>
              <a:rPr lang="en-US" dirty="0" err="1"/>
              <a:t>atau</a:t>
            </a:r>
            <a:r>
              <a:rPr lang="en-US" dirty="0"/>
              <a:t> </a:t>
            </a:r>
            <a:r>
              <a:rPr lang="en-US" dirty="0" err="1"/>
              <a:t>pengganda</a:t>
            </a:r>
            <a:r>
              <a:rPr lang="en-US" dirty="0"/>
              <a:t> </a:t>
            </a:r>
            <a:r>
              <a:rPr lang="en-US" dirty="0" err="1"/>
              <a:t>dapat</a:t>
            </a:r>
            <a:r>
              <a:rPr lang="en-US" dirty="0"/>
              <a:t> </a:t>
            </a:r>
            <a:r>
              <a:rPr lang="en-US" dirty="0" err="1"/>
              <a:t>dibuat</a:t>
            </a:r>
            <a:r>
              <a:rPr lang="en-US" dirty="0"/>
              <a:t> </a:t>
            </a:r>
            <a:r>
              <a:rPr lang="en-US" dirty="0" err="1"/>
              <a:t>lebih</a:t>
            </a:r>
            <a:r>
              <a:rPr lang="en-US" dirty="0"/>
              <a:t> </a:t>
            </a:r>
            <a:r>
              <a:rPr lang="en-US" dirty="0" err="1"/>
              <a:t>cepat</a:t>
            </a:r>
            <a:r>
              <a:rPr lang="en-US" dirty="0"/>
              <a:t> </a:t>
            </a:r>
            <a:r>
              <a:rPr lang="en-US" dirty="0" err="1"/>
              <a:t>dengan</a:t>
            </a:r>
            <a:r>
              <a:rPr lang="en-US" dirty="0"/>
              <a:t> </a:t>
            </a:r>
            <a:r>
              <a:rPr lang="en-US" dirty="0" err="1"/>
              <a:t>menambahkan</a:t>
            </a:r>
            <a:r>
              <a:rPr lang="en-US" dirty="0"/>
              <a:t> </a:t>
            </a:r>
            <a:r>
              <a:rPr lang="en-US" dirty="0" err="1"/>
              <a:t>lebih</a:t>
            </a:r>
            <a:r>
              <a:rPr lang="en-US" dirty="0"/>
              <a:t> </a:t>
            </a:r>
            <a:r>
              <a:rPr lang="en-US" dirty="0" err="1"/>
              <a:t>banyak</a:t>
            </a:r>
            <a:r>
              <a:rPr lang="en-US" dirty="0"/>
              <a:t> </a:t>
            </a:r>
            <a:r>
              <a:rPr lang="en-US" dirty="0" err="1"/>
              <a:t>sirkuit</a:t>
            </a:r>
            <a:r>
              <a:rPr lang="en-US" dirty="0"/>
              <a:t>.</a:t>
            </a:r>
            <a:r>
              <a:rPr lang="id-ID" dirty="0"/>
              <a:t> </a:t>
            </a:r>
            <a:r>
              <a:rPr lang="en-US" dirty="0" err="1"/>
              <a:t>Jika</a:t>
            </a:r>
            <a:r>
              <a:rPr lang="en-US" dirty="0"/>
              <a:t> pipelining </a:t>
            </a:r>
            <a:r>
              <a:rPr lang="en-US" dirty="0" err="1"/>
              <a:t>digunakan</a:t>
            </a:r>
            <a:r>
              <a:rPr lang="en-US" dirty="0"/>
              <a:t> </a:t>
            </a:r>
            <a:r>
              <a:rPr lang="en-US" dirty="0" err="1"/>
              <a:t>sebagai</a:t>
            </a:r>
            <a:r>
              <a:rPr lang="en-US" dirty="0"/>
              <a:t> </a:t>
            </a:r>
            <a:r>
              <a:rPr lang="en-US" dirty="0" err="1"/>
              <a:t>pengganti</a:t>
            </a:r>
            <a:r>
              <a:rPr lang="en-US" dirty="0"/>
              <a:t>, </a:t>
            </a:r>
            <a:r>
              <a:rPr lang="en-US" dirty="0" err="1"/>
              <a:t>hal</a:t>
            </a:r>
            <a:r>
              <a:rPr lang="en-US" dirty="0"/>
              <a:t> </a:t>
            </a:r>
            <a:r>
              <a:rPr lang="en-US" dirty="0" err="1"/>
              <a:t>itu</a:t>
            </a:r>
            <a:r>
              <a:rPr lang="en-US" dirty="0"/>
              <a:t> </a:t>
            </a:r>
            <a:r>
              <a:rPr lang="en-US" dirty="0" err="1"/>
              <a:t>dapat</a:t>
            </a:r>
            <a:r>
              <a:rPr lang="en-US" dirty="0"/>
              <a:t> </a:t>
            </a:r>
            <a:r>
              <a:rPr lang="en-US" dirty="0" err="1"/>
              <a:t>menghemat</a:t>
            </a:r>
            <a:r>
              <a:rPr lang="en-US" dirty="0"/>
              <a:t> </a:t>
            </a:r>
            <a:r>
              <a:rPr lang="en-US" dirty="0" err="1"/>
              <a:t>sirkuit</a:t>
            </a:r>
            <a:r>
              <a:rPr lang="en-US" dirty="0"/>
              <a:t> </a:t>
            </a:r>
            <a:r>
              <a:rPr lang="en-US" dirty="0" err="1"/>
              <a:t>vs</a:t>
            </a:r>
            <a:r>
              <a:rPr lang="en-US" dirty="0"/>
              <a:t> combinational yang </a:t>
            </a:r>
            <a:r>
              <a:rPr lang="en-US" dirty="0" err="1"/>
              <a:t>lebih</a:t>
            </a:r>
            <a:r>
              <a:rPr lang="en-US" dirty="0"/>
              <a:t> </a:t>
            </a:r>
            <a:r>
              <a:rPr lang="en-US" dirty="0" err="1"/>
              <a:t>kompleks</a:t>
            </a:r>
            <a:r>
              <a:rPr lang="en-US" dirty="0"/>
              <a:t> </a:t>
            </a:r>
            <a:r>
              <a:rPr lang="en-US" dirty="0" err="1"/>
              <a:t>sirkuit</a:t>
            </a:r>
            <a:r>
              <a:rPr lang="en-US" dirty="0"/>
              <a:t>. </a:t>
            </a:r>
            <a:br>
              <a:rPr lang="en-US" dirty="0"/>
            </a:br>
            <a:endParaRPr lang="id-ID" dirty="0"/>
          </a:p>
          <a:p>
            <a:endParaRPr lang="id-ID" dirty="0"/>
          </a:p>
        </p:txBody>
      </p:sp>
      <p:sp>
        <p:nvSpPr>
          <p:cNvPr id="3" name="Title 2"/>
          <p:cNvSpPr>
            <a:spLocks noGrp="1"/>
          </p:cNvSpPr>
          <p:nvPr>
            <p:ph type="title"/>
          </p:nvPr>
        </p:nvSpPr>
        <p:spPr/>
        <p:txBody>
          <a:bodyPr/>
          <a:lstStyle/>
          <a:p>
            <a:r>
              <a:rPr lang="id-ID" dirty="0"/>
              <a:t>KEUNTUNGAN PIPELINING</a:t>
            </a:r>
          </a:p>
        </p:txBody>
      </p:sp>
    </p:spTree>
    <p:extLst>
      <p:ext uri="{BB962C8B-B14F-4D97-AF65-F5344CB8AC3E}">
        <p14:creationId xmlns:p14="http://schemas.microsoft.com/office/powerpoint/2010/main" val="24945218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ctr">
              <a:buNone/>
            </a:pPr>
            <a:endParaRPr lang="id-ID" sz="4000" dirty="0"/>
          </a:p>
          <a:p>
            <a:pPr marL="0" indent="0" algn="ctr">
              <a:buNone/>
            </a:pPr>
            <a:endParaRPr lang="id-ID" sz="4000" dirty="0"/>
          </a:p>
          <a:p>
            <a:pPr marL="0" indent="0" algn="ctr">
              <a:buNone/>
            </a:pPr>
            <a:r>
              <a:rPr lang="id-ID" sz="4000" dirty="0"/>
              <a:t>TERIMAKASIH</a:t>
            </a:r>
          </a:p>
        </p:txBody>
      </p:sp>
      <p:sp>
        <p:nvSpPr>
          <p:cNvPr id="3" name="Title 2"/>
          <p:cNvSpPr>
            <a:spLocks noGrp="1"/>
          </p:cNvSpPr>
          <p:nvPr>
            <p:ph type="title"/>
          </p:nvPr>
        </p:nvSpPr>
        <p:spPr/>
        <p:txBody>
          <a:bodyPr/>
          <a:lstStyle/>
          <a:p>
            <a:endParaRPr lang="id-ID" dirty="0"/>
          </a:p>
        </p:txBody>
      </p:sp>
    </p:spTree>
    <p:extLst>
      <p:ext uri="{BB962C8B-B14F-4D97-AF65-F5344CB8AC3E}">
        <p14:creationId xmlns:p14="http://schemas.microsoft.com/office/powerpoint/2010/main" val="4770576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07C19E-4DBE-4859-8F2A-706378866A2A}"/>
              </a:ext>
            </a:extLst>
          </p:cNvPr>
          <p:cNvSpPr>
            <a:spLocks noGrp="1"/>
          </p:cNvSpPr>
          <p:nvPr>
            <p:ph idx="1"/>
          </p:nvPr>
        </p:nvSpPr>
        <p:spPr/>
        <p:txBody>
          <a:bodyPr>
            <a:normAutofit fontScale="92500" lnSpcReduction="20000"/>
          </a:bodyPr>
          <a:lstStyle/>
          <a:p>
            <a:r>
              <a:rPr lang="id-ID" dirty="0"/>
              <a:t>TUGAS</a:t>
            </a:r>
            <a:r>
              <a:rPr lang="en-US" dirty="0"/>
              <a:t> </a:t>
            </a:r>
            <a:r>
              <a:rPr lang="en-US" dirty="0" err="1"/>
              <a:t>Kelompok</a:t>
            </a:r>
            <a:endParaRPr lang="en-US" dirty="0"/>
          </a:p>
          <a:p>
            <a:r>
              <a:rPr lang="id-ID" dirty="0"/>
              <a:t>BUAT PAPER DENGAN TOPIK FAKTOR-FAKTOR YANG MEMICU PERKEMBANGAN TEKNOLOGI KOMPUTER</a:t>
            </a:r>
            <a:endParaRPr lang="en-US" dirty="0"/>
          </a:p>
          <a:p>
            <a:pPr marL="0" indent="0">
              <a:buNone/>
            </a:pPr>
            <a:endParaRPr lang="en-US" dirty="0"/>
          </a:p>
          <a:p>
            <a:r>
              <a:rPr lang="en-US" dirty="0" err="1"/>
              <a:t>Anggota</a:t>
            </a:r>
            <a:r>
              <a:rPr lang="en-US" dirty="0"/>
              <a:t> 4-5 Orang</a:t>
            </a:r>
          </a:p>
          <a:p>
            <a:r>
              <a:rPr lang="en-US" dirty="0" err="1"/>
              <a:t>Buat</a:t>
            </a:r>
            <a:r>
              <a:rPr lang="en-US" dirty="0"/>
              <a:t> Paper </a:t>
            </a:r>
            <a:r>
              <a:rPr lang="en-US" dirty="0" err="1"/>
              <a:t>dengan</a:t>
            </a:r>
            <a:r>
              <a:rPr lang="en-US" dirty="0"/>
              <a:t> </a:t>
            </a:r>
            <a:r>
              <a:rPr lang="en-US" dirty="0" err="1"/>
              <a:t>kertas</a:t>
            </a:r>
            <a:r>
              <a:rPr lang="en-US" dirty="0"/>
              <a:t> </a:t>
            </a:r>
            <a:r>
              <a:rPr lang="en-US" dirty="0" err="1"/>
              <a:t>ukuran</a:t>
            </a:r>
            <a:r>
              <a:rPr lang="en-US" dirty="0"/>
              <a:t> A4</a:t>
            </a:r>
          </a:p>
          <a:p>
            <a:r>
              <a:rPr lang="en-US" dirty="0" err="1"/>
              <a:t>Buat</a:t>
            </a:r>
            <a:r>
              <a:rPr lang="en-US" dirty="0"/>
              <a:t> </a:t>
            </a:r>
            <a:r>
              <a:rPr lang="en-US" dirty="0" err="1"/>
              <a:t>bahan</a:t>
            </a:r>
            <a:r>
              <a:rPr lang="en-US" dirty="0"/>
              <a:t> </a:t>
            </a:r>
            <a:r>
              <a:rPr lang="en-US" dirty="0" err="1"/>
              <a:t>presentasi</a:t>
            </a:r>
            <a:r>
              <a:rPr lang="en-US" dirty="0"/>
              <a:t> </a:t>
            </a:r>
            <a:r>
              <a:rPr lang="en-US" dirty="0" err="1"/>
              <a:t>dari</a:t>
            </a:r>
            <a:r>
              <a:rPr lang="en-US" dirty="0"/>
              <a:t> </a:t>
            </a:r>
            <a:r>
              <a:rPr lang="en-US" dirty="0" err="1"/>
              <a:t>artikel</a:t>
            </a:r>
            <a:r>
              <a:rPr lang="en-US" dirty="0"/>
              <a:t> yang </a:t>
            </a:r>
            <a:r>
              <a:rPr lang="en-US" dirty="0" err="1"/>
              <a:t>dibuat</a:t>
            </a:r>
            <a:endParaRPr lang="en-US" dirty="0"/>
          </a:p>
          <a:p>
            <a:r>
              <a:rPr lang="en-US" dirty="0" err="1"/>
              <a:t>Saat</a:t>
            </a:r>
            <a:r>
              <a:rPr lang="en-US" dirty="0"/>
              <a:t> </a:t>
            </a:r>
            <a:r>
              <a:rPr lang="en-US" dirty="0" err="1"/>
              <a:t>satu</a:t>
            </a:r>
            <a:r>
              <a:rPr lang="en-US" dirty="0"/>
              <a:t> </a:t>
            </a:r>
            <a:r>
              <a:rPr lang="en-US" dirty="0" err="1"/>
              <a:t>kelompok</a:t>
            </a:r>
            <a:r>
              <a:rPr lang="en-US" dirty="0"/>
              <a:t> </a:t>
            </a:r>
            <a:r>
              <a:rPr lang="en-US" dirty="0" err="1"/>
              <a:t>presentasi</a:t>
            </a:r>
            <a:r>
              <a:rPr lang="en-US" dirty="0"/>
              <a:t>, yang lain </a:t>
            </a:r>
            <a:r>
              <a:rPr lang="en-US" dirty="0" err="1"/>
              <a:t>mohon</a:t>
            </a:r>
            <a:r>
              <a:rPr lang="en-US" dirty="0"/>
              <a:t> </a:t>
            </a:r>
            <a:r>
              <a:rPr lang="en-US" dirty="0" err="1"/>
              <a:t>aktif</a:t>
            </a:r>
            <a:r>
              <a:rPr lang="en-US" dirty="0"/>
              <a:t> </a:t>
            </a:r>
            <a:r>
              <a:rPr lang="en-US" dirty="0" err="1"/>
              <a:t>memberi</a:t>
            </a:r>
            <a:r>
              <a:rPr lang="en-US" dirty="0"/>
              <a:t> </a:t>
            </a:r>
            <a:r>
              <a:rPr lang="en-US" dirty="0" err="1"/>
              <a:t>kontribusi</a:t>
            </a:r>
            <a:r>
              <a:rPr lang="en-US" dirty="0"/>
              <a:t> </a:t>
            </a:r>
            <a:r>
              <a:rPr lang="en-US" dirty="0" err="1"/>
              <a:t>baik</a:t>
            </a:r>
            <a:r>
              <a:rPr lang="en-US" dirty="0"/>
              <a:t> </a:t>
            </a:r>
            <a:r>
              <a:rPr lang="en-US" dirty="0" err="1"/>
              <a:t>berupa</a:t>
            </a:r>
            <a:r>
              <a:rPr lang="en-US" dirty="0"/>
              <a:t> </a:t>
            </a:r>
            <a:r>
              <a:rPr lang="en-US" dirty="0" err="1"/>
              <a:t>pertanyaan</a:t>
            </a:r>
            <a:r>
              <a:rPr lang="en-US" dirty="0"/>
              <a:t> </a:t>
            </a:r>
            <a:r>
              <a:rPr lang="en-US" dirty="0" err="1"/>
              <a:t>atau</a:t>
            </a:r>
            <a:r>
              <a:rPr lang="en-US" dirty="0"/>
              <a:t> </a:t>
            </a:r>
            <a:r>
              <a:rPr lang="en-US" dirty="0" err="1"/>
              <a:t>tanggapan</a:t>
            </a:r>
            <a:r>
              <a:rPr lang="en-US" dirty="0"/>
              <a:t>.</a:t>
            </a:r>
            <a:endParaRPr lang="id-ID" dirty="0"/>
          </a:p>
          <a:p>
            <a:endParaRPr lang="id-ID" dirty="0"/>
          </a:p>
        </p:txBody>
      </p:sp>
      <p:sp>
        <p:nvSpPr>
          <p:cNvPr id="3" name="Title 2">
            <a:extLst>
              <a:ext uri="{FF2B5EF4-FFF2-40B4-BE49-F238E27FC236}">
                <a16:creationId xmlns:a16="http://schemas.microsoft.com/office/drawing/2014/main" id="{A66FD58A-BC21-48A0-8B6F-0F94A408124B}"/>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165597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tabLst>
                <a:tab pos="91440" algn="l"/>
              </a:tabLst>
            </a:pPr>
            <a:r>
              <a:rPr lang="id-ID" b="1" i="1" dirty="0"/>
              <a:t>Control Unit</a:t>
            </a:r>
            <a:r>
              <a:rPr lang="id-ID" dirty="0"/>
              <a:t>, bertugas mengontrol operasi CPU dan secara keselurahan mengontrol komputer sehingga terjadi sinkronisasi kerja antar komponen dalam menjalankan fungsi – fungsi operasinya. Termasuk dalam tanggung jawab unit kontrol adalah mengambil instruksi –</a:t>
            </a:r>
            <a:r>
              <a:rPr lang="nn-NO" dirty="0"/>
              <a:t>instruksi dari memori utama dan menentukan jenis instruksi tersebut.</a:t>
            </a:r>
            <a:endParaRPr lang="id-ID" dirty="0"/>
          </a:p>
        </p:txBody>
      </p:sp>
      <p:sp>
        <p:nvSpPr>
          <p:cNvPr id="3" name="Title 2"/>
          <p:cNvSpPr>
            <a:spLocks noGrp="1"/>
          </p:cNvSpPr>
          <p:nvPr>
            <p:ph type="title"/>
          </p:nvPr>
        </p:nvSpPr>
        <p:spPr/>
        <p:txBody>
          <a:bodyPr/>
          <a:lstStyle/>
          <a:p>
            <a:r>
              <a:rPr lang="id-ID" dirty="0"/>
              <a:t>KOMPONEN UTAMA CPU</a:t>
            </a:r>
          </a:p>
        </p:txBody>
      </p:sp>
    </p:spTree>
    <p:extLst>
      <p:ext uri="{BB962C8B-B14F-4D97-AF65-F5344CB8AC3E}">
        <p14:creationId xmlns:p14="http://schemas.microsoft.com/office/powerpoint/2010/main" val="1463350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d-ID" b="1" i="1" dirty="0"/>
              <a:t>Registers</a:t>
            </a:r>
            <a:r>
              <a:rPr lang="id-ID" dirty="0"/>
              <a:t>, adalah media penyimpan internal CPU yang digunakan saat proses pengolahan data. </a:t>
            </a:r>
            <a:r>
              <a:rPr lang="it-IT" dirty="0"/>
              <a:t>Memori ini bersifat sementara, biasanya digunakan untuk menyimpan data saat diolah ataupun</a:t>
            </a:r>
            <a:r>
              <a:rPr lang="id-ID" dirty="0"/>
              <a:t> data untuk pengolahan selanjutnya.</a:t>
            </a:r>
          </a:p>
        </p:txBody>
      </p:sp>
      <p:sp>
        <p:nvSpPr>
          <p:cNvPr id="3" name="Title 2"/>
          <p:cNvSpPr>
            <a:spLocks noGrp="1"/>
          </p:cNvSpPr>
          <p:nvPr>
            <p:ph type="title"/>
          </p:nvPr>
        </p:nvSpPr>
        <p:spPr/>
        <p:txBody>
          <a:bodyPr/>
          <a:lstStyle/>
          <a:p>
            <a:r>
              <a:rPr lang="id-ID" dirty="0"/>
              <a:t>KOMPONEN UTAMA CPU</a:t>
            </a:r>
          </a:p>
        </p:txBody>
      </p:sp>
    </p:spTree>
    <p:extLst>
      <p:ext uri="{BB962C8B-B14F-4D97-AF65-F5344CB8AC3E}">
        <p14:creationId xmlns:p14="http://schemas.microsoft.com/office/powerpoint/2010/main" val="3910016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d-ID" b="1" i="1" dirty="0"/>
              <a:t>CPU Interconnections</a:t>
            </a:r>
            <a:r>
              <a:rPr lang="id-ID" i="1" dirty="0"/>
              <a:t>, </a:t>
            </a:r>
            <a:r>
              <a:rPr lang="id-ID" dirty="0"/>
              <a:t>adalah sistem koneksi dan bus yang menghubungkan komponen internal CPU, yaitu ALU, unit kontrol dan register – register dan juga dengan bus – bus eksternal CPU yang menghubungkan dengan sistem lainnya, seperti memori utama, piranti masukan/keluaran.</a:t>
            </a:r>
          </a:p>
        </p:txBody>
      </p:sp>
      <p:sp>
        <p:nvSpPr>
          <p:cNvPr id="3" name="Title 2"/>
          <p:cNvSpPr>
            <a:spLocks noGrp="1"/>
          </p:cNvSpPr>
          <p:nvPr>
            <p:ph type="title"/>
          </p:nvPr>
        </p:nvSpPr>
        <p:spPr/>
        <p:txBody>
          <a:bodyPr/>
          <a:lstStyle/>
          <a:p>
            <a:r>
              <a:rPr lang="id-ID" dirty="0"/>
              <a:t>KOMPONEN UTAMA CPU</a:t>
            </a:r>
          </a:p>
        </p:txBody>
      </p:sp>
    </p:spTree>
    <p:extLst>
      <p:ext uri="{BB962C8B-B14F-4D97-AF65-F5344CB8AC3E}">
        <p14:creationId xmlns:p14="http://schemas.microsoft.com/office/powerpoint/2010/main" val="2680709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a:t>KOMPONEN UTAM CPU</a:t>
            </a:r>
          </a:p>
        </p:txBody>
      </p:sp>
      <p:sp>
        <p:nvSpPr>
          <p:cNvPr id="4" name="Content Placeholder 3"/>
          <p:cNvSpPr>
            <a:spLocks noGrp="1"/>
          </p:cNvSpPr>
          <p:nvPr>
            <p:ph idx="1"/>
          </p:nvPr>
        </p:nvSpPr>
        <p:spPr>
          <a:xfrm>
            <a:off x="872067" y="2286000"/>
            <a:ext cx="7408333" cy="3840163"/>
          </a:xfrm>
        </p:spPr>
        <p:txBody>
          <a:bodyPr/>
          <a:lstStyle/>
          <a:p>
            <a:pPr marL="0" indent="0">
              <a:buNone/>
            </a:pPr>
            <a:r>
              <a:rPr lang="id-ID" dirty="0"/>
              <a:t>Struktur Internal CPU</a:t>
            </a:r>
          </a:p>
          <a:p>
            <a:endParaRPr lang="id-ID"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2681" y="2667000"/>
            <a:ext cx="4419600" cy="3727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6631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buNone/>
            </a:pPr>
            <a:r>
              <a:rPr lang="id-ID" b="1" dirty="0"/>
              <a:t>Fungsi CPU </a:t>
            </a:r>
            <a:r>
              <a:rPr lang="id-ID" dirty="0"/>
              <a:t>adalah penjalankan program – program yang disimpan dalam memori utama  dengan cara mengambil instruksi – instruksi, menguji instruksi tersebut dan mengeksekusinya </a:t>
            </a:r>
            <a:r>
              <a:rPr lang="fi-FI" dirty="0"/>
              <a:t>satu persatu sesuai alur perintah</a:t>
            </a:r>
            <a:r>
              <a:rPr lang="id-ID" dirty="0"/>
              <a:t>.</a:t>
            </a:r>
          </a:p>
        </p:txBody>
      </p:sp>
      <p:sp>
        <p:nvSpPr>
          <p:cNvPr id="3" name="Title 2"/>
          <p:cNvSpPr>
            <a:spLocks noGrp="1"/>
          </p:cNvSpPr>
          <p:nvPr>
            <p:ph type="title"/>
          </p:nvPr>
        </p:nvSpPr>
        <p:spPr/>
        <p:txBody>
          <a:bodyPr/>
          <a:lstStyle/>
          <a:p>
            <a:r>
              <a:rPr lang="id-ID" dirty="0"/>
              <a:t>FUNGSI CPU</a:t>
            </a:r>
          </a:p>
        </p:txBody>
      </p:sp>
    </p:spTree>
    <p:extLst>
      <p:ext uri="{BB962C8B-B14F-4D97-AF65-F5344CB8AC3E}">
        <p14:creationId xmlns:p14="http://schemas.microsoft.com/office/powerpoint/2010/main" val="327784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1354</TotalTime>
  <Words>2166</Words>
  <Application>Microsoft Office PowerPoint</Application>
  <PresentationFormat>Tampilan Layar (4:3)</PresentationFormat>
  <Paragraphs>163</Paragraphs>
  <Slides>44</Slides>
  <Notes>0</Notes>
  <HiddenSlides>0</HiddenSlides>
  <MMClips>0</MMClips>
  <ScaleCrop>false</ScaleCrop>
  <HeadingPairs>
    <vt:vector size="6" baseType="variant">
      <vt:variant>
        <vt:lpstr>Font Dipakai</vt:lpstr>
      </vt:variant>
      <vt:variant>
        <vt:i4>6</vt:i4>
      </vt:variant>
      <vt:variant>
        <vt:lpstr>Tema</vt:lpstr>
      </vt:variant>
      <vt:variant>
        <vt:i4>1</vt:i4>
      </vt:variant>
      <vt:variant>
        <vt:lpstr>Judul Slide</vt:lpstr>
      </vt:variant>
      <vt:variant>
        <vt:i4>44</vt:i4>
      </vt:variant>
    </vt:vector>
  </HeadingPairs>
  <TitlesOfParts>
    <vt:vector size="51" baseType="lpstr">
      <vt:lpstr>Adobe Garamond Pro Bold</vt:lpstr>
      <vt:lpstr>Arial</vt:lpstr>
      <vt:lpstr>Cambria Math</vt:lpstr>
      <vt:lpstr>Candara</vt:lpstr>
      <vt:lpstr>Symbol</vt:lpstr>
      <vt:lpstr>Wingdings</vt:lpstr>
      <vt:lpstr>Waveform</vt:lpstr>
      <vt:lpstr>    Pertemuan 3-4  </vt:lpstr>
      <vt:lpstr>TUJUAN PEMEBELAJARAN</vt:lpstr>
      <vt:lpstr>MATERI POKOK</vt:lpstr>
      <vt:lpstr>Daftar Bacaan dan Refrensi</vt:lpstr>
      <vt:lpstr>KOMPONEN UTAMA CPU</vt:lpstr>
      <vt:lpstr>KOMPONEN UTAMA CPU</vt:lpstr>
      <vt:lpstr>KOMPONEN UTAMA CPU</vt:lpstr>
      <vt:lpstr>KOMPONEN UTAM CPU</vt:lpstr>
      <vt:lpstr>FUNGSI CPU</vt:lpstr>
      <vt:lpstr>FUNGSI CPU</vt:lpstr>
      <vt:lpstr>Siklus Fetch – Eksekusi </vt:lpstr>
      <vt:lpstr>Siklus Fetch – Eksekusi : </vt:lpstr>
      <vt:lpstr>Siklus Fetch – Eksekusi :</vt:lpstr>
      <vt:lpstr>Siklus Fetch – Eksekusi :</vt:lpstr>
      <vt:lpstr>Siklus Fetch – Eksekusi :</vt:lpstr>
      <vt:lpstr>Diagram Siklus Instruksi : </vt:lpstr>
      <vt:lpstr>Fungsi Interrupt</vt:lpstr>
      <vt:lpstr>Fungsi Interrupt</vt:lpstr>
      <vt:lpstr>Fungsi Interrupt</vt:lpstr>
      <vt:lpstr>Fungsi Interrupt</vt:lpstr>
      <vt:lpstr>Fungsi Interrupt</vt:lpstr>
      <vt:lpstr>Fungsi Interrupt</vt:lpstr>
      <vt:lpstr>Fungsi Interrupt</vt:lpstr>
      <vt:lpstr>Pipelining instruksi</vt:lpstr>
      <vt:lpstr>Pipelining instruksi</vt:lpstr>
      <vt:lpstr>TAHAPAN PIPELINE</vt:lpstr>
      <vt:lpstr>TAHAPAN PIPELINE</vt:lpstr>
      <vt:lpstr>TAHAPAN PIPELINE</vt:lpstr>
      <vt:lpstr>TAHAPAN PIPELINE </vt:lpstr>
      <vt:lpstr>STRUKTUR PIPELINE From M.R Zargham’s book (Chapter 3.1)</vt:lpstr>
      <vt:lpstr>STRUKTUR PIPELINE</vt:lpstr>
      <vt:lpstr>Pengukuran Performansi (Pipeline Performance Measurements)</vt:lpstr>
      <vt:lpstr>Pengukuran Performansi (Pipeline Performance Measurements)</vt:lpstr>
      <vt:lpstr>Pengukuran Performansi (Pipeline Performance Measurements)</vt:lpstr>
      <vt:lpstr>Pengukuran Performansi (Pipeline Performance Measurements)</vt:lpstr>
      <vt:lpstr>Presentasi PowerPoint</vt:lpstr>
      <vt:lpstr>Presentasi PowerPoint</vt:lpstr>
      <vt:lpstr>Presentasi PowerPoint</vt:lpstr>
      <vt:lpstr>Presentasi PowerPoint</vt:lpstr>
      <vt:lpstr>MASALAH PADA PIPELINE</vt:lpstr>
      <vt:lpstr>MASALAH PADA PIPELINE</vt:lpstr>
      <vt:lpstr>KEUNTUNGAN PIPELINING</vt:lpstr>
      <vt:lpstr>Presentasi PowerPoint</vt:lpstr>
      <vt:lpstr>Presentasi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ORGANISASI KOMPUTER</dc:title>
  <dc:creator>karangutama</dc:creator>
  <cp:lastModifiedBy>Utama</cp:lastModifiedBy>
  <cp:revision>38</cp:revision>
  <cp:lastPrinted>2020-03-11T07:26:01Z</cp:lastPrinted>
  <dcterms:created xsi:type="dcterms:W3CDTF">2014-02-23T17:22:22Z</dcterms:created>
  <dcterms:modified xsi:type="dcterms:W3CDTF">2020-03-11T11:27:31Z</dcterms:modified>
</cp:coreProperties>
</file>