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75" r:id="rId22"/>
    <p:sldId id="281" r:id="rId23"/>
    <p:sldId id="276" r:id="rId24"/>
    <p:sldId id="282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3372" autoAdjust="0"/>
  </p:normalViewPr>
  <p:slideViewPr>
    <p:cSldViewPr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BB2A-EC36-4858-9AEB-D99D96C4644A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38202-0C57-4E96-B940-77C8353E0DE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39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38202-0C57-4E96-B940-77C8353E0DE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709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79279D5-60E0-4675-8FC8-56EF4E5A90B3}" type="datetimeFigureOut">
              <a:rPr lang="id-ID" smtClean="0"/>
              <a:t>21/03/2016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287087C-66C7-4275-A19C-19D20FA23DE0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066800"/>
          </a:xfrm>
        </p:spPr>
        <p:txBody>
          <a:bodyPr/>
          <a:lstStyle/>
          <a:p>
            <a:r>
              <a:rPr lang="id-ID" dirty="0" smtClean="0"/>
              <a:t>ORGANISASI KOMPUTER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90800"/>
            <a:ext cx="6934200" cy="2895600"/>
          </a:xfrm>
        </p:spPr>
        <p:txBody>
          <a:bodyPr lIns="274320">
            <a:norm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pPr algn="r"/>
            <a:endParaRPr lang="id-ID" sz="2400" dirty="0" smtClean="0"/>
          </a:p>
          <a:p>
            <a:pPr algn="r"/>
            <a:endParaRPr lang="id-ID" sz="2400" dirty="0"/>
          </a:p>
          <a:p>
            <a:pPr algn="r"/>
            <a:endParaRPr lang="id-ID" sz="2400" dirty="0" smtClean="0"/>
          </a:p>
          <a:p>
            <a:pPr algn="r"/>
            <a:endParaRPr lang="id-ID" sz="2400" dirty="0"/>
          </a:p>
          <a:p>
            <a:pPr algn="r"/>
            <a:r>
              <a:rPr lang="id-ID" sz="4000" dirty="0" smtClean="0"/>
              <a:t>BUS-BUS SISTEM 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7038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Interkoneksi Bus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95354"/>
            <a:ext cx="784526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2136339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Sebuah bus biasanya terdiri atas beberapa saluran. Sebagai contoh </a:t>
            </a:r>
            <a:r>
              <a:rPr lang="id-ID" i="1" dirty="0"/>
              <a:t>bus</a:t>
            </a:r>
            <a:r>
              <a:rPr lang="id-ID" dirty="0"/>
              <a:t> data terdiri atas 8 saluran sehingga dalam satu waktu dapat mentransfer data 8 bit. Secara umum fungsi saluran </a:t>
            </a:r>
            <a:r>
              <a:rPr lang="id-ID" i="1" dirty="0"/>
              <a:t>bus</a:t>
            </a:r>
            <a:r>
              <a:rPr lang="id-ID" dirty="0"/>
              <a:t> dikatagorikan dalam tiga bagian, yaitu :</a:t>
            </a:r>
          </a:p>
          <a:p>
            <a:r>
              <a:rPr lang="id-ID" dirty="0"/>
              <a:t>Saluran </a:t>
            </a:r>
            <a:r>
              <a:rPr lang="id-ID" dirty="0" smtClean="0"/>
              <a:t>data, Saluran alamat,Saluran </a:t>
            </a:r>
            <a:r>
              <a:rPr lang="id-ID" dirty="0"/>
              <a:t>kontrol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6230202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Gambar 3 Skema Interkoneksi Bus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251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3733800" cy="473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69183" y="6008361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Gambar </a:t>
            </a:r>
            <a:r>
              <a:rPr lang="id-ID" sz="1600" dirty="0" smtClean="0"/>
              <a:t>4  </a:t>
            </a:r>
            <a:r>
              <a:rPr lang="id-ID" sz="1600" dirty="0"/>
              <a:t>Modul – modul </a:t>
            </a:r>
            <a:r>
              <a:rPr lang="id-ID" sz="1600" dirty="0" smtClean="0"/>
              <a:t>       	komputer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25933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Secara fisik bus adalah konduktor listrik paralel yang menghubungkan modul – modul.</a:t>
            </a:r>
          </a:p>
          <a:p>
            <a:pPr marL="0" indent="0">
              <a:buNone/>
            </a:pPr>
            <a:r>
              <a:rPr lang="id-ID" dirty="0"/>
              <a:t>Konduktor ini biasanya adalah saluran utama pada PCB motherboard dengan layout tertentu</a:t>
            </a:r>
          </a:p>
          <a:p>
            <a:pPr marL="0" indent="0">
              <a:buNone/>
            </a:pPr>
            <a:r>
              <a:rPr lang="id-ID" dirty="0"/>
              <a:t>sehingga didapat fleksibilitas penggunaan. Untuk modul I/O biasanya dibuat slot bus yang </a:t>
            </a:r>
            <a:r>
              <a:rPr lang="id-ID" dirty="0" smtClean="0"/>
              <a:t>mudah dipasang </a:t>
            </a:r>
            <a:r>
              <a:rPr lang="id-ID" dirty="0"/>
              <a:t>dan dilepas, seperti slot PCI dan ISA. Sedangkan untuk chips akan terhubung </a:t>
            </a:r>
            <a:r>
              <a:rPr lang="id-ID" dirty="0" smtClean="0"/>
              <a:t>melalui pinnya</a:t>
            </a:r>
            <a:r>
              <a:rPr lang="id-ID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31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Prinsip operasi bus adalah sebagai berikut : </a:t>
            </a:r>
          </a:p>
          <a:p>
            <a:pPr marL="0" indent="0">
              <a:buNone/>
            </a:pPr>
            <a:r>
              <a:rPr lang="id-ID" dirty="0" smtClean="0"/>
              <a:t>Operasi pengiriman data ke modul lainnya :</a:t>
            </a:r>
          </a:p>
          <a:p>
            <a:pPr marL="0" indent="0">
              <a:buNone/>
            </a:pPr>
            <a:r>
              <a:rPr lang="id-ID" dirty="0" smtClean="0"/>
              <a:t>1</a:t>
            </a:r>
            <a:r>
              <a:rPr lang="id-ID" dirty="0"/>
              <a:t>. Meminta penggunaan bus.</a:t>
            </a:r>
          </a:p>
          <a:p>
            <a:pPr marL="0" indent="0">
              <a:buNone/>
            </a:pPr>
            <a:r>
              <a:rPr lang="id-ID" dirty="0"/>
              <a:t>2. Apabila telah disetujui, modul akan memindahkan data yang </a:t>
            </a:r>
            <a:r>
              <a:rPr lang="id-ID" dirty="0" smtClean="0"/>
              <a:t>diinginkan </a:t>
            </a:r>
            <a:r>
              <a:rPr lang="id-ID" dirty="0"/>
              <a:t>ke modul </a:t>
            </a:r>
            <a:r>
              <a:rPr lang="id-ID" dirty="0" smtClean="0"/>
              <a:t>yang dituju.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t-IT" dirty="0"/>
              <a:t>Operasi meminta data dari modul lainnya :</a:t>
            </a:r>
          </a:p>
          <a:p>
            <a:pPr marL="0" indent="0">
              <a:buNone/>
            </a:pPr>
            <a:r>
              <a:rPr lang="id-ID" dirty="0"/>
              <a:t>1. Meminta penggunaan bus.</a:t>
            </a:r>
          </a:p>
          <a:p>
            <a:pPr marL="0" indent="0">
              <a:buNone/>
            </a:pPr>
            <a:r>
              <a:rPr lang="id-ID" dirty="0"/>
              <a:t>2. Mengirim </a:t>
            </a:r>
            <a:r>
              <a:rPr lang="id-ID" i="1" dirty="0"/>
              <a:t>request </a:t>
            </a:r>
            <a:r>
              <a:rPr lang="id-ID" dirty="0"/>
              <a:t>ke modul yang dituju melalui saluran kontrol dan alamat </a:t>
            </a:r>
            <a:r>
              <a:rPr lang="id-ID" dirty="0" smtClean="0"/>
              <a:t>yang sesuai.</a:t>
            </a:r>
          </a:p>
          <a:p>
            <a:pPr marL="0" indent="0">
              <a:buNone/>
            </a:pPr>
            <a:r>
              <a:rPr lang="id-ID" dirty="0" smtClean="0"/>
              <a:t>3</a:t>
            </a:r>
            <a:r>
              <a:rPr lang="id-ID" dirty="0"/>
              <a:t>. Menunggu modul yang dituju mengirimkan data yang diinginkan.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671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586133" cy="3450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dirty="0"/>
              <a:t>Hierarki Multiple Bus</a:t>
            </a:r>
          </a:p>
          <a:p>
            <a:pPr marL="0" indent="0">
              <a:buNone/>
            </a:pPr>
            <a:r>
              <a:rPr lang="id-ID" dirty="0"/>
              <a:t>Bila terlalu banyak modul atau perangkat dihubungkan pada bus maka akan terjadi</a:t>
            </a:r>
          </a:p>
          <a:p>
            <a:pPr marL="0" indent="0">
              <a:buNone/>
            </a:pPr>
            <a:r>
              <a:rPr lang="fi-FI" dirty="0"/>
              <a:t>penurunan kinerja, yang disebabkan oleh :</a:t>
            </a:r>
          </a:p>
          <a:p>
            <a:pPr marL="0" indent="0">
              <a:buNone/>
            </a:pPr>
            <a:r>
              <a:rPr lang="id-ID" dirty="0"/>
              <a:t>• Semakin besar delay propagasi untuk mengkoordinasikan penggunaan bus.</a:t>
            </a:r>
          </a:p>
          <a:p>
            <a:pPr marL="0" indent="0">
              <a:buNone/>
            </a:pPr>
            <a:r>
              <a:rPr lang="fi-FI" dirty="0"/>
              <a:t>• Antrian penggunaan bus semakin panjang.</a:t>
            </a:r>
          </a:p>
          <a:p>
            <a:pPr marL="0" indent="0">
              <a:buNone/>
            </a:pPr>
            <a:r>
              <a:rPr lang="id-ID" dirty="0"/>
              <a:t>• Dimungkinkan habisnya kapasitas transfer bus sehingga memperlambat </a:t>
            </a:r>
            <a:r>
              <a:rPr lang="id-ID" dirty="0" smtClean="0"/>
              <a:t>data.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Antisipasi dan solusi persoalan di atas adalah penggunaan bus jamak yang hierarkis.</a:t>
            </a:r>
          </a:p>
          <a:p>
            <a:pPr marL="0" indent="0">
              <a:buNone/>
            </a:pPr>
            <a:r>
              <a:rPr lang="id-ID" dirty="0"/>
              <a:t>Modul – modul dikalasifikasikan berdasarkan kebutuhan terhadap lebar dan kecepatan bus. </a:t>
            </a:r>
            <a:r>
              <a:rPr lang="id-ID" dirty="0" smtClean="0"/>
              <a:t>Bus biasanya </a:t>
            </a:r>
            <a:r>
              <a:rPr lang="id-ID" dirty="0"/>
              <a:t>terdiri atas bus lokal, bus sistem, dan bus ekspansi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1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6579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5955268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</a:t>
            </a:r>
            <a:r>
              <a:rPr lang="id-ID" dirty="0" smtClean="0"/>
              <a:t>5  </a:t>
            </a:r>
            <a:r>
              <a:rPr lang="id-ID" dirty="0"/>
              <a:t>Arsitektur bus jamak tradisional</a:t>
            </a:r>
          </a:p>
        </p:txBody>
      </p:sp>
    </p:spTree>
    <p:extLst>
      <p:ext uri="{BB962C8B-B14F-4D97-AF65-F5344CB8AC3E}">
        <p14:creationId xmlns:p14="http://schemas.microsoft.com/office/powerpoint/2010/main" val="186123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004968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6096000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</a:t>
            </a:r>
            <a:r>
              <a:rPr lang="id-ID" dirty="0" smtClean="0"/>
              <a:t>6 Arsitektur </a:t>
            </a:r>
            <a:r>
              <a:rPr lang="id-ID" dirty="0"/>
              <a:t>bus jamak kinerja tinggi</a:t>
            </a:r>
          </a:p>
        </p:txBody>
      </p:sp>
    </p:spTree>
    <p:extLst>
      <p:ext uri="{BB962C8B-B14F-4D97-AF65-F5344CB8AC3E}">
        <p14:creationId xmlns:p14="http://schemas.microsoft.com/office/powerpoint/2010/main" val="134636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dirty="0"/>
              <a:t>Jenis Bus</a:t>
            </a:r>
          </a:p>
          <a:p>
            <a:pPr marL="0" indent="0">
              <a:buNone/>
            </a:pPr>
            <a:r>
              <a:rPr lang="id-ID" dirty="0"/>
              <a:t>Berdasar jenis busnya, bus dibedakan menjadi bus yang khusus menyalurkan data </a:t>
            </a:r>
            <a:r>
              <a:rPr lang="id-ID" dirty="0" smtClean="0"/>
              <a:t>tertentu, misalnya </a:t>
            </a:r>
            <a:r>
              <a:rPr lang="id-ID" dirty="0"/>
              <a:t>paket data saja, atau alamat saja, jenis ini disebut </a:t>
            </a:r>
            <a:r>
              <a:rPr lang="id-ID" i="1" dirty="0"/>
              <a:t>dedicated bus</a:t>
            </a:r>
            <a:r>
              <a:rPr lang="id-ID" dirty="0"/>
              <a:t>. Namun apabila </a:t>
            </a:r>
            <a:r>
              <a:rPr lang="id-ID" dirty="0" smtClean="0"/>
              <a:t>bus dilalukan </a:t>
            </a:r>
            <a:r>
              <a:rPr lang="id-ID" dirty="0"/>
              <a:t>informasi yang berbeda baik data, alamat maupun sinyal kontrol dengan </a:t>
            </a:r>
            <a:r>
              <a:rPr lang="id-ID" dirty="0" smtClean="0"/>
              <a:t>metode </a:t>
            </a:r>
            <a:r>
              <a:rPr lang="en-US" dirty="0" err="1" smtClean="0"/>
              <a:t>mul</a:t>
            </a:r>
            <a:r>
              <a:rPr lang="id-ID" dirty="0"/>
              <a:t>t</a:t>
            </a:r>
            <a:r>
              <a:rPr lang="en-US" dirty="0" err="1" smtClean="0"/>
              <a:t>ipleks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maka</a:t>
            </a:r>
            <a:r>
              <a:rPr lang="en-US" dirty="0"/>
              <a:t> bus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multiplexed bus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id-ID" dirty="0"/>
              <a:t>Keuntungan </a:t>
            </a:r>
            <a:r>
              <a:rPr lang="id-ID" i="1" dirty="0"/>
              <a:t>mulitiplexed bus </a:t>
            </a:r>
            <a:r>
              <a:rPr lang="id-ID" dirty="0"/>
              <a:t>adalah hanya memerlukan saluran sedikit sehingga </a:t>
            </a:r>
            <a:r>
              <a:rPr lang="id-ID" dirty="0" smtClean="0"/>
              <a:t>dapat menghemat </a:t>
            </a:r>
            <a:r>
              <a:rPr lang="id-ID" dirty="0"/>
              <a:t>tempat, namun kerugiannya adalah kecepatan transfer data menurun dan </a:t>
            </a:r>
            <a:r>
              <a:rPr lang="id-ID" dirty="0" smtClean="0"/>
              <a:t>diperlukan mekanisme </a:t>
            </a:r>
            <a:r>
              <a:rPr lang="id-ID" dirty="0"/>
              <a:t>yang komplek untuk mengurai data yang telah dimulitipleks.</a:t>
            </a:r>
          </a:p>
          <a:p>
            <a:pPr marL="0" indent="0">
              <a:buNone/>
            </a:pPr>
            <a:r>
              <a:rPr lang="id-ID" dirty="0"/>
              <a:t>Saat ini yang umum, bus didedikasikan untuk tiga macam, yaitu bus data, bus alamat dan </a:t>
            </a:r>
            <a:r>
              <a:rPr lang="id-ID" dirty="0" smtClean="0"/>
              <a:t>bus kontrol</a:t>
            </a:r>
            <a:r>
              <a:rPr lang="id-ID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740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dirty="0"/>
              <a:t>Lebar Bus</a:t>
            </a:r>
          </a:p>
          <a:p>
            <a:pPr marL="0" indent="0">
              <a:buNone/>
            </a:pPr>
            <a:r>
              <a:rPr lang="id-ID" dirty="0"/>
              <a:t>Lebar bus sangat mempengaruhi kinerja sistem komputer. Semakin lebar bus </a:t>
            </a:r>
            <a:r>
              <a:rPr lang="id-ID" dirty="0" smtClean="0"/>
              <a:t>maka semakin </a:t>
            </a:r>
            <a:r>
              <a:rPr lang="id-ID" dirty="0"/>
              <a:t>besar data yang dapat ditransfer sekali waktu. Semakin besar bus alamat, akan </a:t>
            </a:r>
            <a:r>
              <a:rPr lang="id-ID" dirty="0" smtClean="0"/>
              <a:t>semakin banyak </a:t>
            </a:r>
            <a:r>
              <a:rPr lang="id-ID" dirty="0"/>
              <a:t>range lokasi yang dapat direfensikan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/>
              <a:t>Jenis Transfer Data</a:t>
            </a:r>
          </a:p>
          <a:p>
            <a:pPr marL="0" indent="0">
              <a:buNone/>
            </a:pPr>
            <a:r>
              <a:rPr lang="id-ID" dirty="0"/>
              <a:t>Dalam sistem komputer, operasi transfer data adalah pertukaran data antar modul </a:t>
            </a:r>
            <a:r>
              <a:rPr lang="id-ID" dirty="0" smtClean="0"/>
              <a:t>sebagai tindak </a:t>
            </a:r>
            <a:r>
              <a:rPr lang="id-ID" dirty="0"/>
              <a:t>lanjut atau pendukung operasi yang sedang dilakukan. Saat operasi baca (</a:t>
            </a:r>
            <a:r>
              <a:rPr lang="id-ID" i="1" dirty="0"/>
              <a:t>read</a:t>
            </a:r>
            <a:r>
              <a:rPr lang="id-ID" dirty="0"/>
              <a:t>), </a:t>
            </a:r>
            <a:r>
              <a:rPr lang="id-ID" dirty="0" smtClean="0"/>
              <a:t>terjadi  pengambilan </a:t>
            </a:r>
            <a:r>
              <a:rPr lang="id-ID" dirty="0"/>
              <a:t>data dari memori ke CPU, begitu juga sebaliknya pada operasi penulisan </a:t>
            </a:r>
            <a:r>
              <a:rPr lang="id-ID" dirty="0" smtClean="0"/>
              <a:t>maupun operasi </a:t>
            </a:r>
            <a:r>
              <a:rPr lang="id-ID" dirty="0"/>
              <a:t>– operasi kombinasi. Bus harus mampu menyediakan layanan saluran bagi semua </a:t>
            </a:r>
            <a:r>
              <a:rPr lang="id-ID" dirty="0" smtClean="0"/>
              <a:t>operasi komputer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748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Banyak perusahaan yang mengembangkan bus – bus antarmuka terutama </a:t>
            </a:r>
            <a:r>
              <a:rPr lang="nl-NL" dirty="0" smtClean="0"/>
              <a:t>untuk</a:t>
            </a:r>
            <a:r>
              <a:rPr lang="id-ID" dirty="0" smtClean="0"/>
              <a:t> perangkat </a:t>
            </a:r>
            <a:r>
              <a:rPr lang="id-ID" dirty="0"/>
              <a:t>peripheral. Diantara jenis bus yang beredar di pasaran saat ini adalah PCI, ISA, </a:t>
            </a:r>
            <a:r>
              <a:rPr lang="id-ID" dirty="0" smtClean="0"/>
              <a:t>USB,SCSI,FireWire dan lain – lain. Semua memiliki keunggulan, kelemahan, harga dan teknologi </a:t>
            </a:r>
            <a:r>
              <a:rPr lang="id-ID" dirty="0"/>
              <a:t>yang berbeda sehingga akan mempengaruhi jenis – jenis penggunaannya.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093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Tujuan Pembelajaran agar Mahasiswa:</a:t>
            </a:r>
          </a:p>
          <a:p>
            <a:r>
              <a:rPr lang="id-ID" dirty="0" smtClean="0"/>
              <a:t>Memahami tentang Komponen dasar yang mengacu ke arsitektur Von Neuman</a:t>
            </a:r>
          </a:p>
          <a:p>
            <a:r>
              <a:rPr lang="id-ID" dirty="0" smtClean="0"/>
              <a:t>Memahami fungsi fetch, execute dan interupsi pada siklus instruksi</a:t>
            </a:r>
          </a:p>
          <a:p>
            <a:r>
              <a:rPr lang="id-ID" dirty="0" smtClean="0"/>
              <a:t>Memahami struktur interkoneksi pada memory, CPU dan Modul I/O</a:t>
            </a:r>
          </a:p>
          <a:p>
            <a:r>
              <a:rPr lang="id-ID" dirty="0" smtClean="0"/>
              <a:t>Memahami struktur dan model bus</a:t>
            </a: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PEMEBELAJARAN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83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3200400" cy="342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6324600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Gambar 7 Komponen  bus jamak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8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586133" cy="3450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dirty="0" smtClean="0"/>
              <a:t>BUS </a:t>
            </a:r>
            <a:r>
              <a:rPr lang="id-ID" b="1" dirty="0" smtClean="0"/>
              <a:t>ISA </a:t>
            </a:r>
            <a:r>
              <a:rPr lang="id-ID" dirty="0"/>
              <a:t>(Industry Standar Architecture)</a:t>
            </a:r>
            <a:endParaRPr lang="id-ID" b="1" dirty="0" smtClean="0"/>
          </a:p>
          <a:p>
            <a:pPr marL="0" indent="0">
              <a:buNone/>
            </a:pPr>
            <a:r>
              <a:rPr lang="id-ID" dirty="0"/>
              <a:t>Kartu-kartu plug-in PC memiliki </a:t>
            </a:r>
            <a:r>
              <a:rPr lang="id-ID" dirty="0" smtClean="0"/>
              <a:t>sebuah  konektor </a:t>
            </a:r>
            <a:r>
              <a:rPr lang="id-ID" dirty="0"/>
              <a:t>sisi dengan 62 kontak, tetapi operasi konektor sisi ini tidak menjangkau seluruh </a:t>
            </a:r>
            <a:r>
              <a:rPr lang="id-ID" dirty="0" smtClean="0"/>
              <a:t>papan ini</a:t>
            </a:r>
            <a:r>
              <a:rPr lang="id-ID" dirty="0"/>
              <a:t>. Solusi PC/AT adalah menempatkan sebuah konektor sisi kedua pada bagian dasar papan</a:t>
            </a:r>
          </a:p>
          <a:p>
            <a:pPr marL="0" indent="0">
              <a:buNone/>
            </a:pPr>
            <a:r>
              <a:rPr lang="id-ID" dirty="0"/>
              <a:t>tersebut, dekat dengan konektor sisi utama, dan merancang sirkuit AT untuk beroperasi </a:t>
            </a:r>
            <a:r>
              <a:rPr lang="id-ID" dirty="0" smtClean="0"/>
              <a:t>dengan kedua </a:t>
            </a:r>
            <a:r>
              <a:rPr lang="id-ID" dirty="0"/>
              <a:t>jenis papan ini.</a:t>
            </a:r>
          </a:p>
          <a:p>
            <a:pPr marL="0" indent="0">
              <a:buNone/>
            </a:pPr>
            <a:r>
              <a:rPr lang="id-ID" dirty="0"/>
              <a:t>Konektor kedua pada bus PC/AT memiliki 36 jalur. Dari ke-36 jalur ini, 31 </a:t>
            </a:r>
            <a:r>
              <a:rPr lang="id-ID" dirty="0" smtClean="0"/>
              <a:t>disediakan untuk </a:t>
            </a:r>
            <a:r>
              <a:rPr lang="id-ID" dirty="0"/>
              <a:t>jalur-jalur alamat tambahan, jalur-jalur data tambahan, jalur-jalur interupsi tambahan, </a:t>
            </a:r>
            <a:r>
              <a:rPr lang="id-ID" dirty="0" smtClean="0"/>
              <a:t>serta untuk </a:t>
            </a:r>
            <a:r>
              <a:rPr lang="id-ID" dirty="0"/>
              <a:t>daya dan </a:t>
            </a:r>
            <a:r>
              <a:rPr lang="id-ID" dirty="0" smtClean="0"/>
              <a:t>ground</a:t>
            </a:r>
            <a:r>
              <a:rPr lang="id-ID" dirty="0"/>
              <a:t>. Sisanya digunakan untuk mengatasi perbedaan-perbedaan antara transfer</a:t>
            </a:r>
          </a:p>
          <a:p>
            <a:pPr marL="0" indent="0">
              <a:buNone/>
            </a:pPr>
            <a:r>
              <a:rPr lang="nl-NL" dirty="0"/>
              <a:t>8 bit dan 16 bit.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494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Motherboard</a:t>
            </a: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396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57" y="3048000"/>
            <a:ext cx="402234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667000" y="6299261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Gambar 8. Contoh BUS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862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dirty="0"/>
              <a:t>Bus PCI</a:t>
            </a:r>
          </a:p>
          <a:p>
            <a:pPr marL="0" indent="0">
              <a:buNone/>
            </a:pPr>
            <a:r>
              <a:rPr lang="id-ID" i="1" dirty="0"/>
              <a:t>Peripheral Component Interconnect </a:t>
            </a:r>
            <a:r>
              <a:rPr lang="id-ID" dirty="0"/>
              <a:t>(PCI) adalah bus yang tidak tergantung prosesor </a:t>
            </a:r>
            <a:r>
              <a:rPr lang="id-ID" dirty="0" smtClean="0"/>
              <a:t>dan berfungsi </a:t>
            </a:r>
            <a:r>
              <a:rPr lang="id-ID" dirty="0"/>
              <a:t>sebagai bus mezzanine atau bus peripheral. PCI memiliki kinerja tinggi untuk </a:t>
            </a:r>
            <a:r>
              <a:rPr lang="id-ID" dirty="0" smtClean="0"/>
              <a:t>sistem I/O </a:t>
            </a:r>
            <a:r>
              <a:rPr lang="id-ID" dirty="0"/>
              <a:t>berkecepatan tinggi seperti : video adaptor, NIC, disk controller, sound card, dan lain-lain.</a:t>
            </a:r>
          </a:p>
          <a:p>
            <a:pPr marL="0" indent="0">
              <a:buNone/>
            </a:pPr>
            <a:r>
              <a:rPr lang="id-ID" dirty="0"/>
              <a:t>Standard PCI adalah 64 saluran data pada kecepatan 33 MHz, laju transfer data 264 MB per </a:t>
            </a:r>
            <a:r>
              <a:rPr lang="id-ID" dirty="0" smtClean="0"/>
              <a:t>detik atau </a:t>
            </a:r>
            <a:r>
              <a:rPr lang="id-ID" dirty="0"/>
              <a:t>2,112 Gbps. Keunggulan PCI tidak hanya pada kecepatannya saja tetapi murah </a:t>
            </a:r>
            <a:r>
              <a:rPr lang="id-ID" dirty="0" smtClean="0"/>
              <a:t>dengan  keping </a:t>
            </a:r>
            <a:r>
              <a:rPr lang="id-ID" dirty="0"/>
              <a:t>yang sedikit.</a:t>
            </a:r>
          </a:p>
          <a:p>
            <a:pPr marL="0" indent="0">
              <a:buNone/>
            </a:pPr>
            <a:r>
              <a:rPr lang="id-ID" dirty="0"/>
              <a:t>Intel mulai menerapkan PCI pada tahun 1990 untuk sistem pentiumnya. Untuk</a:t>
            </a:r>
          </a:p>
          <a:p>
            <a:pPr marL="0" indent="0">
              <a:buNone/>
            </a:pPr>
            <a:r>
              <a:rPr lang="id-ID" dirty="0"/>
              <a:t>mempercepat penggunaan PCI, Intel mempatenkan PCI bagi domain publik sehingga </a:t>
            </a:r>
            <a:r>
              <a:rPr lang="id-ID" dirty="0" smtClean="0"/>
              <a:t>vendor dapat </a:t>
            </a:r>
            <a:r>
              <a:rPr lang="id-ID" dirty="0"/>
              <a:t>mengeluarkan produk dengan PCI tanpa royalti.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83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Exspansion Board</a:t>
            </a:r>
            <a:endParaRPr lang="id-ID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0612"/>
            <a:ext cx="4368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9" y="3064907"/>
            <a:ext cx="24860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099" y="6356866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Gambar 9 . Expansion Board</a:t>
            </a:r>
            <a:endParaRPr lang="id-ID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8" y="2133600"/>
            <a:ext cx="2542309" cy="148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00114"/>
            <a:ext cx="2743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43762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74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dirty="0"/>
              <a:t>Bus USB</a:t>
            </a:r>
          </a:p>
          <a:p>
            <a:pPr marL="0" indent="0">
              <a:buNone/>
            </a:pPr>
            <a:r>
              <a:rPr lang="id-ID" dirty="0"/>
              <a:t>Semua perangkat peripheral tidak efektif apabila dipasang pada bus berkecepatan </a:t>
            </a:r>
            <a:r>
              <a:rPr lang="id-ID" dirty="0" smtClean="0"/>
              <a:t>tinggi PCI</a:t>
            </a:r>
            <a:r>
              <a:rPr lang="id-ID" dirty="0"/>
              <a:t>, sedangkan banyak peralatan yang memiliki kecepatan rendah seperti keyboard, mouse, </a:t>
            </a:r>
            <a:r>
              <a:rPr lang="id-ID" dirty="0" smtClean="0"/>
              <a:t>dan printer</a:t>
            </a:r>
            <a:r>
              <a:rPr lang="id-ID" dirty="0"/>
              <a:t>. Sebagai solusinya tujuh vendor komputer (Compaq, DEC, IBM, Intel, Microsoft, NEC</a:t>
            </a:r>
            <a:r>
              <a:rPr lang="id-ID" dirty="0" smtClean="0"/>
              <a:t>, dan </a:t>
            </a:r>
            <a:r>
              <a:rPr lang="id-ID" dirty="0"/>
              <a:t>Northern Telecom) bersama-sama merancang bus untuk peralatan I/O berkecepatan rendah.</a:t>
            </a:r>
          </a:p>
          <a:p>
            <a:pPr marL="0" indent="0">
              <a:buNone/>
            </a:pPr>
            <a:r>
              <a:rPr lang="id-ID" dirty="0"/>
              <a:t>Standard yang dihasilkan dinamakan Universal Standard Bus (USB).</a:t>
            </a:r>
          </a:p>
          <a:p>
            <a:pPr marL="0" indent="0">
              <a:buNone/>
            </a:pPr>
            <a:r>
              <a:rPr lang="sv-SE" dirty="0"/>
              <a:t>Keuntungan yang didapatkan dan tujuan dari penerapan USB adalah sebagai berikut :</a:t>
            </a:r>
          </a:p>
          <a:p>
            <a:pPr marL="0" indent="0">
              <a:buNone/>
            </a:pPr>
            <a:r>
              <a:rPr lang="id-ID" dirty="0"/>
              <a:t>1. Pemakai tidak harus memasang tombol atau jumper pada PCB atau peralatan.</a:t>
            </a:r>
          </a:p>
          <a:p>
            <a:pPr marL="0" indent="0">
              <a:buNone/>
            </a:pPr>
            <a:r>
              <a:rPr lang="id-ID" dirty="0"/>
              <a:t>2. Pemakai tidak harus membuka casing untuk memasang peralatan I/O baru.</a:t>
            </a:r>
          </a:p>
          <a:p>
            <a:pPr marL="0" indent="0">
              <a:buNone/>
            </a:pPr>
            <a:r>
              <a:rPr lang="sv-SE" dirty="0"/>
              <a:t>3. Hanya satu jenis kabel yang diperlukan sebagai penghubung.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054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2675467"/>
            <a:ext cx="8001000" cy="3450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4. Dapat mensuplai daya pada peralatan-peralatan I/O.</a:t>
            </a:r>
          </a:p>
          <a:p>
            <a:pPr marL="0" indent="0">
              <a:buNone/>
            </a:pPr>
            <a:r>
              <a:rPr lang="id-ID" dirty="0"/>
              <a:t>5. Memudahkan pemasangan peralatan-peralatan yang hanya sementara dipasang </a:t>
            </a:r>
            <a:r>
              <a:rPr lang="id-ID" dirty="0" smtClean="0"/>
              <a:t>pada komputer</a:t>
            </a:r>
            <a:r>
              <a:rPr lang="id-ID" dirty="0"/>
              <a:t>.</a:t>
            </a:r>
          </a:p>
          <a:p>
            <a:pPr marL="0" indent="0">
              <a:buNone/>
            </a:pPr>
            <a:r>
              <a:rPr lang="id-ID" dirty="0"/>
              <a:t>6. Tidak diperlukan reboot pada pemasangan peralatan baru dengan USB.</a:t>
            </a:r>
          </a:p>
          <a:p>
            <a:pPr marL="0" indent="0">
              <a:buNone/>
            </a:pPr>
            <a:r>
              <a:rPr lang="id-ID" dirty="0"/>
              <a:t>7. </a:t>
            </a:r>
            <a:r>
              <a:rPr lang="id-ID" dirty="0" smtClean="0"/>
              <a:t>Murah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Bandwidth total USB adalah 1,5 MB per detik. Bandwidth itu sudah mencukupi </a:t>
            </a:r>
            <a:r>
              <a:rPr lang="id-ID" dirty="0" smtClean="0"/>
              <a:t>peralatan I/O </a:t>
            </a:r>
            <a:r>
              <a:rPr lang="id-ID" dirty="0"/>
              <a:t>berkecepatan rendah seperti keyboard, mouse, scanner, telepon digital, printer, </a:t>
            </a:r>
            <a:r>
              <a:rPr lang="id-ID" dirty="0" smtClean="0"/>
              <a:t>dan  sebagainya</a:t>
            </a:r>
            <a:r>
              <a:rPr lang="id-ID" dirty="0"/>
              <a:t>. Kabel pada bus terdiri dari 4 kawat, 2 untuk data, 1 untuk power (+5 volt), dan 1</a:t>
            </a:r>
          </a:p>
          <a:p>
            <a:pPr marL="0" indent="0">
              <a:buNone/>
            </a:pPr>
            <a:r>
              <a:rPr lang="id-ID" dirty="0"/>
              <a:t>untuk ground. Sistem pensinyalan mentransmisikan sebuah bilangan nol sebagai transisi </a:t>
            </a:r>
            <a:r>
              <a:rPr lang="id-ID" dirty="0" smtClean="0"/>
              <a:t>tegangan dan </a:t>
            </a:r>
            <a:r>
              <a:rPr lang="id-ID" dirty="0"/>
              <a:t>sebuah bilangan satu bila tidak ada transmisi tegangan.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85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86000"/>
            <a:ext cx="7408333" cy="3840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d-ID" sz="4200" b="1" dirty="0"/>
              <a:t>Bus SCSI</a:t>
            </a:r>
          </a:p>
          <a:p>
            <a:pPr marL="0" indent="0">
              <a:buNone/>
            </a:pPr>
            <a:r>
              <a:rPr lang="id-ID" sz="2900" i="1" dirty="0"/>
              <a:t>Small Computer System Interface </a:t>
            </a:r>
            <a:r>
              <a:rPr lang="id-ID" sz="2900" dirty="0"/>
              <a:t>(SCSI) adalah perangkat peripheral eksternal yang</a:t>
            </a:r>
          </a:p>
          <a:p>
            <a:pPr marL="0" indent="0">
              <a:buNone/>
            </a:pPr>
            <a:r>
              <a:rPr lang="sv-SE" sz="2900" dirty="0"/>
              <a:t>dipopulerkan oleh macintosh pada tahun 1984. SCSI merupakan interface standard untuk drive</a:t>
            </a:r>
          </a:p>
          <a:p>
            <a:pPr marL="0" indent="0">
              <a:buNone/>
            </a:pPr>
            <a:r>
              <a:rPr lang="id-ID" sz="2900" dirty="0"/>
              <a:t>CD-ROM, peralatan audio, hard disk, dan perangkat penyimpanan eksternal berukuran besar.</a:t>
            </a:r>
          </a:p>
          <a:p>
            <a:pPr marL="0" indent="0">
              <a:buNone/>
            </a:pPr>
            <a:r>
              <a:rPr lang="id-ID" sz="2900" dirty="0"/>
              <a:t>SCSI menggunakan interface paralel dengan 8, 16, atau 32 saluran data.</a:t>
            </a:r>
          </a:p>
          <a:p>
            <a:pPr marL="0" indent="0">
              <a:buNone/>
            </a:pPr>
            <a:r>
              <a:rPr lang="id-ID" sz="2900" dirty="0"/>
              <a:t>Konfigurasi SCSI umumnya berkaitan dengan bus, walaupun pada </a:t>
            </a:r>
            <a:r>
              <a:rPr lang="id-ID" sz="2900" dirty="0" smtClean="0"/>
              <a:t>kenyataannya perangkat-perangkat </a:t>
            </a:r>
            <a:r>
              <a:rPr lang="id-ID" sz="2900" dirty="0"/>
              <a:t>tersebut dihubungkan secara daisy-chain. Perangkat SCSI memiliki </a:t>
            </a:r>
            <a:r>
              <a:rPr lang="id-ID" sz="2900" dirty="0" smtClean="0"/>
              <a:t>dua buah </a:t>
            </a:r>
            <a:r>
              <a:rPr lang="id-ID" sz="2900" dirty="0"/>
              <a:t>konektor, yaitu konektor input dan konektor output. Seluruh perangkat berfungsi </a:t>
            </a:r>
            <a:r>
              <a:rPr lang="id-ID" sz="2900" dirty="0" smtClean="0"/>
              <a:t>secara independen </a:t>
            </a:r>
            <a:r>
              <a:rPr lang="id-ID" sz="2900" dirty="0"/>
              <a:t>dan dapat saling bertukar data misalnya hard disk dapat mem-back up diri ke </a:t>
            </a:r>
            <a:r>
              <a:rPr lang="id-ID" sz="2900" dirty="0" smtClean="0"/>
              <a:t>tape drive </a:t>
            </a:r>
            <a:r>
              <a:rPr lang="id-ID" sz="2900" dirty="0"/>
              <a:t>tanpa melibatkan prosesor.</a:t>
            </a:r>
          </a:p>
          <a:p>
            <a:pPr marL="0" indent="0">
              <a:buNone/>
            </a:pPr>
            <a:endParaRPr lang="id-ID" sz="2900" dirty="0" smtClean="0"/>
          </a:p>
          <a:p>
            <a:pPr marL="0" indent="0">
              <a:buNone/>
            </a:pPr>
            <a:r>
              <a:rPr lang="id-ID" sz="2900" dirty="0" smtClean="0"/>
              <a:t>Terdapat </a:t>
            </a:r>
            <a:r>
              <a:rPr lang="id-ID" sz="2900" dirty="0"/>
              <a:t>beberapa macam versi SCSI. SCSI-1 dibuat tahun 1980 memiliki 8 saluran data,</a:t>
            </a:r>
          </a:p>
          <a:p>
            <a:pPr marL="0" indent="0">
              <a:buNone/>
            </a:pPr>
            <a:r>
              <a:rPr lang="id-ID" sz="2900" dirty="0"/>
              <a:t>dan beroperasi pada kecepatan 5 MHz. Versi ini memungkinkan sampai 7 perangkat </a:t>
            </a:r>
            <a:r>
              <a:rPr lang="id-ID" sz="2900" dirty="0" smtClean="0"/>
              <a:t>dihubungkan secara </a:t>
            </a:r>
            <a:r>
              <a:rPr lang="id-ID" sz="2900" dirty="0"/>
              <a:t>daisy-chain. SCSI-2 diperkenalkan tahun 1992 dengan spesifikasi 16 atau 32 saluran </a:t>
            </a:r>
            <a:r>
              <a:rPr lang="id-ID" sz="2900" dirty="0" smtClean="0"/>
              <a:t>data pada </a:t>
            </a:r>
            <a:r>
              <a:rPr lang="id-ID" sz="2900" dirty="0"/>
              <a:t>kecepatan 10 MHz. SCSI-3 yang mendukung kecepatan yang lebih tinggi sampai saat </a:t>
            </a:r>
            <a:r>
              <a:rPr lang="id-ID" sz="2900" dirty="0" smtClean="0"/>
              <a:t>ini masih </a:t>
            </a:r>
            <a:r>
              <a:rPr lang="id-ID" sz="2900" dirty="0"/>
              <a:t>dalam tahap penelitian.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076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dirty="0"/>
              <a:t>Bus P1394 / Fire Wire</a:t>
            </a:r>
          </a:p>
          <a:p>
            <a:pPr marL="0" indent="0">
              <a:buNone/>
            </a:pPr>
            <a:r>
              <a:rPr lang="id-ID" dirty="0"/>
              <a:t>Semakin pesatnya kebutuhan bus I/O berkecepatan tinggi dan semakin cepatnya </a:t>
            </a:r>
            <a:r>
              <a:rPr lang="id-ID" dirty="0" smtClean="0"/>
              <a:t>prosesor saat </a:t>
            </a:r>
            <a:r>
              <a:rPr lang="id-ID" dirty="0"/>
              <a:t>ini yang mencapai </a:t>
            </a:r>
            <a:r>
              <a:rPr lang="id-ID" dirty="0" smtClean="0"/>
              <a:t>diatas 1 </a:t>
            </a:r>
            <a:r>
              <a:rPr lang="id-ID" dirty="0"/>
              <a:t>GHz, maka perlu diimbangi dengan bus berkecapatan tinggi juga. Bus SCSI dan PCI tidak dapat mencukupi kebutuhan saat ini. Sehingga dikembangkan </a:t>
            </a:r>
            <a:r>
              <a:rPr lang="id-ID" dirty="0" smtClean="0"/>
              <a:t>bus performance </a:t>
            </a:r>
            <a:r>
              <a:rPr lang="id-ID" dirty="0"/>
              <a:t>tinggi yang dikenal dengan Fire Wire (P1394 standard IEEE</a:t>
            </a:r>
            <a:r>
              <a:rPr lang="id-ID" dirty="0" smtClean="0"/>
              <a:t>). 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P1394 memiliki kelebihan dibandingkan dengan interface I/O lainnya, yaitu sangat cepat</a:t>
            </a:r>
            <a:r>
              <a:rPr lang="id-ID" dirty="0" smtClean="0"/>
              <a:t>, murah</a:t>
            </a:r>
            <a:r>
              <a:rPr lang="id-ID" dirty="0"/>
              <a:t>, dan mudah untuk diimplementasikan. Pada kenyataanya P1394 tidak hanya populer </a:t>
            </a:r>
            <a:r>
              <a:rPr lang="id-ID" dirty="0" smtClean="0"/>
              <a:t>pada sistem </a:t>
            </a:r>
            <a:r>
              <a:rPr lang="id-ID" dirty="0"/>
              <a:t>komputer, namun juga pada peralatan elektronik seperti pada kamera digital, VCR, </a:t>
            </a:r>
            <a:r>
              <a:rPr lang="id-ID" dirty="0" smtClean="0"/>
              <a:t>dan televisi</a:t>
            </a:r>
            <a:r>
              <a:rPr lang="id-ID" dirty="0"/>
              <a:t>. Kelebihan lain adalah penggunaan transmisi serial sehingga tidak memerlukan </a:t>
            </a:r>
            <a:r>
              <a:rPr lang="id-ID" dirty="0" smtClean="0"/>
              <a:t>banyak kabel</a:t>
            </a:r>
            <a:r>
              <a:rPr lang="id-ID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97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173" y="457200"/>
            <a:ext cx="8229600" cy="1100328"/>
          </a:xfrm>
        </p:spPr>
        <p:txBody>
          <a:bodyPr>
            <a:normAutofit fontScale="90000"/>
          </a:bodyPr>
          <a:lstStyle/>
          <a:p>
            <a:pPr marL="0" indent="0"/>
            <a:r>
              <a:rPr lang="id-ID" dirty="0" smtClean="0"/>
              <a:t>Arsitektur Harvard </a:t>
            </a:r>
            <a:r>
              <a:rPr lang="id-ID" dirty="0"/>
              <a:t>dan John von Neumann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544" y="2570818"/>
            <a:ext cx="3429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021371" y="2570818"/>
            <a:ext cx="3276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264899" y="3028018"/>
            <a:ext cx="1905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CPU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810044" y="4413685"/>
            <a:ext cx="13157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MEMORY PROGRAM</a:t>
            </a:r>
            <a:endParaRPr lang="id-ID" sz="1200" dirty="0"/>
          </a:p>
        </p:txBody>
      </p:sp>
      <p:sp>
        <p:nvSpPr>
          <p:cNvPr id="9" name="Rectangle 8"/>
          <p:cNvSpPr/>
          <p:nvPr/>
        </p:nvSpPr>
        <p:spPr>
          <a:xfrm>
            <a:off x="2334044" y="4391411"/>
            <a:ext cx="1219200" cy="7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MEMORY DATA </a:t>
            </a:r>
            <a:endParaRPr lang="id-ID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82770" y="5195002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ARSITEKTUR HARVARD</a:t>
            </a:r>
            <a:endParaRPr lang="id-ID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54270" y="3866218"/>
            <a:ext cx="0" cy="5474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3644" y="3866218"/>
            <a:ext cx="0" cy="4970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11971" y="3028018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CPU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5859571" y="4287076"/>
            <a:ext cx="1752600" cy="81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MEMORY</a:t>
            </a:r>
            <a:endParaRPr lang="id-ID" dirty="0"/>
          </a:p>
        </p:txBody>
      </p: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>
            <a:off x="6735871" y="3866218"/>
            <a:ext cx="0" cy="4208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52449" y="516161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ARSITEKTUR NEUMANN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2358662" y="594360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Gambar 1. Arsitektur utama komputer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34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</a:rPr>
              <a:t>Arsitektur Havard </a:t>
            </a:r>
            <a:r>
              <a:rPr lang="id-ID" dirty="0"/>
              <a:t>menggunakan memori terpisah untuk program </a:t>
            </a:r>
            <a:r>
              <a:rPr lang="id-ID" dirty="0" smtClean="0"/>
              <a:t>dan data </a:t>
            </a:r>
            <a:r>
              <a:rPr lang="id-ID" dirty="0"/>
              <a:t>dengan alamat dan bus data yang berdiri sendiri.</a:t>
            </a:r>
          </a:p>
          <a:p>
            <a:pPr>
              <a:buFont typeface="Wingdings" pitchFamily="2" charset="2"/>
              <a:buChar char="q"/>
            </a:pPr>
            <a:r>
              <a:rPr lang="sv-SE" dirty="0" smtClean="0"/>
              <a:t>Karena </a:t>
            </a:r>
            <a:r>
              <a:rPr lang="sv-SE" dirty="0"/>
              <a:t>dua perbedaan aliran data dan alamat, maka </a:t>
            </a:r>
            <a:r>
              <a:rPr lang="sv-SE" dirty="0" smtClean="0"/>
              <a:t>tidak</a:t>
            </a:r>
            <a:r>
              <a:rPr lang="id-ID" dirty="0" smtClean="0"/>
              <a:t> </a:t>
            </a:r>
            <a:r>
              <a:rPr lang="nl-NL" dirty="0" smtClean="0"/>
              <a:t>diperlukan </a:t>
            </a:r>
            <a:r>
              <a:rPr lang="nl-NL" i="1" dirty="0"/>
              <a:t>multiplexing </a:t>
            </a:r>
            <a:r>
              <a:rPr lang="nl-NL" dirty="0"/>
              <a:t>alamat dan bus data.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 </a:t>
            </a:r>
            <a:r>
              <a:rPr lang="id-ID" dirty="0"/>
              <a:t>Arsitektur ini tidak hanya didukung dengan bus paralel untuk </a:t>
            </a:r>
            <a:r>
              <a:rPr lang="id-ID" dirty="0" smtClean="0"/>
              <a:t>alamat dan </a:t>
            </a:r>
            <a:r>
              <a:rPr lang="id-ID" dirty="0"/>
              <a:t>data, tetapi juga menyediakan organisasi internal yang </a:t>
            </a:r>
            <a:r>
              <a:rPr lang="id-ID" dirty="0" smtClean="0"/>
              <a:t>berbeda demikian </a:t>
            </a:r>
            <a:r>
              <a:rPr lang="id-ID" dirty="0"/>
              <a:t>rupa instruksi dapat diambil dan dikodekan </a:t>
            </a:r>
            <a:r>
              <a:rPr lang="id-ID" dirty="0" smtClean="0"/>
              <a:t>ketika berbagai </a:t>
            </a:r>
            <a:r>
              <a:rPr lang="id-ID" dirty="0"/>
              <a:t>data sedang diambil dan dioperasikan.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Lebih </a:t>
            </a:r>
            <a:r>
              <a:rPr lang="id-ID" dirty="0"/>
              <a:t>lanjut lagi, bus data bisa saja memiliki ukuran yang </a:t>
            </a:r>
            <a:r>
              <a:rPr lang="id-ID" dirty="0" smtClean="0"/>
              <a:t>berbeda  dari </a:t>
            </a:r>
            <a:r>
              <a:rPr lang="id-ID" dirty="0"/>
              <a:t>bus alamat. Hal ini memungkinkan pengoptimalan bus data </a:t>
            </a:r>
            <a:r>
              <a:rPr lang="id-ID" dirty="0" smtClean="0"/>
              <a:t>dan bus </a:t>
            </a:r>
            <a:r>
              <a:rPr lang="id-ID" dirty="0"/>
              <a:t>alamat dalam pengeksekusian instruksi yang cepat.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Sebagai </a:t>
            </a:r>
            <a:r>
              <a:rPr lang="id-ID" dirty="0"/>
              <a:t>contoh, mikrokontroler Intel keluarga MCS-51 </a:t>
            </a:r>
            <a:r>
              <a:rPr lang="id-ID" dirty="0" smtClean="0"/>
              <a:t>menggunakan arsitektur </a:t>
            </a:r>
            <a:r>
              <a:rPr lang="id-ID" dirty="0"/>
              <a:t>Havard karena ada perbedaan kapasitas memori </a:t>
            </a:r>
            <a:r>
              <a:rPr lang="id-ID" dirty="0" smtClean="0"/>
              <a:t>untuk </a:t>
            </a:r>
            <a:r>
              <a:rPr lang="nl-NL" dirty="0" smtClean="0"/>
              <a:t>program </a:t>
            </a:r>
            <a:r>
              <a:rPr lang="nl-NL" dirty="0"/>
              <a:t>dan data, dan bus terpisah (internal) untuk alamat dan data</a:t>
            </a:r>
            <a:r>
              <a:rPr lang="nl-NL" dirty="0" smtClean="0"/>
              <a:t>.</a:t>
            </a:r>
            <a:r>
              <a:rPr lang="id-ID" dirty="0" smtClean="0"/>
              <a:t> </a:t>
            </a:r>
            <a:r>
              <a:rPr lang="nn-NO" dirty="0" smtClean="0"/>
              <a:t>Begitu </a:t>
            </a:r>
            <a:r>
              <a:rPr lang="nn-NO" dirty="0"/>
              <a:t>juga dengan keluarga PIC dari Microchip yang </a:t>
            </a:r>
            <a:r>
              <a:rPr lang="nn-NO" dirty="0" smtClean="0"/>
              <a:t>menggunakan</a:t>
            </a:r>
            <a:r>
              <a:rPr lang="id-ID" dirty="0" smtClean="0"/>
              <a:t> arsitektur </a:t>
            </a:r>
            <a:r>
              <a:rPr lang="id-ID" dirty="0"/>
              <a:t>Havard.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ARSITEKTUR UTAMA KOMPUTER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350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b="1" dirty="0" smtClean="0">
                <a:solidFill>
                  <a:srgbClr val="FF0000"/>
                </a:solidFill>
              </a:rPr>
              <a:t>Pada </a:t>
            </a:r>
            <a:r>
              <a:rPr lang="id-ID" b="1" dirty="0">
                <a:solidFill>
                  <a:srgbClr val="FF0000"/>
                </a:solidFill>
              </a:rPr>
              <a:t>arsitektur Von </a:t>
            </a:r>
            <a:r>
              <a:rPr lang="id-ID" b="1" dirty="0" smtClean="0">
                <a:solidFill>
                  <a:srgbClr val="FF0000"/>
                </a:solidFill>
              </a:rPr>
              <a:t>Neumann</a:t>
            </a:r>
            <a:r>
              <a:rPr lang="id-ID" dirty="0" smtClean="0"/>
              <a:t>, </a:t>
            </a:r>
            <a:r>
              <a:rPr lang="id-ID" dirty="0"/>
              <a:t>program dan data dibagi</a:t>
            </a:r>
          </a:p>
          <a:p>
            <a:pPr marL="0" indent="0">
              <a:buNone/>
            </a:pPr>
            <a:r>
              <a:rPr lang="pt-BR" dirty="0"/>
              <a:t>pada ruang memori yang sama.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Arsitektur </a:t>
            </a:r>
            <a:r>
              <a:rPr lang="id-ID" dirty="0"/>
              <a:t>Von Neumann menyediakan fitur </a:t>
            </a:r>
            <a:r>
              <a:rPr lang="id-ID" dirty="0" smtClean="0"/>
              <a:t>penyimpanan dan </a:t>
            </a:r>
            <a:r>
              <a:rPr lang="id-ID" dirty="0"/>
              <a:t>modifikasi program secara mudah. </a:t>
            </a:r>
            <a:r>
              <a:rPr lang="id-ID" dirty="0" smtClean="0"/>
              <a:t>Bagaimanapun,penyimpanan </a:t>
            </a:r>
            <a:r>
              <a:rPr lang="id-ID" dirty="0"/>
              <a:t>program tidak mungkin optimal </a:t>
            </a:r>
            <a:r>
              <a:rPr lang="id-ID" dirty="0" smtClean="0"/>
              <a:t>dan membutuhkan </a:t>
            </a:r>
            <a:r>
              <a:rPr lang="id-ID" dirty="0"/>
              <a:t>berbagai pengumpulan program dan </a:t>
            </a:r>
            <a:r>
              <a:rPr lang="id-ID" dirty="0" smtClean="0"/>
              <a:t>data untuk </a:t>
            </a:r>
            <a:r>
              <a:rPr lang="id-ID" dirty="0"/>
              <a:t>membentuk instruksi. Pengumpulan program dan </a:t>
            </a:r>
            <a:r>
              <a:rPr lang="id-ID" dirty="0" smtClean="0"/>
              <a:t>data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time division multiplexing </a:t>
            </a:r>
            <a:r>
              <a:rPr lang="en-US" dirty="0" smtClean="0"/>
              <a:t>yang</a:t>
            </a:r>
            <a:r>
              <a:rPr lang="id-ID" dirty="0" smtClean="0"/>
              <a:t> akan </a:t>
            </a:r>
            <a:r>
              <a:rPr lang="id-ID" dirty="0"/>
              <a:t>berpengaruh pada performa mikrokontroler </a:t>
            </a:r>
            <a:r>
              <a:rPr lang="id-ID" dirty="0" smtClean="0"/>
              <a:t>itu sendiri</a:t>
            </a:r>
            <a:r>
              <a:rPr lang="id-ID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sv-SE" dirty="0" smtClean="0"/>
              <a:t>Salah </a:t>
            </a:r>
            <a:r>
              <a:rPr lang="sv-SE" dirty="0"/>
              <a:t>satu contoh mikrokontroler yang </a:t>
            </a:r>
            <a:r>
              <a:rPr lang="sv-SE" dirty="0" smtClean="0"/>
              <a:t>menggunakan</a:t>
            </a:r>
            <a:r>
              <a:rPr lang="id-ID" dirty="0" smtClean="0"/>
              <a:t> arsitektur </a:t>
            </a:r>
            <a:r>
              <a:rPr lang="id-ID" dirty="0"/>
              <a:t>Von Neumann (princeton) adalah </a:t>
            </a:r>
            <a:r>
              <a:rPr lang="id-ID" dirty="0" smtClean="0"/>
              <a:t>Motorola 68HC11</a:t>
            </a:r>
            <a:r>
              <a:rPr lang="id-ID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ARSITEKTUR UTAMA KOMPUTER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792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90800"/>
            <a:ext cx="7408333" cy="3450696"/>
          </a:xfrm>
        </p:spPr>
        <p:txBody>
          <a:bodyPr>
            <a:normAutofit lnSpcReduction="10000"/>
          </a:bodyPr>
          <a:lstStyle/>
          <a:p>
            <a:endParaRPr lang="id-ID" dirty="0"/>
          </a:p>
          <a:p>
            <a:pPr marL="0" indent="0">
              <a:buNone/>
            </a:pPr>
            <a:r>
              <a:rPr lang="id-ID" dirty="0"/>
              <a:t>K</a:t>
            </a:r>
            <a:r>
              <a:rPr lang="id-ID" dirty="0" smtClean="0"/>
              <a:t>onsep </a:t>
            </a:r>
            <a:r>
              <a:rPr lang="id-ID" dirty="0"/>
              <a:t>utama dari proses yang terdapat pada </a:t>
            </a:r>
            <a:r>
              <a:rPr lang="id-ID" dirty="0" smtClean="0"/>
              <a:t>komputer </a:t>
            </a:r>
            <a:r>
              <a:rPr lang="id-ID" dirty="0"/>
              <a:t>adalah : 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Data </a:t>
            </a:r>
            <a:r>
              <a:rPr lang="id-ID" dirty="0"/>
              <a:t>dan instruksi-instruksi disimpan di memori baca-tulis tunggal 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Isi memori ini dapat dialamati dengan lokasi, tidak tergantung pada </a:t>
            </a:r>
            <a:r>
              <a:rPr lang="id-ID" dirty="0"/>
              <a:t>jenis data yang berada didalamnya. 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Eksekusi </a:t>
            </a:r>
            <a:r>
              <a:rPr lang="id-ID" dirty="0"/>
              <a:t>terjadi dengan cara sekuensial dari instruksi yang satu ke instruksi yang lain </a:t>
            </a: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954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4572000" cy="371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Gambar 2. Komponen </a:t>
            </a:r>
            <a:r>
              <a:rPr lang="id-ID" dirty="0"/>
              <a:t>internal CPU</a:t>
            </a:r>
          </a:p>
        </p:txBody>
      </p:sp>
    </p:spTree>
    <p:extLst>
      <p:ext uri="{BB962C8B-B14F-4D97-AF65-F5344CB8AC3E}">
        <p14:creationId xmlns:p14="http://schemas.microsoft.com/office/powerpoint/2010/main" val="11940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810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i="1" dirty="0" smtClean="0"/>
              <a:t>Arithmetic </a:t>
            </a:r>
            <a:r>
              <a:rPr lang="id-ID" i="1" dirty="0"/>
              <a:t>and Logic Unit </a:t>
            </a:r>
            <a:r>
              <a:rPr lang="id-ID" dirty="0"/>
              <a:t>(ALU), bertugas membentuk fungsi – fungsi pengolahan </a:t>
            </a:r>
            <a:r>
              <a:rPr lang="id-ID" dirty="0" smtClean="0"/>
              <a:t>data komputer</a:t>
            </a:r>
            <a:r>
              <a:rPr lang="id-ID" dirty="0"/>
              <a:t>. ALU sering disebut </a:t>
            </a:r>
            <a:r>
              <a:rPr lang="id-ID" i="1" dirty="0"/>
              <a:t>mesin bahasa </a:t>
            </a:r>
            <a:r>
              <a:rPr lang="id-ID" dirty="0"/>
              <a:t>(</a:t>
            </a:r>
            <a:r>
              <a:rPr lang="id-ID" i="1" dirty="0"/>
              <a:t>machine language</a:t>
            </a:r>
            <a:r>
              <a:rPr lang="id-ID" dirty="0"/>
              <a:t>) karena bagian </a:t>
            </a:r>
            <a:r>
              <a:rPr lang="id-ID" dirty="0" smtClean="0"/>
              <a:t>ini mengerjakan </a:t>
            </a:r>
            <a:r>
              <a:rPr lang="id-ID" dirty="0"/>
              <a:t>instruksi – instruksi bahasa mesin yang diberikan padanya. Seperti istilahnya</a:t>
            </a:r>
            <a:r>
              <a:rPr lang="id-ID" dirty="0" smtClean="0"/>
              <a:t>, ALU </a:t>
            </a:r>
            <a:r>
              <a:rPr lang="id-ID" dirty="0"/>
              <a:t>terdiri dari dua bagian, yaitu unit arithmetika dan unit logika boolean, yang masing </a:t>
            </a:r>
            <a:r>
              <a:rPr lang="id-ID" dirty="0" smtClean="0"/>
              <a:t>–masing </a:t>
            </a:r>
            <a:r>
              <a:rPr lang="id-ID" dirty="0"/>
              <a:t>memiliki spesifikasi tugas tersendiri.</a:t>
            </a:r>
          </a:p>
          <a:p>
            <a:pPr>
              <a:buFont typeface="Wingdings" pitchFamily="2" charset="2"/>
              <a:buChar char="q"/>
            </a:pPr>
            <a:r>
              <a:rPr lang="id-ID" i="1" dirty="0" smtClean="0"/>
              <a:t>Control </a:t>
            </a:r>
            <a:r>
              <a:rPr lang="id-ID" i="1" dirty="0"/>
              <a:t>Unit</a:t>
            </a:r>
            <a:r>
              <a:rPr lang="id-ID" dirty="0"/>
              <a:t>, bertugas mengontrol operasi CPU dan secara keselurahan mengontrol </a:t>
            </a:r>
            <a:r>
              <a:rPr lang="id-ID" dirty="0" smtClean="0"/>
              <a:t>komputer sehingga </a:t>
            </a:r>
            <a:r>
              <a:rPr lang="id-ID" dirty="0"/>
              <a:t>terjadi sinkronisasi kerja antar komponen dalam menjalankan fungsi – </a:t>
            </a:r>
            <a:r>
              <a:rPr lang="id-ID" dirty="0" smtClean="0"/>
              <a:t>fungsi operasinya</a:t>
            </a:r>
            <a:r>
              <a:rPr lang="id-ID" dirty="0"/>
              <a:t>. Termasuk dalam tanggung jawab unit kontrol adalah mengambil instruksi </a:t>
            </a:r>
            <a:r>
              <a:rPr lang="id-ID" dirty="0" smtClean="0"/>
              <a:t>– </a:t>
            </a:r>
            <a:r>
              <a:rPr lang="nn-NO" dirty="0" smtClean="0"/>
              <a:t>instruksi </a:t>
            </a:r>
            <a:r>
              <a:rPr lang="nn-NO" dirty="0"/>
              <a:t>dari memori utama dan menentukan jenis instruksi tersebut.</a:t>
            </a:r>
          </a:p>
          <a:p>
            <a:pPr>
              <a:buFont typeface="Wingdings" pitchFamily="2" charset="2"/>
              <a:buChar char="q"/>
            </a:pPr>
            <a:r>
              <a:rPr lang="id-ID" i="1" dirty="0" smtClean="0"/>
              <a:t>Registers</a:t>
            </a:r>
            <a:r>
              <a:rPr lang="id-ID" dirty="0"/>
              <a:t>, adalah media penyimpan internal CPU yang digunakan saat proses pengolahan data</a:t>
            </a:r>
            <a:r>
              <a:rPr lang="id-ID" dirty="0" smtClean="0"/>
              <a:t>. </a:t>
            </a:r>
            <a:r>
              <a:rPr lang="it-IT" dirty="0" smtClean="0"/>
              <a:t>Memori </a:t>
            </a:r>
            <a:r>
              <a:rPr lang="it-IT" dirty="0"/>
              <a:t>ini bersifat sementara, biasanya digunakan untuk menyimpan data saat diolah </a:t>
            </a:r>
            <a:r>
              <a:rPr lang="it-IT" dirty="0" smtClean="0"/>
              <a:t>ataupun</a:t>
            </a:r>
            <a:r>
              <a:rPr lang="id-ID" dirty="0" smtClean="0"/>
              <a:t> data </a:t>
            </a:r>
            <a:r>
              <a:rPr lang="id-ID" dirty="0"/>
              <a:t>untuk pengolahan selanjutnya.</a:t>
            </a:r>
          </a:p>
          <a:p>
            <a:pPr>
              <a:buFont typeface="Wingdings" pitchFamily="2" charset="2"/>
              <a:buChar char="q"/>
            </a:pPr>
            <a:r>
              <a:rPr lang="id-ID" dirty="0" smtClean="0"/>
              <a:t> C</a:t>
            </a:r>
            <a:r>
              <a:rPr lang="id-ID" i="1" dirty="0" smtClean="0"/>
              <a:t>PU </a:t>
            </a:r>
            <a:r>
              <a:rPr lang="id-ID" i="1" dirty="0"/>
              <a:t>Interconnections, </a:t>
            </a:r>
            <a:r>
              <a:rPr lang="id-ID" dirty="0"/>
              <a:t>adalah sistem koneksi dan bus yang menghubungkan </a:t>
            </a:r>
            <a:r>
              <a:rPr lang="id-ID" dirty="0" smtClean="0"/>
              <a:t> komponen internal CPU</a:t>
            </a:r>
            <a:r>
              <a:rPr lang="id-ID" dirty="0"/>
              <a:t>, yaitu ALU, unit kontrol dan register – register dan </a:t>
            </a:r>
            <a:r>
              <a:rPr lang="id-ID" dirty="0" smtClean="0"/>
              <a:t> juga  dengan </a:t>
            </a:r>
            <a:r>
              <a:rPr lang="id-ID" dirty="0"/>
              <a:t>bus – bus eksternal </a:t>
            </a:r>
            <a:r>
              <a:rPr lang="id-ID" dirty="0" smtClean="0"/>
              <a:t>CPU yang </a:t>
            </a:r>
            <a:r>
              <a:rPr lang="id-ID" dirty="0"/>
              <a:t>menghubungkan dengan sistem lainnya, seperti memori utama, piranti masukan/keluaran.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Internal CPU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31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2819400"/>
            <a:ext cx="7408333" cy="243840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Sebuah bus adalah jalur komunikasi yang </a:t>
            </a:r>
            <a:r>
              <a:rPr lang="id-ID" dirty="0" smtClean="0"/>
              <a:t>menghubungkan </a:t>
            </a:r>
            <a:r>
              <a:rPr lang="id-ID" dirty="0"/>
              <a:t>dua atau lebih </a:t>
            </a:r>
            <a:r>
              <a:rPr lang="id-ID" dirty="0" smtClean="0"/>
              <a:t>perangkat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Sitem Bus adalah sebuah </a:t>
            </a:r>
            <a:r>
              <a:rPr lang="id-ID" dirty="0"/>
              <a:t>bus </a:t>
            </a:r>
            <a:r>
              <a:rPr lang="id-ID" dirty="0" smtClean="0"/>
              <a:t>yang menghubungkan </a:t>
            </a:r>
            <a:r>
              <a:rPr lang="id-ID" dirty="0"/>
              <a:t>komponen komputer utama ( prosesor, memori , I / O 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Interkoneksi Bus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96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6457</TotalTime>
  <Words>1888</Words>
  <Application>Microsoft Office PowerPoint</Application>
  <PresentationFormat>On-screen Show (4:3)</PresentationFormat>
  <Paragraphs>127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Waveform</vt:lpstr>
      <vt:lpstr>ORGANISASI KOMPUTER</vt:lpstr>
      <vt:lpstr>TUJUAN PEMEBELAJARAN</vt:lpstr>
      <vt:lpstr>Arsitektur Harvard dan John von Neumann</vt:lpstr>
      <vt:lpstr>ARSITEKTUR UTAMA KOMPUTER</vt:lpstr>
      <vt:lpstr>ARSITEKTUR UTAMA KOMPUTER</vt:lpstr>
      <vt:lpstr>PowerPoint Presentation</vt:lpstr>
      <vt:lpstr>PowerPoint Presentation</vt:lpstr>
      <vt:lpstr>Komponen Internal CPU</vt:lpstr>
      <vt:lpstr>Interkoneksi Bus</vt:lpstr>
      <vt:lpstr>Interkoneksi 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Motherboard</vt:lpstr>
      <vt:lpstr>PowerPoint Presentation</vt:lpstr>
      <vt:lpstr>Exspansion 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KOMPUTER</dc:title>
  <dc:creator>karangutama</dc:creator>
  <cp:lastModifiedBy>karangutama</cp:lastModifiedBy>
  <cp:revision>49</cp:revision>
  <dcterms:created xsi:type="dcterms:W3CDTF">2014-02-23T17:22:22Z</dcterms:created>
  <dcterms:modified xsi:type="dcterms:W3CDTF">2016-03-21T11:40:44Z</dcterms:modified>
</cp:coreProperties>
</file>