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8" r:id="rId3"/>
    <p:sldId id="261" r:id="rId4"/>
    <p:sldId id="262" r:id="rId5"/>
    <p:sldId id="263" r:id="rId6"/>
    <p:sldId id="259"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 id="283" r:id="rId29"/>
    <p:sldId id="289" r:id="rId30"/>
    <p:sldId id="284" r:id="rId31"/>
    <p:sldId id="286" r:id="rId32"/>
    <p:sldId id="287" r:id="rId33"/>
    <p:sldId id="288"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3772" autoAdjust="0"/>
  </p:normalViewPr>
  <p:slideViewPr>
    <p:cSldViewPr>
      <p:cViewPr varScale="1">
        <p:scale>
          <a:sx n="79" d="100"/>
          <a:sy n="79" d="100"/>
        </p:scale>
        <p:origin x="112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CBB2A-EC36-4858-9AEB-D99D96C4644A}" type="datetimeFigureOut">
              <a:rPr lang="id-ID" smtClean="0"/>
              <a:t>09/04/2018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338202-0C57-4E96-B940-77C8353E0DEC}" type="slidenum">
              <a:rPr lang="id-ID" smtClean="0"/>
              <a:t>‹#›</a:t>
            </a:fld>
            <a:endParaRPr lang="id-ID"/>
          </a:p>
        </p:txBody>
      </p:sp>
    </p:spTree>
    <p:extLst>
      <p:ext uri="{BB962C8B-B14F-4D97-AF65-F5344CB8AC3E}">
        <p14:creationId xmlns:p14="http://schemas.microsoft.com/office/powerpoint/2010/main" val="255239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B338202-0C57-4E96-B940-77C8353E0DEC}" type="slidenum">
              <a:rPr lang="id-ID" smtClean="0"/>
              <a:t>9</a:t>
            </a:fld>
            <a:endParaRPr lang="id-ID"/>
          </a:p>
        </p:txBody>
      </p:sp>
    </p:spTree>
    <p:extLst>
      <p:ext uri="{BB962C8B-B14F-4D97-AF65-F5344CB8AC3E}">
        <p14:creationId xmlns:p14="http://schemas.microsoft.com/office/powerpoint/2010/main" val="69004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B338202-0C57-4E96-B940-77C8353E0DEC}" type="slidenum">
              <a:rPr lang="id-ID" smtClean="0"/>
              <a:t>40</a:t>
            </a:fld>
            <a:endParaRPr lang="id-ID"/>
          </a:p>
        </p:txBody>
      </p:sp>
    </p:spTree>
    <p:extLst>
      <p:ext uri="{BB962C8B-B14F-4D97-AF65-F5344CB8AC3E}">
        <p14:creationId xmlns:p14="http://schemas.microsoft.com/office/powerpoint/2010/main" val="6465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A74B77-989B-4D5B-ADA5-42562494FAA4}" type="datetime11">
              <a:rPr lang="id-ID" smtClean="0"/>
              <a:t>18.35.53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16F5E0-E802-47BE-843F-807FDEB48D4C}" type="datetime11">
              <a:rPr lang="id-ID" smtClean="0"/>
              <a:t>18.35.53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8D4FE35-7F7D-40DD-99E9-DC99D1F3D72D}" type="datetime11">
              <a:rPr lang="id-ID" smtClean="0"/>
              <a:t>18.35.53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39A8C4-087B-4A31-88B0-AC63E1E4226D}" type="datetime11">
              <a:rPr lang="id-ID" smtClean="0"/>
              <a:t>18.35.53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8BA20-AD5A-4788-BDC0-4511AC36FC82}" type="datetime11">
              <a:rPr lang="id-ID" smtClean="0"/>
              <a:t>18.35.53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A28D304D-9A8A-486E-930C-8774BDA2DADF}" type="datetime11">
              <a:rPr lang="id-ID" smtClean="0"/>
              <a:t>18.35.53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347B02-F287-4D0F-A60D-85510B099409}" type="datetime11">
              <a:rPr lang="id-ID" smtClean="0"/>
              <a:t>18.35.53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F9933D-24C2-4E96-98FE-BDBE65B43E29}" type="datetime11">
              <a:rPr lang="id-ID" smtClean="0"/>
              <a:t>18.35.53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E218771-4BD5-4C19-B07C-755F9830FF50}" type="datetime11">
              <a:rPr lang="id-ID" smtClean="0"/>
              <a:t>18.35.53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10C867D-FF94-4632-9B27-9FEA762927B5}" type="datetime11">
              <a:rPr lang="id-ID" smtClean="0"/>
              <a:t>18.35.53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F0825-0AB5-4A94-A2F3-658A246490C3}" type="datetime11">
              <a:rPr lang="id-ID" smtClean="0"/>
              <a:t>18.35.53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894840-CBA5-454B-9B61-30FBCEE3BDC6}" type="datetime11">
              <a:rPr lang="id-ID" smtClean="0"/>
              <a:t>18.35.53</a:t>
            </a:fld>
            <a:endParaRPr lang="id-ID"/>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id-ID"/>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287087C-66C7-4275-A19C-19D20FA23DE0}" type="slidenum">
              <a:rPr lang="id-ID" smtClean="0"/>
              <a:t>‹#›</a:t>
            </a:fld>
            <a:endParaRPr lang="id-ID"/>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7772400" cy="1066800"/>
          </a:xfrm>
        </p:spPr>
        <p:txBody>
          <a:bodyPr/>
          <a:lstStyle/>
          <a:p>
            <a:r>
              <a:rPr lang="id-ID" dirty="0"/>
              <a:t>ORGANISASI KOMPUTER</a:t>
            </a:r>
          </a:p>
        </p:txBody>
      </p:sp>
      <p:sp>
        <p:nvSpPr>
          <p:cNvPr id="3" name="Subtitle 2"/>
          <p:cNvSpPr>
            <a:spLocks noGrp="1"/>
          </p:cNvSpPr>
          <p:nvPr>
            <p:ph type="subTitle" idx="1"/>
          </p:nvPr>
        </p:nvSpPr>
        <p:spPr>
          <a:xfrm>
            <a:off x="1066800" y="2590800"/>
            <a:ext cx="6934200" cy="2895600"/>
          </a:xfrm>
        </p:spPr>
        <p:txBody>
          <a:bodyPr lIns="274320">
            <a:normAutofit lnSpcReduction="10000"/>
            <a:scene3d>
              <a:camera prst="orthographicFront"/>
              <a:lightRig rig="threePt" dir="t"/>
            </a:scene3d>
            <a:sp3d prstMaterial="matte"/>
          </a:bodyPr>
          <a:lstStyle/>
          <a:p>
            <a:pPr algn="r"/>
            <a:endParaRPr lang="id-ID" sz="2400" dirty="0"/>
          </a:p>
          <a:p>
            <a:pPr algn="r"/>
            <a:endParaRPr lang="id-ID" sz="2400" dirty="0"/>
          </a:p>
          <a:p>
            <a:pPr algn="r"/>
            <a:endParaRPr lang="id-ID" sz="2400" dirty="0"/>
          </a:p>
          <a:p>
            <a:pPr algn="r"/>
            <a:endParaRPr lang="id-ID" sz="2400" dirty="0"/>
          </a:p>
          <a:p>
            <a:pPr algn="r"/>
            <a:r>
              <a:rPr lang="id-ID" sz="4000" dirty="0"/>
              <a:t>INSTRUKSI-INSTRUKSI KOMPUTER</a:t>
            </a:r>
          </a:p>
        </p:txBody>
      </p:sp>
      <p:sp>
        <p:nvSpPr>
          <p:cNvPr id="4" name="Date Placeholder 3"/>
          <p:cNvSpPr>
            <a:spLocks noGrp="1"/>
          </p:cNvSpPr>
          <p:nvPr>
            <p:ph type="dt" sz="half" idx="10"/>
          </p:nvPr>
        </p:nvSpPr>
        <p:spPr/>
        <p:txBody>
          <a:bodyPr/>
          <a:lstStyle/>
          <a:p>
            <a:fld id="{6FC8E9B0-BFF8-4E77-908A-91B668875CF3}" type="datetime11">
              <a:rPr lang="id-ID" smtClean="0"/>
              <a:t>18.35.53</a:t>
            </a:fld>
            <a:endParaRPr lang="id-ID"/>
          </a:p>
        </p:txBody>
      </p:sp>
    </p:spTree>
    <p:extLst>
      <p:ext uri="{BB962C8B-B14F-4D97-AF65-F5344CB8AC3E}">
        <p14:creationId xmlns:p14="http://schemas.microsoft.com/office/powerpoint/2010/main" val="70381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d-ID" b="1" dirty="0"/>
              <a:t>4. Jumlah Alamat </a:t>
            </a:r>
          </a:p>
          <a:p>
            <a:pPr marL="0" indent="0">
              <a:buNone/>
            </a:pPr>
            <a:r>
              <a:rPr lang="id-ID" dirty="0"/>
              <a:t>Salah satu cara tradisional dalam menjelaskan arsitektur prosesor adalah dengan memakai jumlah alamat yang terdapat pada masing-masing instruksi. Instruksi aritmatika dan logika memerlukan operand yang berjumlah banyak. Secara virtual, seluruh operasi eritmatika dan logika merupakan uner/unary (satu operand) atau biner (dua operand). Dengan demikian, memerlukan maksimum dua alamat untuk acuan operand. Hasil sebuah operasi akan memerlukan alamat ketiga.</a:t>
            </a:r>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F8DD27B3-4987-4157-9AA4-E186BD57983D}" type="datetime11">
              <a:rPr lang="id-ID" smtClean="0"/>
              <a:t>18.35.55</a:t>
            </a:fld>
            <a:endParaRPr lang="id-ID"/>
          </a:p>
        </p:txBody>
      </p:sp>
    </p:spTree>
    <p:extLst>
      <p:ext uri="{BB962C8B-B14F-4D97-AF65-F5344CB8AC3E}">
        <p14:creationId xmlns:p14="http://schemas.microsoft.com/office/powerpoint/2010/main" val="382458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id-ID" b="1" dirty="0"/>
              <a:t>5. Set Instruksi </a:t>
            </a:r>
          </a:p>
          <a:p>
            <a:pPr marL="0" indent="0">
              <a:buNone/>
            </a:pPr>
            <a:r>
              <a:rPr lang="id-ID" dirty="0"/>
              <a:t>Set instruksi menentukan banyak fungsi yang akan dilakukan oleh CPU dan karena itu memiliki efek yang sangat menentukan implementasi CPU. Set instruksi merupakan alat bagi pemrogram untuk mengontrol CPU. Dengan demikian, kebutuhan-kebutuhan pemrogram harus menjadi bahan pertimbangan dalam merancang set instruksi. Masalah rancangan fundamental yang paling signifikan meliputi:</a:t>
            </a:r>
            <a:br>
              <a:rPr lang="id-ID" dirty="0"/>
            </a:br>
            <a:endParaRPr lang="id-ID" dirty="0"/>
          </a:p>
          <a:p>
            <a:r>
              <a:rPr lang="id-ID" dirty="0"/>
              <a:t>Repertoire Operasi: Berapa banyak dan opersai-operasi apa yang harus disediakan, dan sekompleks apakah operasi itu seharusnya.</a:t>
            </a:r>
          </a:p>
          <a:p>
            <a:r>
              <a:rPr lang="id-ID" dirty="0"/>
              <a:t>Jenis data : berbagai jenis data pada saat operasi dijalankan</a:t>
            </a:r>
          </a:p>
          <a:p>
            <a:r>
              <a:rPr lang="id-ID" dirty="0"/>
              <a:t>Bentuk instruksi : Panjang instruksi (dalam bit), jumlah alamat, ukuran bidang, dan sebagainya.</a:t>
            </a:r>
          </a:p>
          <a:p>
            <a:r>
              <a:rPr lang="id-ID" dirty="0"/>
              <a:t>Register : Jumlah register CPU yang dapat diacu oleh instruksi, dan fungsinya.</a:t>
            </a:r>
          </a:p>
          <a:p>
            <a:r>
              <a:rPr lang="id-ID" dirty="0"/>
              <a:t>Pengalamatan: Mode untuk menspesifikasikan alamat suatu operand.</a:t>
            </a:r>
          </a:p>
          <a:p>
            <a:pPr marL="0" indent="0">
              <a:buNone/>
            </a:pPr>
            <a:endParaRPr lang="id-ID" dirty="0"/>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A344722E-979D-4F36-9D01-E99F8C28EF74}" type="datetime11">
              <a:rPr lang="id-ID" smtClean="0"/>
              <a:t>18.35.55</a:t>
            </a:fld>
            <a:endParaRPr lang="id-ID"/>
          </a:p>
        </p:txBody>
      </p:sp>
    </p:spTree>
    <p:extLst>
      <p:ext uri="{BB962C8B-B14F-4D97-AF65-F5344CB8AC3E}">
        <p14:creationId xmlns:p14="http://schemas.microsoft.com/office/powerpoint/2010/main" val="177313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id-ID" dirty="0"/>
              <a:t>Semakin banyak register yang diolah dalam satu instruksi komputer semakin lambat</a:t>
            </a:r>
          </a:p>
          <a:p>
            <a:r>
              <a:rPr lang="fi-FI" dirty="0"/>
              <a:t>Semakin banyak baris operasi untuk</a:t>
            </a:r>
            <a:r>
              <a:rPr lang="id-ID" dirty="0"/>
              <a:t> mengeksekusi sebuah program komputer  juga semakin lambat</a:t>
            </a:r>
          </a:p>
          <a:p>
            <a:r>
              <a:rPr lang="fi-FI" dirty="0"/>
              <a:t>Oleh karena itu, CPU masakini bisa</a:t>
            </a:r>
            <a:r>
              <a:rPr lang="id-ID" dirty="0"/>
              <a:t> dikatakan menggunakan perpaduan dari beberapa format instruksi, tergantung konteksnya</a:t>
            </a:r>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B8E65840-9C6B-4560-B8BE-CA6638FEC945}" type="datetime11">
              <a:rPr lang="id-ID" smtClean="0"/>
              <a:t>18.35.55</a:t>
            </a:fld>
            <a:endParaRPr lang="id-ID"/>
          </a:p>
        </p:txBody>
      </p:sp>
    </p:spTree>
    <p:extLst>
      <p:ext uri="{BB962C8B-B14F-4D97-AF65-F5344CB8AC3E}">
        <p14:creationId xmlns:p14="http://schemas.microsoft.com/office/powerpoint/2010/main" val="242655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d-ID" b="1" dirty="0"/>
              <a:t>Register</a:t>
            </a:r>
            <a:r>
              <a:rPr lang="id-ID" dirty="0"/>
              <a:t> merupakan alat penyimpanan kecil yang mempunyai kecepatan akses cukup tinggi, yang digunakan untuk menyimpan data dan instruksi yang sedang diproses, sementara data dan instruksi lainnya yang menunggu giliran untuk diproses masih disimpan di dalam memori utama. Setiap register dapat menyimpan satu bilangan hingga mencapai jumlah maksimum tertentu tergantung pada ukurannya. Register-register dapat dibaca dan ditulis dengan kecepatan tinggi karena berada pada CPU.</a:t>
            </a:r>
          </a:p>
        </p:txBody>
      </p:sp>
      <p:sp>
        <p:nvSpPr>
          <p:cNvPr id="3" name="Title 2"/>
          <p:cNvSpPr>
            <a:spLocks noGrp="1"/>
          </p:cNvSpPr>
          <p:nvPr>
            <p:ph type="title"/>
          </p:nvPr>
        </p:nvSpPr>
        <p:spPr/>
        <p:txBody>
          <a:bodyPr/>
          <a:lstStyle/>
          <a:p>
            <a:r>
              <a:rPr lang="id-ID" dirty="0"/>
              <a:t>FILE REGISTER</a:t>
            </a:r>
          </a:p>
        </p:txBody>
      </p:sp>
      <p:sp>
        <p:nvSpPr>
          <p:cNvPr id="4" name="Date Placeholder 3"/>
          <p:cNvSpPr>
            <a:spLocks noGrp="1"/>
          </p:cNvSpPr>
          <p:nvPr>
            <p:ph type="dt" sz="half" idx="10"/>
          </p:nvPr>
        </p:nvSpPr>
        <p:spPr/>
        <p:txBody>
          <a:bodyPr/>
          <a:lstStyle/>
          <a:p>
            <a:fld id="{378E2D8C-4A1C-4365-8909-F62E40BC0C34}" type="datetime11">
              <a:rPr lang="id-ID" smtClean="0"/>
              <a:t>18.35.55</a:t>
            </a:fld>
            <a:endParaRPr lang="id-ID"/>
          </a:p>
        </p:txBody>
      </p:sp>
    </p:spTree>
    <p:extLst>
      <p:ext uri="{BB962C8B-B14F-4D97-AF65-F5344CB8AC3E}">
        <p14:creationId xmlns:p14="http://schemas.microsoft.com/office/powerpoint/2010/main" val="337159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id-ID" dirty="0"/>
              <a:t>Register merupakan media penyimpanan internal CPU yang digunakan saat pengolahan data. </a:t>
            </a:r>
            <a:r>
              <a:rPr lang="id-ID" i="1" dirty="0"/>
              <a:t>Register</a:t>
            </a:r>
            <a:r>
              <a:rPr lang="id-ID" dirty="0"/>
              <a:t> merupakan media penyimpanan yang bersifat sementara, artinya data hanya akan berada dalam </a:t>
            </a:r>
            <a:r>
              <a:rPr lang="id-ID" i="1" dirty="0"/>
              <a:t>registers</a:t>
            </a:r>
            <a:r>
              <a:rPr lang="id-ID" dirty="0"/>
              <a:t> saat data tersebut dibutuhkan selama komputer masih hidup, ketika suatu data tidak diperlukan lagi maka ia tidak berhak lagi berada di dalam </a:t>
            </a:r>
            <a:r>
              <a:rPr lang="id-ID" i="1" dirty="0"/>
              <a:t>register</a:t>
            </a:r>
            <a:r>
              <a:rPr lang="id-ID" dirty="0"/>
              <a:t>, dan ketika komputer dimatikan maka semua data yang berada di dalamnya akan hilang.</a:t>
            </a:r>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D85689DC-B33E-48CE-BA08-2EEDB3DF8EC1}" type="datetime11">
              <a:rPr lang="id-ID" smtClean="0"/>
              <a:t>18.35.55</a:t>
            </a:fld>
            <a:endParaRPr lang="id-ID"/>
          </a:p>
        </p:txBody>
      </p:sp>
    </p:spTree>
    <p:extLst>
      <p:ext uri="{BB962C8B-B14F-4D97-AF65-F5344CB8AC3E}">
        <p14:creationId xmlns:p14="http://schemas.microsoft.com/office/powerpoint/2010/main" val="282104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sp>
        <p:nvSpPr>
          <p:cNvPr id="4" name="Content Placeholder 3"/>
          <p:cNvSpPr>
            <a:spLocks noGrp="1"/>
          </p:cNvSpPr>
          <p:nvPr>
            <p:ph idx="1"/>
          </p:nvPr>
        </p:nvSpPr>
        <p:spPr/>
        <p:txBody>
          <a:bodyPr>
            <a:normAutofit fontScale="92500" lnSpcReduction="10000"/>
          </a:bodyPr>
          <a:lstStyle/>
          <a:p>
            <a:pPr marL="0" indent="0">
              <a:buNone/>
            </a:pPr>
            <a:r>
              <a:rPr lang="id-ID" dirty="0"/>
              <a:t>Register CPU yang dapat digunakan oleh pemrogram, dengan menggunakan set intsruksi memungkinkan satu buah register atau lebih untuk dispesifikasian sebagai operand atau alamat operand.</a:t>
            </a:r>
          </a:p>
          <a:p>
            <a:pPr marL="0" indent="0">
              <a:buNone/>
            </a:pPr>
            <a:r>
              <a:rPr lang="id-ID" dirty="0"/>
              <a:t>Register CPU yang dapat digunakan oleh pemrogram, dengan menggunakan set intsruksi memungkinkan satu buah register atau lebih untuk dispesifikasian sebagai operand atau alamat operand.</a:t>
            </a:r>
          </a:p>
          <a:p>
            <a:pPr marL="0" indent="0">
              <a:buNone/>
            </a:pPr>
            <a:endParaRPr lang="id-ID" dirty="0"/>
          </a:p>
          <a:p>
            <a:pPr marL="0" lvl="0" indent="0">
              <a:buNone/>
            </a:pPr>
            <a:r>
              <a:rPr lang="id-ID" b="1" i="1" dirty="0"/>
              <a:t>         </a:t>
            </a:r>
            <a:endParaRPr lang="id-ID" dirty="0"/>
          </a:p>
        </p:txBody>
      </p:sp>
      <p:sp>
        <p:nvSpPr>
          <p:cNvPr id="2" name="Date Placeholder 1"/>
          <p:cNvSpPr>
            <a:spLocks noGrp="1"/>
          </p:cNvSpPr>
          <p:nvPr>
            <p:ph type="dt" sz="half" idx="10"/>
          </p:nvPr>
        </p:nvSpPr>
        <p:spPr/>
        <p:txBody>
          <a:bodyPr/>
          <a:lstStyle/>
          <a:p>
            <a:fld id="{5028E9CE-3277-4175-857B-CA0DE2495126}" type="datetime11">
              <a:rPr lang="id-ID" smtClean="0"/>
              <a:t>18.35.55</a:t>
            </a:fld>
            <a:endParaRPr lang="id-ID"/>
          </a:p>
        </p:txBody>
      </p:sp>
    </p:spTree>
    <p:extLst>
      <p:ext uri="{BB962C8B-B14F-4D97-AF65-F5344CB8AC3E}">
        <p14:creationId xmlns:p14="http://schemas.microsoft.com/office/powerpoint/2010/main" val="151307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362200"/>
            <a:ext cx="7408333" cy="3763963"/>
          </a:xfrm>
        </p:spPr>
        <p:txBody>
          <a:bodyPr>
            <a:normAutofit fontScale="70000" lnSpcReduction="20000"/>
          </a:bodyPr>
          <a:lstStyle/>
          <a:p>
            <a:pPr marL="0" lvl="0" indent="0">
              <a:buNone/>
            </a:pPr>
            <a:r>
              <a:rPr lang="id-ID" b="1" i="1" dirty="0"/>
              <a:t>  a.      General Purpose Register</a:t>
            </a:r>
            <a:r>
              <a:rPr lang="id-ID" dirty="0"/>
              <a:t> </a:t>
            </a:r>
          </a:p>
          <a:p>
            <a:pPr marL="581343" lvl="2" indent="0">
              <a:buNone/>
            </a:pPr>
            <a:r>
              <a:rPr lang="id-ID" dirty="0"/>
              <a:t>Digunakan untuk mode pengalamatan dan data. </a:t>
            </a:r>
          </a:p>
          <a:p>
            <a:pPr marL="581343" lvl="2" indent="0">
              <a:buNone/>
            </a:pPr>
            <a:r>
              <a:rPr lang="id-ID" dirty="0"/>
              <a:t>Akumulator ( aritmatika, Shift, Rotate)  </a:t>
            </a:r>
          </a:p>
          <a:p>
            <a:pPr marL="581343" lvl="2" indent="0">
              <a:buNone/>
            </a:pPr>
            <a:r>
              <a:rPr lang="id-ID" dirty="0"/>
              <a:t>Base Register (Rotate,Shift, aritmatika)</a:t>
            </a:r>
          </a:p>
          <a:p>
            <a:pPr marL="581343" lvl="2" indent="0">
              <a:buNone/>
            </a:pPr>
            <a:r>
              <a:rPr lang="id-ID" dirty="0"/>
              <a:t>Counter Register ( Looping) </a:t>
            </a:r>
          </a:p>
          <a:p>
            <a:pPr marL="581343" lvl="2" indent="0">
              <a:buNone/>
            </a:pPr>
            <a:r>
              <a:rPr lang="id-ID" dirty="0"/>
              <a:t>Data Register (menyimpan alamat I/O device).</a:t>
            </a:r>
          </a:p>
          <a:p>
            <a:pPr marL="0" lvl="0" indent="0">
              <a:buNone/>
            </a:pPr>
            <a:r>
              <a:rPr lang="id-ID" dirty="0"/>
              <a:t>   </a:t>
            </a:r>
            <a:r>
              <a:rPr lang="id-ID" b="1" i="1" dirty="0"/>
              <a:t>b.      Register Alamat </a:t>
            </a:r>
            <a:endParaRPr lang="id-ID" dirty="0"/>
          </a:p>
          <a:p>
            <a:pPr marL="581343" lvl="2" indent="0">
              <a:buNone/>
            </a:pPr>
            <a:r>
              <a:rPr lang="id-ID" dirty="0"/>
              <a:t> Digunakan untuk mode pengalamatan</a:t>
            </a:r>
          </a:p>
          <a:p>
            <a:pPr marL="581343" lvl="2" indent="0">
              <a:buNone/>
            </a:pPr>
            <a:r>
              <a:rPr lang="id-ID" dirty="0"/>
              <a:t>Segment Register (Code Segment, Data Segment, Stack Segment, Extra Segment)</a:t>
            </a:r>
          </a:p>
          <a:p>
            <a:pPr marL="581343" lvl="2" indent="0">
              <a:buNone/>
            </a:pPr>
            <a:r>
              <a:rPr lang="id-ID" dirty="0"/>
              <a:t>Register Index (Stack Index, Data Index)</a:t>
            </a:r>
          </a:p>
          <a:p>
            <a:pPr marL="581343" lvl="2" indent="0">
              <a:buNone/>
            </a:pPr>
            <a:r>
              <a:rPr lang="id-ID" dirty="0"/>
              <a:t>Stack Pointer</a:t>
            </a:r>
          </a:p>
          <a:p>
            <a:pPr marL="0" lvl="0" indent="0">
              <a:buNone/>
            </a:pPr>
            <a:r>
              <a:rPr lang="id-ID" dirty="0"/>
              <a:t>  </a:t>
            </a:r>
            <a:r>
              <a:rPr lang="id-ID" b="1" i="1" dirty="0"/>
              <a:t>c.       Register Data</a:t>
            </a:r>
            <a:endParaRPr lang="id-ID" dirty="0"/>
          </a:p>
          <a:p>
            <a:pPr marL="581343" lvl="2" indent="0">
              <a:buNone/>
            </a:pPr>
            <a:r>
              <a:rPr lang="id-ID" dirty="0"/>
              <a:t>Digunakan untuk menampung data</a:t>
            </a:r>
          </a:p>
          <a:p>
            <a:pPr marL="0" lvl="0" indent="0">
              <a:buNone/>
            </a:pPr>
            <a:r>
              <a:rPr lang="id-ID" dirty="0"/>
              <a:t> </a:t>
            </a:r>
            <a:r>
              <a:rPr lang="id-ID" b="1" i="1" dirty="0"/>
              <a:t>  d.      Register Kode Status Kondisi (Flag)</a:t>
            </a:r>
            <a:endParaRPr lang="id-ID" dirty="0"/>
          </a:p>
          <a:p>
            <a:pPr marL="581343" lvl="2" indent="0">
              <a:buNone/>
            </a:pPr>
            <a:r>
              <a:rPr lang="id-ID" dirty="0"/>
              <a:t>Kode yang menggambarkan hasil operasi sebelumnya</a:t>
            </a:r>
          </a:p>
          <a:p>
            <a:endParaRPr lang="id-ID" dirty="0"/>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C5B71F51-BC10-4A61-B24B-97557F23BFBD}" type="datetime11">
              <a:rPr lang="id-ID" smtClean="0"/>
              <a:t>18.35.55</a:t>
            </a:fld>
            <a:endParaRPr lang="id-ID"/>
          </a:p>
        </p:txBody>
      </p:sp>
    </p:spTree>
    <p:extLst>
      <p:ext uri="{BB962C8B-B14F-4D97-AF65-F5344CB8AC3E}">
        <p14:creationId xmlns:p14="http://schemas.microsoft.com/office/powerpoint/2010/main" val="2529743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d-ID" b="1" dirty="0"/>
              <a:t>Penggunaan File Register Besar</a:t>
            </a:r>
          </a:p>
          <a:p>
            <a:r>
              <a:rPr lang="id-ID" dirty="0"/>
              <a:t>Alasan diperlukannya penyimpanan register adalah dengan melihat kenyataan bahawa penyimpanan register merupakan perangkat penyimpanan yang paling cepat, yang lebih cepat dibandingkan dengan memory utama dan memory cache </a:t>
            </a:r>
          </a:p>
          <a:p>
            <a:r>
              <a:rPr lang="id-ID" dirty="0"/>
              <a:t>File register secara fisik berukuran kecil danumumnya berada pada satu keping dengan ALU dan Control Unit dan hanya memakai alalat yang lebih pendek dibandingkan dengan alamat-alamat cache dan memory.</a:t>
            </a:r>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F8559225-579F-49E2-99B3-539F630ABE31}" type="datetime11">
              <a:rPr lang="id-ID" smtClean="0"/>
              <a:t>18.35.55</a:t>
            </a:fld>
            <a:endParaRPr lang="id-ID"/>
          </a:p>
        </p:txBody>
      </p:sp>
    </p:spTree>
    <p:extLst>
      <p:ext uri="{BB962C8B-B14F-4D97-AF65-F5344CB8AC3E}">
        <p14:creationId xmlns:p14="http://schemas.microsoft.com/office/powerpoint/2010/main" val="154493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d-ID" b="1" dirty="0"/>
              <a:t>Register Windows</a:t>
            </a:r>
          </a:p>
          <a:p>
            <a:pPr marL="0" indent="0">
              <a:buNone/>
            </a:pPr>
            <a:r>
              <a:rPr lang="id-ID" dirty="0"/>
              <a:t>Penggunaan register dalam jumlah besar akan mengurangi kebutuhan mengkases memory</a:t>
            </a:r>
          </a:p>
          <a:p>
            <a:pPr marL="0" indent="0">
              <a:buNone/>
            </a:pPr>
            <a:r>
              <a:rPr lang="id-ID" dirty="0"/>
              <a:t>Pada setiap panggilan, variabel lokal harus disimpan </a:t>
            </a:r>
            <a:br>
              <a:rPr lang="id-ID" dirty="0"/>
            </a:br>
            <a:r>
              <a:rPr lang="id-ID" dirty="0"/>
              <a:t>dari register ke memori, sehingga register dapat digunakan kembali oleh Program. Selanjutnya, parameter harus dilalui. Pada saat variable lokal kembali, Program yang lama harus dipulihkan (dimuat kembali ke register) dan hasilnya harus </a:t>
            </a:r>
            <a:br>
              <a:rPr lang="id-ID" dirty="0"/>
            </a:br>
            <a:r>
              <a:rPr lang="id-ID" dirty="0"/>
              <a:t>diteruskan kembali ke program induk.</a:t>
            </a:r>
          </a:p>
          <a:p>
            <a:endParaRPr lang="id-ID" dirty="0"/>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1EF674C5-3D7B-4CF7-A2FC-8DFEB0B70DCE}" type="datetime11">
              <a:rPr lang="id-ID" smtClean="0"/>
              <a:t>18.35.55</a:t>
            </a:fld>
            <a:endParaRPr lang="id-ID"/>
          </a:p>
        </p:txBody>
      </p:sp>
    </p:spTree>
    <p:extLst>
      <p:ext uri="{BB962C8B-B14F-4D97-AF65-F5344CB8AC3E}">
        <p14:creationId xmlns:p14="http://schemas.microsoft.com/office/powerpoint/2010/main" val="318320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d-ID" dirty="0"/>
              <a:t>REDUCE INSTRUCTION SET COMPUTER (RISC) Kata “reduced” berarti pengurangan pada set instruksi. RISC merupakan rancangan arsitektur CPU yang mengembil dasar filosofi bahwa prosesor dibuat dengan arsitektur yang tidak rumit dengan membatasi jumlah instruksi hanya pada instruksi dasar yang diperlukan saja. Dengan kata lain RISC adalah arsitektur komputer dengan kumpulan perintah (instruksi) yang sederhana, tetapi dalam kesederhanaan tersebut didapatkan kecepatan operasi setiap siklus instruksinya</a:t>
            </a:r>
          </a:p>
        </p:txBody>
      </p:sp>
      <p:sp>
        <p:nvSpPr>
          <p:cNvPr id="3" name="Title 2"/>
          <p:cNvSpPr>
            <a:spLocks noGrp="1"/>
          </p:cNvSpPr>
          <p:nvPr>
            <p:ph type="title"/>
          </p:nvPr>
        </p:nvSpPr>
        <p:spPr/>
        <p:txBody>
          <a:bodyPr/>
          <a:lstStyle/>
          <a:p>
            <a:r>
              <a:rPr lang="id-ID" dirty="0"/>
              <a:t>Optimasi Register </a:t>
            </a:r>
          </a:p>
        </p:txBody>
      </p:sp>
      <p:sp>
        <p:nvSpPr>
          <p:cNvPr id="4" name="Date Placeholder 3"/>
          <p:cNvSpPr>
            <a:spLocks noGrp="1"/>
          </p:cNvSpPr>
          <p:nvPr>
            <p:ph type="dt" sz="half" idx="10"/>
          </p:nvPr>
        </p:nvSpPr>
        <p:spPr/>
        <p:txBody>
          <a:bodyPr/>
          <a:lstStyle/>
          <a:p>
            <a:fld id="{842A8842-BD9C-4CDB-BF7B-D55E3E9C9952}" type="datetime11">
              <a:rPr lang="id-ID" smtClean="0"/>
              <a:t>18.35.55</a:t>
            </a:fld>
            <a:endParaRPr lang="id-ID"/>
          </a:p>
        </p:txBody>
      </p:sp>
    </p:spTree>
    <p:extLst>
      <p:ext uri="{BB962C8B-B14F-4D97-AF65-F5344CB8AC3E}">
        <p14:creationId xmlns:p14="http://schemas.microsoft.com/office/powerpoint/2010/main" val="36409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586133" cy="3687763"/>
          </a:xfrm>
        </p:spPr>
        <p:txBody>
          <a:bodyPr>
            <a:normAutofit/>
          </a:bodyPr>
          <a:lstStyle/>
          <a:p>
            <a:pPr marL="0" indent="0">
              <a:buNone/>
            </a:pPr>
            <a:r>
              <a:rPr lang="id-ID" dirty="0"/>
              <a:t>Tujuan Pembelajaran agar Mahasiswa </a:t>
            </a:r>
          </a:p>
          <a:p>
            <a:pPr marL="0" indent="0">
              <a:buNone/>
            </a:pPr>
            <a:r>
              <a:rPr lang="id-ID" dirty="0"/>
              <a:t>mengerti tentang :</a:t>
            </a:r>
          </a:p>
          <a:p>
            <a:r>
              <a:rPr lang="id-ID" dirty="0"/>
              <a:t>Instruksi-instruksi komputer, </a:t>
            </a:r>
          </a:p>
          <a:p>
            <a:r>
              <a:rPr lang="id-ID" dirty="0"/>
              <a:t>file register, </a:t>
            </a:r>
          </a:p>
          <a:p>
            <a:r>
              <a:rPr lang="id-ID" dirty="0"/>
              <a:t>optimasi register </a:t>
            </a:r>
          </a:p>
          <a:p>
            <a:r>
              <a:rPr lang="id-ID" dirty="0"/>
              <a:t>pipelining, </a:t>
            </a:r>
          </a:p>
          <a:p>
            <a:r>
              <a:rPr lang="id-ID" dirty="0"/>
              <a:t>processor superscalar</a:t>
            </a:r>
          </a:p>
          <a:p>
            <a:endParaRPr lang="id-ID" dirty="0"/>
          </a:p>
        </p:txBody>
      </p:sp>
      <p:sp>
        <p:nvSpPr>
          <p:cNvPr id="3" name="Title 2"/>
          <p:cNvSpPr>
            <a:spLocks noGrp="1"/>
          </p:cNvSpPr>
          <p:nvPr>
            <p:ph type="title"/>
          </p:nvPr>
        </p:nvSpPr>
        <p:spPr/>
        <p:txBody>
          <a:bodyPr/>
          <a:lstStyle/>
          <a:p>
            <a:r>
              <a:rPr lang="id-ID" dirty="0"/>
              <a:t>TUJUAN PEMBELAJARAN</a:t>
            </a:r>
          </a:p>
        </p:txBody>
      </p:sp>
      <p:sp>
        <p:nvSpPr>
          <p:cNvPr id="4" name="Date Placeholder 3"/>
          <p:cNvSpPr>
            <a:spLocks noGrp="1"/>
          </p:cNvSpPr>
          <p:nvPr>
            <p:ph type="dt" sz="half" idx="10"/>
          </p:nvPr>
        </p:nvSpPr>
        <p:spPr/>
        <p:txBody>
          <a:bodyPr/>
          <a:lstStyle/>
          <a:p>
            <a:fld id="{1A92987F-CA67-4235-9AF1-21A3AACB03BE}" type="datetime11">
              <a:rPr lang="id-ID" smtClean="0"/>
              <a:t>18.35.55</a:t>
            </a:fld>
            <a:endParaRPr lang="id-ID"/>
          </a:p>
        </p:txBody>
      </p:sp>
    </p:spTree>
    <p:extLst>
      <p:ext uri="{BB962C8B-B14F-4D97-AF65-F5344CB8AC3E}">
        <p14:creationId xmlns:p14="http://schemas.microsoft.com/office/powerpoint/2010/main" val="640781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d-ID" dirty="0"/>
              <a:t>RISC menyederhanakan rumusan perintah sehingga lebih efisien dalam penyusunan kompiler yang pada akhirnya dapat memaksimumkan kinerja program yang ditulis dalam bahasa tingkat tinggi. </a:t>
            </a:r>
          </a:p>
          <a:p>
            <a:pPr marL="0" indent="0">
              <a:buNone/>
            </a:pPr>
            <a:r>
              <a:rPr lang="id-ID" dirty="0"/>
              <a:t>Ada beberapa elemen penting dalam arsitektur RISC, yaitu : </a:t>
            </a:r>
          </a:p>
          <a:p>
            <a:pPr marL="457200" indent="-457200">
              <a:buAutoNum type="arabicPeriod"/>
            </a:pPr>
            <a:r>
              <a:rPr lang="id-ID" dirty="0"/>
              <a:t>Set instruksi yang terbatas dan sederhana </a:t>
            </a:r>
          </a:p>
          <a:p>
            <a:pPr marL="457200" indent="-457200">
              <a:buAutoNum type="arabicPeriod"/>
            </a:pPr>
            <a:r>
              <a:rPr lang="id-ID" dirty="0"/>
              <a:t>Register general-purpose yang berjumlah banyak, atau pengguanaan teknologi kompiler untuk mengoptimalkan pemakaian regsiternya. </a:t>
            </a:r>
          </a:p>
          <a:p>
            <a:pPr marL="457200" indent="-457200">
              <a:buAutoNum type="arabicPeriod"/>
            </a:pPr>
            <a:r>
              <a:rPr lang="id-ID" dirty="0"/>
              <a:t>Penekanan pada pengoptimalan pipeline instruksi.</a:t>
            </a:r>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DDC171E0-D2AB-4B77-8D8B-519CABD137C3}" type="datetime11">
              <a:rPr lang="id-ID" smtClean="0"/>
              <a:t>18.35.55</a:t>
            </a:fld>
            <a:endParaRPr lang="id-ID"/>
          </a:p>
        </p:txBody>
      </p:sp>
    </p:spTree>
    <p:extLst>
      <p:ext uri="{BB962C8B-B14F-4D97-AF65-F5344CB8AC3E}">
        <p14:creationId xmlns:p14="http://schemas.microsoft.com/office/powerpoint/2010/main" val="943636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Konsep Arsitektur RISC banyak menerapkan proses eksekusi pipeline. Dengan jumlah perintah tunggal yang lebih banyak eksekusi secara pipeline memerlukan waktu yang lebih singkat. RISC memerlukan memori yang lebih besar untuk mengakomodasi program yang lebih besar sehingga dengan mengoptimalkan memori register diharapkan siklus operasi semakin cepat.</a:t>
            </a:r>
          </a:p>
          <a:p>
            <a:pPr marL="0" indent="0">
              <a:buNone/>
            </a:pPr>
            <a:endParaRPr lang="id-ID" dirty="0"/>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AAD1E777-3337-4306-9722-88603A1761C0}" type="datetime11">
              <a:rPr lang="id-ID" smtClean="0"/>
              <a:t>18.35.56</a:t>
            </a:fld>
            <a:endParaRPr lang="id-ID"/>
          </a:p>
        </p:txBody>
      </p:sp>
    </p:spTree>
    <p:extLst>
      <p:ext uri="{BB962C8B-B14F-4D97-AF65-F5344CB8AC3E}">
        <p14:creationId xmlns:p14="http://schemas.microsoft.com/office/powerpoint/2010/main" val="3583106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675467"/>
            <a:ext cx="8534400" cy="3450696"/>
          </a:xfrm>
        </p:spPr>
        <p:txBody>
          <a:bodyPr/>
          <a:lstStyle/>
          <a:p>
            <a:pPr marL="0" indent="0">
              <a:buNone/>
            </a:pPr>
            <a:r>
              <a:rPr lang="id-ID" dirty="0"/>
              <a:t>Eksekusi instruksi RISC</a:t>
            </a:r>
          </a:p>
          <a:p>
            <a:pPr marL="0" indent="0">
              <a:buNone/>
            </a:pPr>
            <a:endParaRPr lang="id-ID" dirty="0"/>
          </a:p>
          <a:p>
            <a:pPr marL="0" indent="0">
              <a:buNone/>
            </a:pPr>
            <a:r>
              <a:rPr lang="id-ID" dirty="0"/>
              <a:t>Waktu Eksekusi = N x S x T</a:t>
            </a:r>
          </a:p>
          <a:p>
            <a:pPr marL="0" indent="0">
              <a:buNone/>
            </a:pPr>
            <a:r>
              <a:rPr lang="id-ID" dirty="0"/>
              <a:t>N = jumlah perintah</a:t>
            </a:r>
          </a:p>
          <a:p>
            <a:pPr marL="0" indent="0">
              <a:buNone/>
            </a:pPr>
            <a:r>
              <a:rPr lang="id-ID" dirty="0"/>
              <a:t>S = Jumlah rata-rata langkah per perintah</a:t>
            </a:r>
          </a:p>
          <a:p>
            <a:pPr marL="0" indent="0">
              <a:buNone/>
            </a:pPr>
            <a:r>
              <a:rPr lang="id-ID" dirty="0"/>
              <a:t>T = waktu yang diperlukan untuk melakasanakan satu langkah</a:t>
            </a:r>
          </a:p>
          <a:p>
            <a:pPr marL="0" indent="0">
              <a:buNone/>
            </a:pPr>
            <a:endParaRPr lang="id-ID" dirty="0"/>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71C49B77-51FE-4B06-9E50-A537B4C60BC4}" type="datetime11">
              <a:rPr lang="id-ID" smtClean="0"/>
              <a:t>18.35.56</a:t>
            </a:fld>
            <a:endParaRPr lang="id-ID"/>
          </a:p>
        </p:txBody>
      </p:sp>
    </p:spTree>
    <p:extLst>
      <p:ext uri="{BB962C8B-B14F-4D97-AF65-F5344CB8AC3E}">
        <p14:creationId xmlns:p14="http://schemas.microsoft.com/office/powerpoint/2010/main" val="2202142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d-ID" dirty="0"/>
              <a:t>RISC vs CISC</a:t>
            </a:r>
          </a:p>
          <a:p>
            <a:pPr marL="0" indent="0">
              <a:buNone/>
            </a:pPr>
            <a:r>
              <a:rPr lang="id-ID" dirty="0"/>
              <a:t>Dari kecepatan RISC lebih cepat dibandingkan dengan CISC (complex instruction Set Computer) ini disebabkan selain karena instruksi-instruksi pada RISC lebih mudah untuk diproses RISC juga menyederhanakan instruksi.</a:t>
            </a:r>
          </a:p>
          <a:p>
            <a:pPr marL="0" indent="0">
              <a:buNone/>
            </a:pPr>
            <a:r>
              <a:rPr lang="id-ID" dirty="0"/>
              <a:t>Sedangkan CISC dirancang untuk meminimumkan jumlah perintah yang diperlukan untuk pekerjaan yang diberikan (jumlah perintah sedikit tapi rumit) Dalam CISC banyak terdapat perintah bahasa mesin.</a:t>
            </a:r>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8C2E13E6-A32E-47E4-9352-AA2D8E6C9D3B}" type="datetime11">
              <a:rPr lang="id-ID" smtClean="0"/>
              <a:t>18.35.56</a:t>
            </a:fld>
            <a:endParaRPr lang="id-ID"/>
          </a:p>
        </p:txBody>
      </p:sp>
    </p:spTree>
    <p:extLst>
      <p:ext uri="{BB962C8B-B14F-4D97-AF65-F5344CB8AC3E}">
        <p14:creationId xmlns:p14="http://schemas.microsoft.com/office/powerpoint/2010/main" val="2101112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Kelebihan teknologi RISC :</a:t>
            </a:r>
          </a:p>
          <a:p>
            <a:r>
              <a:rPr lang="id-ID" dirty="0"/>
              <a:t>Berkaitan dengan penyederhanaan kompiler, pekerjaan mengoptimalkan kode yang dihasilkan untuk meminimalkan ukuran kode, mengurangi hitungan eksekusi instruksi dan meningkatkan pipeline jauh lebih mudah menggunakan RISC dibandingankan menggunakan CISC.</a:t>
            </a:r>
          </a:p>
          <a:p>
            <a:pPr marL="0" indent="0">
              <a:buNone/>
            </a:pPr>
            <a:endParaRPr lang="id-ID" dirty="0"/>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496851B8-0B95-43E7-9DCF-62CB9055C724}" type="datetime11">
              <a:rPr lang="id-ID" smtClean="0"/>
              <a:t>18.35.56</a:t>
            </a:fld>
            <a:endParaRPr lang="id-ID"/>
          </a:p>
        </p:txBody>
      </p:sp>
    </p:spTree>
    <p:extLst>
      <p:ext uri="{BB962C8B-B14F-4D97-AF65-F5344CB8AC3E}">
        <p14:creationId xmlns:p14="http://schemas.microsoft.com/office/powerpoint/2010/main" val="62993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id-ID" dirty="0"/>
              <a:t>Arsitektur RISC memiliki kecendrungan lebih menekankan pada refrensi register dibandingkan refrensi memori dan refrensi register memerlukan jumlah bit yang lebih sedikit sehingga memiliki akses eksekusi instruksi yang lebih cepat.</a:t>
            </a:r>
          </a:p>
          <a:p>
            <a:r>
              <a:rPr lang="id-ID" dirty="0"/>
              <a:t>Kecendrungan operasi register ke register akan lebih menyerderhanakan unit kontrol serta mengoptimasi register akan menyebabkan operand-operand yang sering diakses akan tetap berada dipenyimpanan berkecepatan tinggi.</a:t>
            </a:r>
          </a:p>
          <a:p>
            <a:r>
              <a:rPr lang="id-ID" dirty="0"/>
              <a:t>Penggunaan mode pengalamatan dan format instruksi yang lebih sederhana.</a:t>
            </a:r>
          </a:p>
        </p:txBody>
      </p:sp>
      <p:sp>
        <p:nvSpPr>
          <p:cNvPr id="3" name="Title 2"/>
          <p:cNvSpPr>
            <a:spLocks noGrp="1"/>
          </p:cNvSpPr>
          <p:nvPr>
            <p:ph type="title"/>
          </p:nvPr>
        </p:nvSpPr>
        <p:spPr/>
        <p:txBody>
          <a:bodyPr/>
          <a:lstStyle/>
          <a:p>
            <a:endParaRPr lang="id-ID" dirty="0"/>
          </a:p>
        </p:txBody>
      </p:sp>
      <p:sp>
        <p:nvSpPr>
          <p:cNvPr id="4" name="Date Placeholder 3"/>
          <p:cNvSpPr>
            <a:spLocks noGrp="1"/>
          </p:cNvSpPr>
          <p:nvPr>
            <p:ph type="dt" sz="half" idx="10"/>
          </p:nvPr>
        </p:nvSpPr>
        <p:spPr/>
        <p:txBody>
          <a:bodyPr/>
          <a:lstStyle/>
          <a:p>
            <a:fld id="{E7C01DE6-7E1F-4716-859D-25145C464609}" type="datetime11">
              <a:rPr lang="id-ID" smtClean="0"/>
              <a:t>18.35.56</a:t>
            </a:fld>
            <a:endParaRPr lang="id-ID"/>
          </a:p>
        </p:txBody>
      </p:sp>
    </p:spTree>
    <p:extLst>
      <p:ext uri="{BB962C8B-B14F-4D97-AF65-F5344CB8AC3E}">
        <p14:creationId xmlns:p14="http://schemas.microsoft.com/office/powerpoint/2010/main" val="496265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Kekurangan RISC dibanding dengan CISC</a:t>
            </a:r>
          </a:p>
          <a:p>
            <a:r>
              <a:rPr lang="id-ID" dirty="0"/>
              <a:t>Program yang dihasilan dalam bahasa simbolik kan lebih panjang (instruksinya lebih banyak)</a:t>
            </a:r>
          </a:p>
          <a:p>
            <a:r>
              <a:rPr lang="id-ID" dirty="0"/>
              <a:t>Program berukuran lebih besar sehingga memerlukan memori yang lebih banyak.</a:t>
            </a:r>
          </a:p>
          <a:p>
            <a:pPr marL="0" indent="0">
              <a:buNone/>
            </a:pPr>
            <a:endParaRPr lang="id-ID" dirty="0"/>
          </a:p>
        </p:txBody>
      </p:sp>
      <p:sp>
        <p:nvSpPr>
          <p:cNvPr id="3" name="Title 2"/>
          <p:cNvSpPr>
            <a:spLocks noGrp="1"/>
          </p:cNvSpPr>
          <p:nvPr>
            <p:ph type="title"/>
          </p:nvPr>
        </p:nvSpPr>
        <p:spPr/>
        <p:txBody>
          <a:bodyPr/>
          <a:lstStyle/>
          <a:p>
            <a:endParaRPr lang="id-ID" dirty="0"/>
          </a:p>
        </p:txBody>
      </p:sp>
      <p:sp>
        <p:nvSpPr>
          <p:cNvPr id="4" name="Date Placeholder 3"/>
          <p:cNvSpPr>
            <a:spLocks noGrp="1"/>
          </p:cNvSpPr>
          <p:nvPr>
            <p:ph type="dt" sz="half" idx="10"/>
          </p:nvPr>
        </p:nvSpPr>
        <p:spPr/>
        <p:txBody>
          <a:bodyPr/>
          <a:lstStyle/>
          <a:p>
            <a:fld id="{742E82A1-E7E0-4784-829C-7A159C1A3B67}" type="datetime11">
              <a:rPr lang="id-ID" smtClean="0"/>
              <a:t>18.35.56</a:t>
            </a:fld>
            <a:endParaRPr lang="id-ID"/>
          </a:p>
        </p:txBody>
      </p:sp>
    </p:spTree>
    <p:extLst>
      <p:ext uri="{BB962C8B-B14F-4D97-AF65-F5344CB8AC3E}">
        <p14:creationId xmlns:p14="http://schemas.microsoft.com/office/powerpoint/2010/main" val="1706550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b="1" dirty="0"/>
              <a:t>Pipeline </a:t>
            </a:r>
            <a:endParaRPr lang="id-ID" dirty="0"/>
          </a:p>
          <a:p>
            <a:r>
              <a:rPr lang="id-ID" dirty="0"/>
              <a:t>Adalah meningkatkan kinerja komputer dengan cara saling overlap tahapan dari instruksi yang berbeda. Pada pipenline untuk melakukan proses (stages) overlapping dibutuhkan paling tidak setengah clock. Sedangkan superscalar mengijinkan proses untuk bekerja secara bersamaan pada saat clock yang sama.</a:t>
            </a:r>
          </a:p>
          <a:p>
            <a:pPr marL="0" indent="0">
              <a:buNone/>
            </a:pPr>
            <a:endParaRPr lang="id-ID" dirty="0"/>
          </a:p>
        </p:txBody>
      </p:sp>
      <p:sp>
        <p:nvSpPr>
          <p:cNvPr id="3" name="Title 2"/>
          <p:cNvSpPr>
            <a:spLocks noGrp="1"/>
          </p:cNvSpPr>
          <p:nvPr>
            <p:ph type="title"/>
          </p:nvPr>
        </p:nvSpPr>
        <p:spPr/>
        <p:txBody>
          <a:bodyPr>
            <a:normAutofit fontScale="90000"/>
          </a:bodyPr>
          <a:lstStyle/>
          <a:p>
            <a:r>
              <a:rPr lang="id-ID" dirty="0"/>
              <a:t>Processor Pipelining dan Superscalar</a:t>
            </a:r>
          </a:p>
        </p:txBody>
      </p:sp>
      <p:sp>
        <p:nvSpPr>
          <p:cNvPr id="4" name="Date Placeholder 3"/>
          <p:cNvSpPr>
            <a:spLocks noGrp="1"/>
          </p:cNvSpPr>
          <p:nvPr>
            <p:ph type="dt" sz="half" idx="10"/>
          </p:nvPr>
        </p:nvSpPr>
        <p:spPr/>
        <p:txBody>
          <a:bodyPr/>
          <a:lstStyle/>
          <a:p>
            <a:fld id="{58907EB6-07B9-49BD-8A0B-E43B1CFBD8E9}" type="datetime11">
              <a:rPr lang="id-ID" smtClean="0"/>
              <a:t>18.35.56</a:t>
            </a:fld>
            <a:endParaRPr lang="id-ID"/>
          </a:p>
        </p:txBody>
      </p:sp>
    </p:spTree>
    <p:extLst>
      <p:ext uri="{BB962C8B-B14F-4D97-AF65-F5344CB8AC3E}">
        <p14:creationId xmlns:p14="http://schemas.microsoft.com/office/powerpoint/2010/main" val="2900116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d-ID" dirty="0"/>
              <a:t>Pengertian Superscalar : </a:t>
            </a:r>
          </a:p>
          <a:p>
            <a:pPr marL="0" indent="0">
              <a:buNone/>
            </a:pPr>
            <a:r>
              <a:rPr lang="id-ID" dirty="0"/>
              <a:t>Salah satu jenis dari arsitektur, dimana superscalar adalah sebuah uniprocessor yang dapat mengeksekusi dua atau lebih operasi scalar dalam bentuk paralel.</a:t>
            </a:r>
          </a:p>
          <a:p>
            <a:r>
              <a:rPr lang="id-ID" dirty="0"/>
              <a:t>Satu kesatuan instruksi (berupa ; arithmetic, pembacaan/penyimpanan, conditional branch) yang dapat diinisialisasi dan dieksekusi secara bebas (tidak tergantung instruksi lain).</a:t>
            </a:r>
          </a:p>
          <a:p>
            <a:r>
              <a:rPr lang="id-ID" dirty="0"/>
              <a:t>Seperti yang diaplikasikan pada sistem RISC &amp; CISC.</a:t>
            </a:r>
          </a:p>
          <a:p>
            <a:pPr marL="0" indent="0">
              <a:buNone/>
            </a:pPr>
            <a:endParaRPr lang="id-ID" dirty="0"/>
          </a:p>
        </p:txBody>
      </p:sp>
      <p:sp>
        <p:nvSpPr>
          <p:cNvPr id="3" name="Title 2"/>
          <p:cNvSpPr>
            <a:spLocks noGrp="1"/>
          </p:cNvSpPr>
          <p:nvPr>
            <p:ph type="title"/>
          </p:nvPr>
        </p:nvSpPr>
        <p:spPr/>
        <p:txBody>
          <a:bodyPr>
            <a:normAutofit fontScale="90000"/>
          </a:bodyPr>
          <a:lstStyle/>
          <a:p>
            <a:r>
              <a:rPr lang="id-ID" dirty="0"/>
              <a:t>Processor Pipelining dan Superscalar</a:t>
            </a:r>
          </a:p>
        </p:txBody>
      </p:sp>
      <p:sp>
        <p:nvSpPr>
          <p:cNvPr id="4" name="Date Placeholder 3"/>
          <p:cNvSpPr>
            <a:spLocks noGrp="1"/>
          </p:cNvSpPr>
          <p:nvPr>
            <p:ph type="dt" sz="half" idx="10"/>
          </p:nvPr>
        </p:nvSpPr>
        <p:spPr/>
        <p:txBody>
          <a:bodyPr/>
          <a:lstStyle/>
          <a:p>
            <a:fld id="{2E64D272-0D73-4738-ABCF-1BB82A221EB4}" type="datetime11">
              <a:rPr lang="id-ID" smtClean="0"/>
              <a:t>18.35.56</a:t>
            </a:fld>
            <a:endParaRPr lang="id-ID"/>
          </a:p>
        </p:txBody>
      </p:sp>
    </p:spTree>
    <p:extLst>
      <p:ext uri="{BB962C8B-B14F-4D97-AF65-F5344CB8AC3E}">
        <p14:creationId xmlns:p14="http://schemas.microsoft.com/office/powerpoint/2010/main" val="3080988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err="1"/>
              <a:t>Ilustrasi</a:t>
            </a:r>
            <a:r>
              <a:rPr lang="en-US" dirty="0"/>
              <a:t> Superscalar </a:t>
            </a:r>
            <a:r>
              <a:rPr lang="en-US" dirty="0" err="1"/>
              <a:t>dan</a:t>
            </a:r>
            <a:r>
              <a:rPr lang="en-US" dirty="0"/>
              <a:t> Pipeline</a:t>
            </a:r>
            <a:endParaRPr lang="id-ID" dirty="0"/>
          </a:p>
        </p:txBody>
      </p:sp>
      <p:sp>
        <p:nvSpPr>
          <p:cNvPr id="3" name="Title 2"/>
          <p:cNvSpPr>
            <a:spLocks noGrp="1"/>
          </p:cNvSpPr>
          <p:nvPr>
            <p:ph type="title"/>
          </p:nvPr>
        </p:nvSpPr>
        <p:spPr/>
        <p:txBody>
          <a:bodyPr/>
          <a:lstStyle/>
          <a:p>
            <a:endParaRPr lang="id-ID"/>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17273"/>
            <a:ext cx="6096000" cy="341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30DF3DA5-74DC-4C9D-A8A5-A2D3F2F046C9}" type="datetime11">
              <a:rPr lang="id-ID" smtClean="0"/>
              <a:t>18.35.56</a:t>
            </a:fld>
            <a:endParaRPr lang="id-ID"/>
          </a:p>
        </p:txBody>
      </p:sp>
    </p:spTree>
    <p:extLst>
      <p:ext uri="{BB962C8B-B14F-4D97-AF65-F5344CB8AC3E}">
        <p14:creationId xmlns:p14="http://schemas.microsoft.com/office/powerpoint/2010/main" val="199781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lgn="just">
              <a:buNone/>
            </a:pPr>
            <a:r>
              <a:rPr lang="id-ID" dirty="0"/>
              <a:t>Salah satu bentuk yang paling terlihat dari evolusi yang berhubungan dengan komputer adalah dari bahasa pemrograman. Dimana biaya hardware menurun, biaya</a:t>
            </a:r>
            <a:br>
              <a:rPr lang="id-ID" dirty="0"/>
            </a:br>
            <a:r>
              <a:rPr lang="id-ID" dirty="0"/>
              <a:t>perangkat lunak relatif  telah meningkat . Seiring dengan itu , kekurangan kronis programmer telah mendorong naiknya biaya perangkat lunak, biaya utama dalam siklus hidup sistem</a:t>
            </a:r>
            <a:br>
              <a:rPr lang="id-ID" dirty="0"/>
            </a:br>
            <a:r>
              <a:rPr lang="id-ID" dirty="0"/>
              <a:t>adalah perangkat lunak , bukan perangkat keras . Menambah biaya , dan ketidaknyamanan ini , adalah elemen tidak dapat diandalkan : itu adalah umum untuk program , baik sistem dan aplikasi, untuk terus menunjukkan bug baru setelah beberapa tahun beroperasi .</a:t>
            </a:r>
          </a:p>
          <a:p>
            <a:pPr marL="0" indent="0">
              <a:buNone/>
            </a:pPr>
            <a:endParaRPr lang="id-ID" dirty="0"/>
          </a:p>
        </p:txBody>
      </p:sp>
      <p:sp>
        <p:nvSpPr>
          <p:cNvPr id="3" name="Title 2"/>
          <p:cNvSpPr>
            <a:spLocks noGrp="1"/>
          </p:cNvSpPr>
          <p:nvPr>
            <p:ph type="title"/>
          </p:nvPr>
        </p:nvSpPr>
        <p:spPr/>
        <p:txBody>
          <a:bodyPr/>
          <a:lstStyle/>
          <a:p>
            <a:endParaRPr lang="id-ID"/>
          </a:p>
        </p:txBody>
      </p:sp>
      <p:sp>
        <p:nvSpPr>
          <p:cNvPr id="5" name="Date Placeholder 4"/>
          <p:cNvSpPr>
            <a:spLocks noGrp="1"/>
          </p:cNvSpPr>
          <p:nvPr>
            <p:ph type="dt" sz="half" idx="10"/>
          </p:nvPr>
        </p:nvSpPr>
        <p:spPr/>
        <p:txBody>
          <a:bodyPr/>
          <a:lstStyle/>
          <a:p>
            <a:fld id="{22C46726-1479-4337-8A09-E01A2FA75B30}" type="datetime11">
              <a:rPr lang="id-ID" smtClean="0"/>
              <a:t>18.35.55</a:t>
            </a:fld>
            <a:endParaRPr lang="id-ID"/>
          </a:p>
        </p:txBody>
      </p:sp>
    </p:spTree>
    <p:extLst>
      <p:ext uri="{BB962C8B-B14F-4D97-AF65-F5344CB8AC3E}">
        <p14:creationId xmlns:p14="http://schemas.microsoft.com/office/powerpoint/2010/main" val="2785154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sv-SE" b="1" dirty="0"/>
              <a:t>Alasan desain Superscalar</a:t>
            </a:r>
            <a:endParaRPr lang="sv-SE" dirty="0"/>
          </a:p>
          <a:p>
            <a:r>
              <a:rPr lang="sv-SE" dirty="0"/>
              <a:t>Sebagian besar operasi menggunakan besaran/nilai scalar.</a:t>
            </a:r>
          </a:p>
          <a:p>
            <a:r>
              <a:rPr lang="sv-SE" dirty="0"/>
              <a:t>Operasi ini memungkinkan peningkatan kinerja sistem hingga level tertentu.</a:t>
            </a:r>
          </a:p>
          <a:p>
            <a:pPr marL="0" indent="0">
              <a:buNone/>
            </a:pPr>
            <a:endParaRPr lang="id-ID" dirty="0"/>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8EC5560C-003E-45D9-90EA-48A1A4CA6019}" type="datetime11">
              <a:rPr lang="id-ID" smtClean="0"/>
              <a:t>18.35.56</a:t>
            </a:fld>
            <a:endParaRPr lang="id-ID"/>
          </a:p>
        </p:txBody>
      </p:sp>
    </p:spTree>
    <p:extLst>
      <p:ext uri="{BB962C8B-B14F-4D97-AF65-F5344CB8AC3E}">
        <p14:creationId xmlns:p14="http://schemas.microsoft.com/office/powerpoint/2010/main" val="2054869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d-ID" b="1" dirty="0"/>
              <a:t>Implementasi Superscalar</a:t>
            </a:r>
            <a:endParaRPr lang="id-ID" dirty="0"/>
          </a:p>
          <a:p>
            <a:r>
              <a:rPr lang="id-ID" dirty="0"/>
              <a:t>Proses fetch dari beberapa instruksi secara bersamaan.</a:t>
            </a:r>
          </a:p>
          <a:p>
            <a:r>
              <a:rPr lang="id-ID" dirty="0"/>
              <a:t>Logika untuk menentukan ketergantungan sebenarnya yang meliputi nilai register.</a:t>
            </a:r>
          </a:p>
          <a:p>
            <a:r>
              <a:rPr lang="id-ID" dirty="0"/>
              <a:t>Mekanisme untuk mengkomunikasikan nilai tersebut.</a:t>
            </a:r>
          </a:p>
          <a:p>
            <a:r>
              <a:rPr lang="id-ID" dirty="0"/>
              <a:t>Mekanisme untuk menginisialisasi instruksi paralel.</a:t>
            </a:r>
          </a:p>
          <a:p>
            <a:r>
              <a:rPr lang="id-ID" dirty="0"/>
              <a:t>Tersedianya sumber untuk eksekusi paralel dari beberapa instruksi.</a:t>
            </a:r>
          </a:p>
          <a:p>
            <a:r>
              <a:rPr lang="id-ID" dirty="0"/>
              <a:t>Mekanisme processing instruksi dengan urutan yg sesuai.</a:t>
            </a:r>
          </a:p>
          <a:p>
            <a:pPr marL="0" indent="0">
              <a:buNone/>
            </a:pPr>
            <a:endParaRPr lang="id-ID" dirty="0"/>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FBC7DCB7-9689-4BBC-8228-258DE63DA1FF}" type="datetime11">
              <a:rPr lang="id-ID" smtClean="0"/>
              <a:t>18.35.56</a:t>
            </a:fld>
            <a:endParaRPr lang="id-ID"/>
          </a:p>
        </p:txBody>
      </p:sp>
    </p:spTree>
    <p:extLst>
      <p:ext uri="{BB962C8B-B14F-4D97-AF65-F5344CB8AC3E}">
        <p14:creationId xmlns:p14="http://schemas.microsoft.com/office/powerpoint/2010/main" val="4012884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d-ID" dirty="0"/>
              <a:t>Pada Pentium, implementasi superscalar dapat dijabarkan sebagai berikut :</a:t>
            </a:r>
          </a:p>
          <a:p>
            <a:r>
              <a:rPr lang="id-ID" dirty="0"/>
              <a:t>80486 – CISC.</a:t>
            </a:r>
          </a:p>
          <a:p>
            <a:r>
              <a:rPr lang="id-ID" dirty="0"/>
              <a:t>Pentium.</a:t>
            </a:r>
          </a:p>
          <a:p>
            <a:pPr marL="0" indent="0">
              <a:buNone/>
            </a:pPr>
            <a:r>
              <a:rPr lang="id-ID" dirty="0"/>
              <a:t>ada beberapa komponen superscalar.</a:t>
            </a:r>
          </a:p>
          <a:p>
            <a:pPr marL="0" indent="0">
              <a:buNone/>
            </a:pPr>
            <a:r>
              <a:rPr lang="id-ID" dirty="0"/>
              <a:t>2 unit eksekusi integer yang terpisah.</a:t>
            </a:r>
          </a:p>
          <a:p>
            <a:r>
              <a:rPr lang="id-ID" dirty="0"/>
              <a:t>Pentium Pro – Full superscalar.</a:t>
            </a:r>
          </a:p>
          <a:p>
            <a:pPr marL="0" indent="0">
              <a:buNone/>
            </a:pPr>
            <a:r>
              <a:rPr lang="id-ID" dirty="0"/>
              <a:t>Memperhalus models subsequent &amp; Meningkatkan design superscalar.</a:t>
            </a:r>
          </a:p>
          <a:p>
            <a:pPr marL="0" indent="0">
              <a:buNone/>
            </a:pPr>
            <a:endParaRPr lang="id-ID" dirty="0"/>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F6FF760F-83D8-4055-BD29-094FD9AA314D}" type="datetime11">
              <a:rPr lang="id-ID" smtClean="0"/>
              <a:t>18.35.56</a:t>
            </a:fld>
            <a:endParaRPr lang="id-ID"/>
          </a:p>
        </p:txBody>
      </p:sp>
    </p:spTree>
    <p:extLst>
      <p:ext uri="{BB962C8B-B14F-4D97-AF65-F5344CB8AC3E}">
        <p14:creationId xmlns:p14="http://schemas.microsoft.com/office/powerpoint/2010/main" val="3192965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86000"/>
            <a:ext cx="7408333" cy="3840163"/>
          </a:xfrm>
        </p:spPr>
        <p:txBody>
          <a:bodyPr/>
          <a:lstStyle/>
          <a:p>
            <a:pPr marL="0" indent="0">
              <a:buNone/>
            </a:pPr>
            <a:r>
              <a:rPr lang="id-ID" b="1" dirty="0"/>
              <a:t>Pentium 4 Diagram</a:t>
            </a:r>
            <a:endParaRPr lang="id-ID" dirty="0"/>
          </a:p>
          <a:p>
            <a:pPr marL="0" indent="0">
              <a:buNone/>
            </a:pPr>
            <a:endParaRPr lang="id-ID" dirty="0"/>
          </a:p>
        </p:txBody>
      </p:sp>
      <p:sp>
        <p:nvSpPr>
          <p:cNvPr id="3" name="Title 2"/>
          <p:cNvSpPr>
            <a:spLocks noGrp="1"/>
          </p:cNvSpPr>
          <p:nvPr>
            <p:ph type="title"/>
          </p:nvPr>
        </p:nvSpPr>
        <p:spPr/>
        <p:txBody>
          <a:bodyPr/>
          <a:lstStyle/>
          <a:p>
            <a:endParaRPr lang="id-ID"/>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67000"/>
            <a:ext cx="6248400" cy="417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F765044F-4542-4A53-8041-E54587311F40}" type="datetime11">
              <a:rPr lang="id-ID" smtClean="0"/>
              <a:t>18.35.56</a:t>
            </a:fld>
            <a:endParaRPr lang="id-ID"/>
          </a:p>
        </p:txBody>
      </p:sp>
    </p:spTree>
    <p:extLst>
      <p:ext uri="{BB962C8B-B14F-4D97-AF65-F5344CB8AC3E}">
        <p14:creationId xmlns:p14="http://schemas.microsoft.com/office/powerpoint/2010/main" val="3391637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fi-FI" dirty="0"/>
              <a:t>Pada x86 hingga Pentium ada 5 tahapan pipeline.</a:t>
            </a:r>
            <a:endParaRPr lang="id-ID" dirty="0"/>
          </a:p>
        </p:txBody>
      </p:sp>
      <p:sp>
        <p:nvSpPr>
          <p:cNvPr id="3" name="Title 2"/>
          <p:cNvSpPr>
            <a:spLocks noGrp="1"/>
          </p:cNvSpPr>
          <p:nvPr>
            <p:ph type="title"/>
          </p:nvPr>
        </p:nvSpPr>
        <p:spPr/>
        <p:txBody>
          <a:bodyPr/>
          <a:lstStyle/>
          <a:p>
            <a:endParaRPr lang="id-ID"/>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800" b="1" i="0" u="none" strike="noStrike" cap="none" normalizeH="0" baseline="0">
                <a:ln>
                  <a:noFill/>
                </a:ln>
                <a:solidFill>
                  <a:schemeClr val="tx1"/>
                </a:solidFill>
                <a:effectLst/>
                <a:latin typeface="Arial" charset="0"/>
                <a:cs typeface="Arial" charset="0"/>
              </a:rPr>
              <a:t>Pentium 4 Pipeline</a:t>
            </a:r>
            <a:endParaRPr kumimoji="0" lang="id-ID" sz="1800" b="0" i="0" u="none" strike="noStrike" cap="none" normalizeH="0" baseline="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1800" b="1" i="0" u="none" strike="noStrike" cap="none" normalizeH="0" baseline="0">
                <a:ln>
                  <a:noFill/>
                </a:ln>
                <a:solidFill>
                  <a:schemeClr val="tx1"/>
                </a:solidFill>
                <a:effectLst/>
                <a:latin typeface="Arial" charset="0"/>
                <a:cs typeface="Arial" charset="0"/>
              </a:rPr>
              <a:t>  </a:t>
            </a:r>
            <a:endParaRPr kumimoji="0" lang="id-ID" sz="4600" b="1" i="0" u="none" strike="noStrike" cap="none" normalizeH="0" baseline="0">
              <a:ln>
                <a:noFill/>
              </a:ln>
              <a:solidFill>
                <a:schemeClr val="tx1"/>
              </a:solidFill>
              <a:effectLst/>
              <a:latin typeface="Arial" charset="0"/>
              <a:cs typeface="Arial" charset="0"/>
            </a:endParaRPr>
          </a:p>
        </p:txBody>
      </p:sp>
      <p:pic>
        <p:nvPicPr>
          <p:cNvPr id="3074" name="Picture 2" descr="http://4.bp.blogspot.com/_1vxAZcyGCS0/SUnvd0VRbmI/AAAAAAAAAD8/ZTu7KNB9kIs/s320/gambar-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352800"/>
            <a:ext cx="5791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BB3A71A6-F3ED-4AF3-AEB9-3687E870B9F2}" type="datetime11">
              <a:rPr lang="id-ID" smtClean="0"/>
              <a:t>18.35.56</a:t>
            </a:fld>
            <a:endParaRPr lang="id-ID"/>
          </a:p>
        </p:txBody>
      </p:sp>
    </p:spTree>
    <p:extLst>
      <p:ext uri="{BB962C8B-B14F-4D97-AF65-F5344CB8AC3E}">
        <p14:creationId xmlns:p14="http://schemas.microsoft.com/office/powerpoint/2010/main" val="3538236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Pentium 4 Pipeline Operation (1)</a:t>
            </a:r>
          </a:p>
          <a:p>
            <a:pPr marL="0" indent="0">
              <a:buNone/>
            </a:pPr>
            <a:endParaRPr lang="id-ID" dirty="0"/>
          </a:p>
          <a:p>
            <a:pPr marL="0" indent="0">
              <a:buNone/>
            </a:pPr>
            <a:endParaRPr lang="id-ID" dirty="0"/>
          </a:p>
        </p:txBody>
      </p:sp>
      <p:sp>
        <p:nvSpPr>
          <p:cNvPr id="3" name="Title 2"/>
          <p:cNvSpPr>
            <a:spLocks noGrp="1"/>
          </p:cNvSpPr>
          <p:nvPr>
            <p:ph type="title"/>
          </p:nvPr>
        </p:nvSpPr>
        <p:spPr/>
        <p:txBody>
          <a:bodyPr/>
          <a:lstStyle/>
          <a:p>
            <a:endParaRPr lang="id-ID"/>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52800"/>
            <a:ext cx="6781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C0FE7794-D848-4138-A1D6-DD051956807F}" type="datetime11">
              <a:rPr lang="id-ID" smtClean="0"/>
              <a:t>18.35.56</a:t>
            </a:fld>
            <a:endParaRPr lang="id-ID"/>
          </a:p>
        </p:txBody>
      </p:sp>
    </p:spTree>
    <p:extLst>
      <p:ext uri="{BB962C8B-B14F-4D97-AF65-F5344CB8AC3E}">
        <p14:creationId xmlns:p14="http://schemas.microsoft.com/office/powerpoint/2010/main" val="1610926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b="1" dirty="0"/>
              <a:t>Pentium 4 Pipeline Operation (2)</a:t>
            </a:r>
          </a:p>
          <a:p>
            <a:pPr marL="0" indent="0">
              <a:buNone/>
            </a:pPr>
            <a:endParaRPr lang="id-ID" dirty="0"/>
          </a:p>
        </p:txBody>
      </p:sp>
      <p:sp>
        <p:nvSpPr>
          <p:cNvPr id="3" name="Title 2"/>
          <p:cNvSpPr>
            <a:spLocks noGrp="1"/>
          </p:cNvSpPr>
          <p:nvPr>
            <p:ph type="title"/>
          </p:nvPr>
        </p:nvSpPr>
        <p:spPr/>
        <p:txBody>
          <a:bodyPr/>
          <a:lstStyle/>
          <a:p>
            <a:endParaRPr lang="id-ID"/>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394364"/>
            <a:ext cx="7239000" cy="300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6F8CBAE4-8F4A-4858-9965-016D6B1B6630}" type="datetime11">
              <a:rPr lang="id-ID" smtClean="0"/>
              <a:t>18.35.56</a:t>
            </a:fld>
            <a:endParaRPr lang="id-ID"/>
          </a:p>
        </p:txBody>
      </p:sp>
    </p:spTree>
    <p:extLst>
      <p:ext uri="{BB962C8B-B14F-4D97-AF65-F5344CB8AC3E}">
        <p14:creationId xmlns:p14="http://schemas.microsoft.com/office/powerpoint/2010/main" val="3793854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b="1" dirty="0"/>
              <a:t>Pentium 4 Pipeline Operation (3)</a:t>
            </a:r>
          </a:p>
          <a:p>
            <a:pPr marL="0" indent="0">
              <a:buNone/>
            </a:pPr>
            <a:endParaRPr lang="id-ID" dirty="0"/>
          </a:p>
        </p:txBody>
      </p:sp>
      <p:sp>
        <p:nvSpPr>
          <p:cNvPr id="3" name="Title 2"/>
          <p:cNvSpPr>
            <a:spLocks noGrp="1"/>
          </p:cNvSpPr>
          <p:nvPr>
            <p:ph type="title"/>
          </p:nvPr>
        </p:nvSpPr>
        <p:spPr/>
        <p:txBody>
          <a:bodyPr/>
          <a:lstStyle/>
          <a:p>
            <a:endParaRPr lang="id-ID"/>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359727"/>
            <a:ext cx="691342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144FAF6A-10F5-4AAF-91B6-95D7B1085977}" type="datetime11">
              <a:rPr lang="id-ID" smtClean="0"/>
              <a:t>18.35.56</a:t>
            </a:fld>
            <a:endParaRPr lang="id-ID"/>
          </a:p>
        </p:txBody>
      </p:sp>
    </p:spTree>
    <p:extLst>
      <p:ext uri="{BB962C8B-B14F-4D97-AF65-F5344CB8AC3E}">
        <p14:creationId xmlns:p14="http://schemas.microsoft.com/office/powerpoint/2010/main" val="1778310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b="1" dirty="0"/>
              <a:t>Pentium 4 Pipeline Operation (4)</a:t>
            </a:r>
          </a:p>
          <a:p>
            <a:endParaRPr lang="id-ID" b="1" dirty="0"/>
          </a:p>
          <a:p>
            <a:endParaRPr lang="id-ID" dirty="0"/>
          </a:p>
        </p:txBody>
      </p:sp>
      <p:sp>
        <p:nvSpPr>
          <p:cNvPr id="3" name="Title 2"/>
          <p:cNvSpPr>
            <a:spLocks noGrp="1"/>
          </p:cNvSpPr>
          <p:nvPr>
            <p:ph type="title"/>
          </p:nvPr>
        </p:nvSpPr>
        <p:spPr/>
        <p:txBody>
          <a:bodyPr/>
          <a:lstStyle/>
          <a:p>
            <a:endParaRPr lang="id-ID"/>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29000"/>
            <a:ext cx="5867400" cy="265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0A2F3E61-327D-4554-961D-A21578E15B48}" type="datetime11">
              <a:rPr lang="id-ID" smtClean="0"/>
              <a:t>18.35.56</a:t>
            </a:fld>
            <a:endParaRPr lang="id-ID"/>
          </a:p>
        </p:txBody>
      </p:sp>
    </p:spTree>
    <p:extLst>
      <p:ext uri="{BB962C8B-B14F-4D97-AF65-F5344CB8AC3E}">
        <p14:creationId xmlns:p14="http://schemas.microsoft.com/office/powerpoint/2010/main" val="2416038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Pentium 4 Pipeline Operation (5)</a:t>
            </a:r>
          </a:p>
          <a:p>
            <a:endParaRPr lang="id-ID" dirty="0"/>
          </a:p>
        </p:txBody>
      </p:sp>
      <p:sp>
        <p:nvSpPr>
          <p:cNvPr id="5" name="Title 4"/>
          <p:cNvSpPr>
            <a:spLocks noGrp="1"/>
          </p:cNvSpPr>
          <p:nvPr>
            <p:ph type="title"/>
          </p:nvPr>
        </p:nvSpPr>
        <p:spPr/>
        <p:txBody>
          <a:bodyPr/>
          <a:lstStyle/>
          <a:p>
            <a:endParaRPr lang="id-ID"/>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3429000"/>
            <a:ext cx="596053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06DEF856-4E5C-4D21-9510-B8A1E591BA98}" type="datetime11">
              <a:rPr lang="id-ID" smtClean="0"/>
              <a:t>18.35.56</a:t>
            </a:fld>
            <a:endParaRPr lang="id-ID"/>
          </a:p>
        </p:txBody>
      </p:sp>
    </p:spTree>
    <p:extLst>
      <p:ext uri="{BB962C8B-B14F-4D97-AF65-F5344CB8AC3E}">
        <p14:creationId xmlns:p14="http://schemas.microsoft.com/office/powerpoint/2010/main" val="376803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495800"/>
          </a:xfrm>
        </p:spPr>
        <p:txBody>
          <a:bodyPr>
            <a:normAutofit fontScale="92500" lnSpcReduction="10000"/>
          </a:bodyPr>
          <a:lstStyle/>
          <a:p>
            <a:pPr marL="0" indent="0">
              <a:buNone/>
            </a:pPr>
            <a:br>
              <a:rPr lang="id-ID" dirty="0"/>
            </a:br>
            <a:r>
              <a:rPr lang="id-ID" dirty="0"/>
              <a:t>Tanggapan dari para peneliti dan industri telah mengembangkan semakin bahasa pemrograman tingkat tinggi yang kuat dan kompleks. Bahasa tingkat tinggi ini (Hlls) memungkinkan programmer untuk mengekspresikan algoritma lebih singkat , mengambil mengurus banyak detail , dan sering mendukung secara alami penggunaan pemrograman terstruktur atau desain berorientasi objek .</a:t>
            </a:r>
            <a:br>
              <a:rPr lang="id-ID" dirty="0"/>
            </a:br>
            <a:r>
              <a:rPr lang="id-ID" dirty="0"/>
              <a:t>Sayangnya , solusi ini menimbulkan masalah lain , yang dikenal sebagai kesenjangan semantik , perbedaan antara operasi disediakan dalam Hlls dan yang disediakan dalam arsitektur komputer . Gejala kesenjangan ini diduga termasuk eksekusi inefisiensi , ukuran program mesin yang berlebihan , dan kompleksitas kompiler . </a:t>
            </a:r>
          </a:p>
          <a:p>
            <a:endParaRPr lang="id-ID" dirty="0"/>
          </a:p>
        </p:txBody>
      </p:sp>
      <p:sp>
        <p:nvSpPr>
          <p:cNvPr id="3" name="Title 2"/>
          <p:cNvSpPr>
            <a:spLocks noGrp="1"/>
          </p:cNvSpPr>
          <p:nvPr>
            <p:ph type="title"/>
          </p:nvPr>
        </p:nvSpPr>
        <p:spPr/>
        <p:txBody>
          <a:bodyPr/>
          <a:lstStyle/>
          <a:p>
            <a:endParaRPr lang="id-ID"/>
          </a:p>
        </p:txBody>
      </p:sp>
      <p:sp>
        <p:nvSpPr>
          <p:cNvPr id="5" name="Date Placeholder 4"/>
          <p:cNvSpPr>
            <a:spLocks noGrp="1"/>
          </p:cNvSpPr>
          <p:nvPr>
            <p:ph type="dt" sz="half" idx="10"/>
          </p:nvPr>
        </p:nvSpPr>
        <p:spPr/>
        <p:txBody>
          <a:bodyPr/>
          <a:lstStyle/>
          <a:p>
            <a:fld id="{180632D2-29C0-4BE3-8BCB-575830514CA0}" type="datetime11">
              <a:rPr lang="id-ID" smtClean="0"/>
              <a:t>18.35.55</a:t>
            </a:fld>
            <a:endParaRPr lang="id-ID"/>
          </a:p>
        </p:txBody>
      </p:sp>
    </p:spTree>
    <p:extLst>
      <p:ext uri="{BB962C8B-B14F-4D97-AF65-F5344CB8AC3E}">
        <p14:creationId xmlns:p14="http://schemas.microsoft.com/office/powerpoint/2010/main" val="505567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b="1" dirty="0"/>
              <a:t>Pentium 4 Pipeline Operation (6)</a:t>
            </a:r>
          </a:p>
          <a:p>
            <a:pPr marL="0" indent="0">
              <a:buNone/>
            </a:pPr>
            <a:endParaRPr lang="id-ID" dirty="0"/>
          </a:p>
        </p:txBody>
      </p:sp>
      <p:sp>
        <p:nvSpPr>
          <p:cNvPr id="3" name="Title 2"/>
          <p:cNvSpPr>
            <a:spLocks noGrp="1"/>
          </p:cNvSpPr>
          <p:nvPr>
            <p:ph type="title"/>
          </p:nvPr>
        </p:nvSpPr>
        <p:spPr/>
        <p:txBody>
          <a:bodyPr/>
          <a:lstStyle/>
          <a:p>
            <a:endParaRPr lang="id-ID"/>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124200"/>
            <a:ext cx="8915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1CCA6E91-C3B5-472E-9696-A837011DDB5D}" type="datetime11">
              <a:rPr lang="id-ID" smtClean="0"/>
              <a:t>18.35.54</a:t>
            </a:fld>
            <a:endParaRPr lang="id-ID"/>
          </a:p>
        </p:txBody>
      </p:sp>
    </p:spTree>
    <p:extLst>
      <p:ext uri="{BB962C8B-B14F-4D97-AF65-F5344CB8AC3E}">
        <p14:creationId xmlns:p14="http://schemas.microsoft.com/office/powerpoint/2010/main" val="399825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4114799"/>
          </a:xfrm>
        </p:spPr>
        <p:txBody>
          <a:bodyPr>
            <a:normAutofit fontScale="92500" lnSpcReduction="10000"/>
          </a:bodyPr>
          <a:lstStyle/>
          <a:p>
            <a:pPr marL="0" indent="0">
              <a:buNone/>
            </a:pPr>
            <a:r>
              <a:rPr lang="id-ID" dirty="0"/>
              <a:t>Desainer menanggapi dengan arsitektur dimaksudkan untuk menutup kesenjangan ini . Fitur utama termasuk besar set instruksi , puluhan mode pengalamatan , dan berbagai pernyataan HLL dilaksanakan</a:t>
            </a:r>
            <a:br>
              <a:rPr lang="id-ID" dirty="0"/>
            </a:br>
            <a:r>
              <a:rPr lang="id-ID" dirty="0"/>
              <a:t>di hardware . Salah satu contoh yang terakhir adalah KASUS instruksi mesin pada VAX ("</a:t>
            </a:r>
            <a:r>
              <a:rPr lang="id-ID" i="1" dirty="0"/>
              <a:t>virtual address extension</a:t>
            </a:r>
            <a:r>
              <a:rPr lang="id-ID" dirty="0"/>
              <a:t>").  Set instruksi yang kompleks tersebut dimaksudkan untuk</a:t>
            </a:r>
            <a:br>
              <a:rPr lang="id-ID" dirty="0"/>
            </a:br>
            <a:r>
              <a:rPr lang="id-ID" dirty="0"/>
              <a:t>• Kemudahan tugas penulis compiler .</a:t>
            </a:r>
            <a:br>
              <a:rPr lang="id-ID" dirty="0"/>
            </a:br>
            <a:r>
              <a:rPr lang="id-ID" dirty="0"/>
              <a:t>• Meningkatkan efisiensi eksekusi , karena urutan kompleks operasi dapat diimplementasikan dalam microcode .</a:t>
            </a:r>
            <a:br>
              <a:rPr lang="id-ID" dirty="0"/>
            </a:br>
            <a:r>
              <a:rPr lang="id-ID" dirty="0"/>
              <a:t>• Memberikan dukungan untuk lebih kompleks dan canggih  </a:t>
            </a:r>
            <a:r>
              <a:rPr lang="id-ID"/>
              <a:t>sebuah Hll </a:t>
            </a:r>
            <a:r>
              <a:rPr lang="id-ID" dirty="0"/>
              <a:t>.</a:t>
            </a:r>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29EF02D9-00A8-4354-A272-BCC23B2B3684}" type="datetime11">
              <a:rPr lang="id-ID" smtClean="0"/>
              <a:t>18.35.55</a:t>
            </a:fld>
            <a:endParaRPr lang="id-ID"/>
          </a:p>
        </p:txBody>
      </p:sp>
    </p:spTree>
    <p:extLst>
      <p:ext uri="{BB962C8B-B14F-4D97-AF65-F5344CB8AC3E}">
        <p14:creationId xmlns:p14="http://schemas.microsoft.com/office/powerpoint/2010/main" val="356827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d-ID" dirty="0"/>
              <a:t>Karakteristik-karakteristik instruksi mesin adalah ciri-ciri khusus atau sifat khas yang dimiliki oleh instruksi-instruksi atau kode operasi dalam pemrograman komputer.</a:t>
            </a:r>
          </a:p>
          <a:p>
            <a:pPr marL="0" indent="0">
              <a:buNone/>
            </a:pPr>
            <a:r>
              <a:rPr lang="id-ID" dirty="0"/>
              <a:t>Operasi CPU ditentukan oleh instruksi-instruksi yang dieksekusinya. Instruksi-instruksi ini dikenal sebagai intruksi mesin atau instruksi computer. Set fungsi dari instruksi-instruksi yang berbeda yang dapat di eksekusi oleh CPU dikenal sebagai set instruksi CPU.</a:t>
            </a:r>
          </a:p>
        </p:txBody>
      </p:sp>
      <p:sp>
        <p:nvSpPr>
          <p:cNvPr id="3" name="Title 2"/>
          <p:cNvSpPr>
            <a:spLocks noGrp="1"/>
          </p:cNvSpPr>
          <p:nvPr>
            <p:ph type="title"/>
          </p:nvPr>
        </p:nvSpPr>
        <p:spPr/>
        <p:txBody>
          <a:bodyPr/>
          <a:lstStyle/>
          <a:p>
            <a:r>
              <a:rPr lang="id-ID" dirty="0"/>
              <a:t>Eksekusi instruksi</a:t>
            </a:r>
          </a:p>
        </p:txBody>
      </p:sp>
      <p:sp>
        <p:nvSpPr>
          <p:cNvPr id="4" name="Date Placeholder 3"/>
          <p:cNvSpPr>
            <a:spLocks noGrp="1"/>
          </p:cNvSpPr>
          <p:nvPr>
            <p:ph type="dt" sz="half" idx="10"/>
          </p:nvPr>
        </p:nvSpPr>
        <p:spPr/>
        <p:txBody>
          <a:bodyPr/>
          <a:lstStyle/>
          <a:p>
            <a:fld id="{82498219-A282-4C21-A788-F08457BCE0B3}" type="datetime11">
              <a:rPr lang="id-ID" smtClean="0"/>
              <a:t>18.35.55</a:t>
            </a:fld>
            <a:endParaRPr lang="id-ID"/>
          </a:p>
        </p:txBody>
      </p:sp>
    </p:spTree>
    <p:extLst>
      <p:ext uri="{BB962C8B-B14F-4D97-AF65-F5344CB8AC3E}">
        <p14:creationId xmlns:p14="http://schemas.microsoft.com/office/powerpoint/2010/main" val="104768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id-ID" dirty="0"/>
              <a:t>1. </a:t>
            </a:r>
            <a:r>
              <a:rPr lang="id-ID" b="1" dirty="0"/>
              <a:t>Elemen-elemen instruksi mesin </a:t>
            </a:r>
            <a:r>
              <a:rPr lang="id-ID" dirty="0"/>
              <a:t>: </a:t>
            </a:r>
          </a:p>
          <a:p>
            <a:pPr>
              <a:buFont typeface="Wingdings" pitchFamily="2" charset="2"/>
              <a:buChar char="§"/>
            </a:pPr>
            <a:r>
              <a:rPr lang="id-ID" dirty="0"/>
              <a:t>Kode Operasi : menentukan operasi-operasi yang akan dilakukan (misalnya: ADD,I/O). Operasi itu dispesifilan oleh sebuah kode biner, dikenal sebagai kode operasi. </a:t>
            </a:r>
          </a:p>
          <a:p>
            <a:pPr>
              <a:buFont typeface="Wingdings" pitchFamily="2" charset="2"/>
              <a:buChar char="§"/>
            </a:pPr>
            <a:r>
              <a:rPr lang="id-ID" dirty="0"/>
              <a:t>Acuan Operand Sumber : Operasi dapat melibatkan satu atau lebih operand sumber, dengan kata lain, operand adalah input bagi operasi. </a:t>
            </a:r>
          </a:p>
          <a:p>
            <a:pPr>
              <a:buFont typeface="Wingdings" pitchFamily="2" charset="2"/>
              <a:buChar char="§"/>
            </a:pPr>
            <a:r>
              <a:rPr lang="id-ID" dirty="0"/>
              <a:t>Acuan Operand Hasil: Operasi dapat menghasilkan sebuah hasil.</a:t>
            </a:r>
          </a:p>
          <a:p>
            <a:pPr>
              <a:buFont typeface="Wingdings" pitchFamily="2" charset="2"/>
              <a:buChar char="§"/>
            </a:pPr>
            <a:r>
              <a:rPr lang="id-ID" dirty="0"/>
              <a:t>Acuan Instruksi Berikutnya: Elemen ini memberitahukan CPU posisi instruksi berikutnya yang harus diambil setelah menyelesaikan eksekusi suatu instruksi. Instuksi berikutnya yang akan diambil berada di memori utama atau pada system memori virtual, akan berada baik di dalam memori utama atau memori sekunder.</a:t>
            </a:r>
          </a:p>
        </p:txBody>
      </p:sp>
      <p:sp>
        <p:nvSpPr>
          <p:cNvPr id="3" name="Title 2"/>
          <p:cNvSpPr>
            <a:spLocks noGrp="1"/>
          </p:cNvSpPr>
          <p:nvPr>
            <p:ph type="title"/>
          </p:nvPr>
        </p:nvSpPr>
        <p:spPr/>
        <p:txBody>
          <a:bodyPr/>
          <a:lstStyle/>
          <a:p>
            <a:endParaRPr lang="id-ID" dirty="0"/>
          </a:p>
        </p:txBody>
      </p:sp>
      <p:sp>
        <p:nvSpPr>
          <p:cNvPr id="4" name="Date Placeholder 3"/>
          <p:cNvSpPr>
            <a:spLocks noGrp="1"/>
          </p:cNvSpPr>
          <p:nvPr>
            <p:ph type="dt" sz="half" idx="10"/>
          </p:nvPr>
        </p:nvSpPr>
        <p:spPr/>
        <p:txBody>
          <a:bodyPr/>
          <a:lstStyle/>
          <a:p>
            <a:fld id="{BEFE925D-D00B-474B-883D-A32095654D47}" type="datetime11">
              <a:rPr lang="id-ID" smtClean="0"/>
              <a:t>18.35.55</a:t>
            </a:fld>
            <a:endParaRPr lang="id-ID"/>
          </a:p>
        </p:txBody>
      </p:sp>
    </p:spTree>
    <p:extLst>
      <p:ext uri="{BB962C8B-B14F-4D97-AF65-F5344CB8AC3E}">
        <p14:creationId xmlns:p14="http://schemas.microsoft.com/office/powerpoint/2010/main" val="285413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4495800"/>
          </a:xfrm>
        </p:spPr>
        <p:txBody>
          <a:bodyPr>
            <a:normAutofit fontScale="47500" lnSpcReduction="20000"/>
          </a:bodyPr>
          <a:lstStyle/>
          <a:p>
            <a:pPr marL="0" indent="0">
              <a:buNone/>
            </a:pPr>
            <a:r>
              <a:rPr lang="id-ID" sz="2900" b="1" dirty="0"/>
              <a:t>2. Representasi Instruksi </a:t>
            </a:r>
          </a:p>
          <a:p>
            <a:pPr marL="0" indent="0">
              <a:buNone/>
            </a:pPr>
            <a:r>
              <a:rPr lang="id-ID" sz="2900" dirty="0"/>
              <a:t>Di dalam computer, instruksi dipresentasikan oleh sehimpunan bit. Himpunan bit ini dibagi menjadi beberapa bidang, dengan bidang-bidang ini berkaitan dengan elemen-elemen yang akan memuat instruksi. Layout instruksi ini dikenal sebagai bentuk instruksi.</a:t>
            </a:r>
          </a:p>
          <a:p>
            <a:pPr marL="0" indent="0">
              <a:buNone/>
            </a:pPr>
            <a:r>
              <a:rPr lang="id-ID" sz="2900" dirty="0"/>
              <a:t>Pada sebagian besar set instruksi, dapat digunakan lebih dari satu bentuk. Selama berlangsungnya eksekusi instruksi, instruksi dibaca ke dalam register instruksi yang terdapat dalam CPU. Untuk melakukan operasi yang diperlukan, CPU harus dapat mengeluarkan data dari berbagai bidang instruksi. Opcode direpresentasikan dengan singkatan-singkatan, yang disebut mnemorik, yang mengindikasikan operasi, contohnya adalah:</a:t>
            </a:r>
            <a:br>
              <a:rPr lang="id-ID" sz="2900" dirty="0"/>
            </a:br>
            <a:endParaRPr lang="id-ID" sz="2900" dirty="0"/>
          </a:p>
          <a:p>
            <a:r>
              <a:rPr lang="id-ID" sz="2900" dirty="0"/>
              <a:t>-ADD Add (Menambahkan)</a:t>
            </a:r>
          </a:p>
          <a:p>
            <a:r>
              <a:rPr lang="id-ID" sz="2900" dirty="0"/>
              <a:t>-SUB Substract (Pengurangan)</a:t>
            </a:r>
          </a:p>
          <a:p>
            <a:r>
              <a:rPr lang="id-ID" sz="2900" dirty="0"/>
              <a:t>-MPY Multiply (Perkalian)</a:t>
            </a:r>
          </a:p>
          <a:p>
            <a:r>
              <a:rPr lang="id-ID" sz="2900" dirty="0"/>
              <a:t>-DIV Divide (Pembagian)</a:t>
            </a:r>
          </a:p>
          <a:p>
            <a:r>
              <a:rPr lang="id-ID" sz="2900" dirty="0"/>
              <a:t>-LOAD Muatkan data data dari memori</a:t>
            </a:r>
          </a:p>
          <a:p>
            <a:r>
              <a:rPr lang="id-ID" sz="2900" dirty="0"/>
              <a:t>-STOR Simpan data ke memori</a:t>
            </a:r>
          </a:p>
          <a:p>
            <a:r>
              <a:rPr lang="id-ID" sz="2900" dirty="0"/>
              <a:t>Operand-operand juga direpresentasikan secara simbolik. Misalnya instruksi ADD R,N Berarti tambahkan nilai yang terdapat pada lokasi N ke isi register R. Dalam contoh ini, N berkaitan dengan alamat lokasi di dalam memori, dan R berkaitan dengan register tertentu. Perlu dicatat bahwa operasi dilakukan terhadap isi alamat, bukan terhadap alamatnya.</a:t>
            </a:r>
          </a:p>
          <a:p>
            <a:pPr marL="0" indent="0">
              <a:buNone/>
            </a:pPr>
            <a:endParaRPr lang="id-ID" dirty="0"/>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7377FE07-5426-4178-B8D2-9B7391D5D4C0}" type="datetime11">
              <a:rPr lang="id-ID" smtClean="0"/>
              <a:t>18.35.55</a:t>
            </a:fld>
            <a:endParaRPr lang="id-ID"/>
          </a:p>
        </p:txBody>
      </p:sp>
    </p:spTree>
    <p:extLst>
      <p:ext uri="{BB962C8B-B14F-4D97-AF65-F5344CB8AC3E}">
        <p14:creationId xmlns:p14="http://schemas.microsoft.com/office/powerpoint/2010/main" val="369353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id-ID" dirty="0"/>
              <a:t>3. Jenis-Jenis Instruksi</a:t>
            </a:r>
          </a:p>
          <a:p>
            <a:r>
              <a:rPr lang="id-ID" dirty="0"/>
              <a:t>Pengolahan Data : Instrusi-instruksi aritmatika dan logika</a:t>
            </a:r>
          </a:p>
          <a:p>
            <a:r>
              <a:rPr lang="id-ID" dirty="0"/>
              <a:t>Penyimpanan Data : Instriksi-instruksi memori</a:t>
            </a:r>
          </a:p>
          <a:p>
            <a:r>
              <a:rPr lang="id-ID" dirty="0"/>
              <a:t>Perpindahan Data : Instruksi I/O</a:t>
            </a:r>
          </a:p>
          <a:p>
            <a:r>
              <a:rPr lang="id-ID" dirty="0"/>
              <a:t>Kontrol : Instruksi pemeriksaan dan percabangan</a:t>
            </a:r>
          </a:p>
          <a:p>
            <a:pPr marL="0" indent="0">
              <a:buNone/>
            </a:pPr>
            <a:r>
              <a:rPr lang="id-ID" dirty="0"/>
              <a:t>Suatu komputer harus memiliki set instruksi yang memungkinkan pengguna untuk memformulasikan pengolahan data atau dengan memperhatikan kemampuan pemrograman bahasa tingkat tinggi. Agar dapat dieksekusi, setiap program yang ditulis dalam bahasa program tingkat tinggi harus diterjemahkan ke dalam bahasa mesin. Jadi, set instruksi mesin harus dapat mengekspresikan setiap instruksi bahasa tingkat tinggi.</a:t>
            </a:r>
          </a:p>
        </p:txBody>
      </p:sp>
      <p:sp>
        <p:nvSpPr>
          <p:cNvPr id="3" name="Title 2"/>
          <p:cNvSpPr>
            <a:spLocks noGrp="1"/>
          </p:cNvSpPr>
          <p:nvPr>
            <p:ph type="title"/>
          </p:nvPr>
        </p:nvSpPr>
        <p:spPr/>
        <p:txBody>
          <a:bodyPr/>
          <a:lstStyle/>
          <a:p>
            <a:endParaRPr lang="id-ID"/>
          </a:p>
        </p:txBody>
      </p:sp>
      <p:sp>
        <p:nvSpPr>
          <p:cNvPr id="4" name="Date Placeholder 3"/>
          <p:cNvSpPr>
            <a:spLocks noGrp="1"/>
          </p:cNvSpPr>
          <p:nvPr>
            <p:ph type="dt" sz="half" idx="10"/>
          </p:nvPr>
        </p:nvSpPr>
        <p:spPr/>
        <p:txBody>
          <a:bodyPr/>
          <a:lstStyle/>
          <a:p>
            <a:fld id="{75C4E6AD-9069-4119-8333-2D315294DC49}" type="datetime11">
              <a:rPr lang="id-ID" smtClean="0"/>
              <a:t>18.35.55</a:t>
            </a:fld>
            <a:endParaRPr lang="id-ID"/>
          </a:p>
        </p:txBody>
      </p:sp>
    </p:spTree>
    <p:extLst>
      <p:ext uri="{BB962C8B-B14F-4D97-AF65-F5344CB8AC3E}">
        <p14:creationId xmlns:p14="http://schemas.microsoft.com/office/powerpoint/2010/main" val="2179848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1808</TotalTime>
  <Words>1605</Words>
  <Application>Microsoft Office PowerPoint</Application>
  <PresentationFormat>On-screen Show (4:3)</PresentationFormat>
  <Paragraphs>184</Paragraphs>
  <Slides>40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Candara</vt:lpstr>
      <vt:lpstr>Symbol</vt:lpstr>
      <vt:lpstr>Wingdings</vt:lpstr>
      <vt:lpstr>Waveform</vt:lpstr>
      <vt:lpstr>ORGANISASI KOMPUTER</vt:lpstr>
      <vt:lpstr>TUJUAN PEMBELAJARAN</vt:lpstr>
      <vt:lpstr>PowerPoint Presentation</vt:lpstr>
      <vt:lpstr>PowerPoint Presentation</vt:lpstr>
      <vt:lpstr>PowerPoint Presentation</vt:lpstr>
      <vt:lpstr>Eksekusi instruksi</vt:lpstr>
      <vt:lpstr>PowerPoint Presentation</vt:lpstr>
      <vt:lpstr>PowerPoint Presentation</vt:lpstr>
      <vt:lpstr>PowerPoint Presentation</vt:lpstr>
      <vt:lpstr>PowerPoint Presentation</vt:lpstr>
      <vt:lpstr>PowerPoint Presentation</vt:lpstr>
      <vt:lpstr>PowerPoint Presentation</vt:lpstr>
      <vt:lpstr>FILE REGISTER</vt:lpstr>
      <vt:lpstr>PowerPoint Presentation</vt:lpstr>
      <vt:lpstr>PowerPoint Presentation</vt:lpstr>
      <vt:lpstr>PowerPoint Presentation</vt:lpstr>
      <vt:lpstr>PowerPoint Presentation</vt:lpstr>
      <vt:lpstr>PowerPoint Presentation</vt:lpstr>
      <vt:lpstr>Optimasi Register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Processor Pipelining dan Superscalar</vt:lpstr>
      <vt:lpstr>Processor Pipelining dan Superscalar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ORGANISASI KOMPUTER</dc:title>
  <dc:creator>karangutama</dc:creator>
  <cp:lastModifiedBy>wayan utama</cp:lastModifiedBy>
  <cp:revision>76</cp:revision>
  <dcterms:created xsi:type="dcterms:W3CDTF">2014-02-23T17:22:22Z</dcterms:created>
  <dcterms:modified xsi:type="dcterms:W3CDTF">2018-04-09T10:37:14Z</dcterms:modified>
</cp:coreProperties>
</file>