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21" r:id="rId2"/>
  </p:sldMasterIdLst>
  <p:notesMasterIdLst>
    <p:notesMasterId r:id="rId36"/>
  </p:notesMasterIdLst>
  <p:sldIdLst>
    <p:sldId id="256" r:id="rId3"/>
    <p:sldId id="294" r:id="rId4"/>
    <p:sldId id="300" r:id="rId5"/>
    <p:sldId id="298" r:id="rId6"/>
    <p:sldId id="295" r:id="rId7"/>
    <p:sldId id="296" r:id="rId8"/>
    <p:sldId id="301" r:id="rId9"/>
    <p:sldId id="302" r:id="rId10"/>
    <p:sldId id="303" r:id="rId11"/>
    <p:sldId id="307" r:id="rId12"/>
    <p:sldId id="309" r:id="rId13"/>
    <p:sldId id="311" r:id="rId14"/>
    <p:sldId id="304" r:id="rId15"/>
    <p:sldId id="297" r:id="rId16"/>
    <p:sldId id="312" r:id="rId17"/>
    <p:sldId id="265" r:id="rId18"/>
    <p:sldId id="266" r:id="rId19"/>
    <p:sldId id="267" r:id="rId20"/>
    <p:sldId id="268" r:id="rId21"/>
    <p:sldId id="269" r:id="rId22"/>
    <p:sldId id="270" r:id="rId23"/>
    <p:sldId id="271" r:id="rId24"/>
    <p:sldId id="274" r:id="rId25"/>
    <p:sldId id="273" r:id="rId26"/>
    <p:sldId id="261" r:id="rId27"/>
    <p:sldId id="262" r:id="rId28"/>
    <p:sldId id="263" r:id="rId29"/>
    <p:sldId id="264" r:id="rId30"/>
    <p:sldId id="275" r:id="rId31"/>
    <p:sldId id="276" r:id="rId32"/>
    <p:sldId id="277" r:id="rId33"/>
    <p:sldId id="278" r:id="rId34"/>
    <p:sldId id="27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5D246B-666C-4570-815F-C35FA24E956A}">
          <p14:sldIdLst>
            <p14:sldId id="256"/>
            <p14:sldId id="294"/>
            <p14:sldId id="300"/>
            <p14:sldId id="298"/>
            <p14:sldId id="295"/>
            <p14:sldId id="296"/>
            <p14:sldId id="301"/>
            <p14:sldId id="302"/>
            <p14:sldId id="303"/>
            <p14:sldId id="307"/>
            <p14:sldId id="309"/>
            <p14:sldId id="311"/>
            <p14:sldId id="304"/>
            <p14:sldId id="297"/>
            <p14:sldId id="312"/>
            <p14:sldId id="265"/>
            <p14:sldId id="266"/>
            <p14:sldId id="267"/>
            <p14:sldId id="268"/>
            <p14:sldId id="269"/>
            <p14:sldId id="270"/>
            <p14:sldId id="271"/>
            <p14:sldId id="274"/>
            <p14:sldId id="273"/>
            <p14:sldId id="261"/>
            <p14:sldId id="262"/>
            <p14:sldId id="263"/>
            <p14:sldId id="26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Gaya Medium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Gaya Terang 3 - Akse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Gaya Terang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Gaya Terang 1 - Akse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Gaya Terang 2 - Akse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5F48E-4311-4A2E-A485-83223091444E}" type="datetimeFigureOut">
              <a:rPr lang="en-ID" smtClean="0"/>
              <a:t>15/04/2020</a:t>
            </a:fld>
            <a:endParaRPr lang="en-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04DDD-9FD9-410D-932C-8572006E271B}" type="slidenum">
              <a:rPr lang="en-ID" smtClean="0"/>
              <a:t>‹#›</a:t>
            </a:fld>
            <a:endParaRPr lang="en-ID"/>
          </a:p>
        </p:txBody>
      </p:sp>
    </p:spTree>
    <p:extLst>
      <p:ext uri="{BB962C8B-B14F-4D97-AF65-F5344CB8AC3E}">
        <p14:creationId xmlns:p14="http://schemas.microsoft.com/office/powerpoint/2010/main" val="23985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ampungan Gambar Slide 1">
            <a:extLst>
              <a:ext uri="{FF2B5EF4-FFF2-40B4-BE49-F238E27FC236}">
                <a16:creationId xmlns:a16="http://schemas.microsoft.com/office/drawing/2014/main" id="{4FB7FB83-8378-4837-B1FD-11FED1AD45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Tampungan Catatan 2">
            <a:extLst>
              <a:ext uri="{FF2B5EF4-FFF2-40B4-BE49-F238E27FC236}">
                <a16:creationId xmlns:a16="http://schemas.microsoft.com/office/drawing/2014/main" id="{31A13E60-47C2-4501-96F3-426BE982B8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D" altLang="en-US"/>
          </a:p>
        </p:txBody>
      </p:sp>
      <p:sp>
        <p:nvSpPr>
          <p:cNvPr id="24580" name="Tampungan Nomor Slide 3">
            <a:extLst>
              <a:ext uri="{FF2B5EF4-FFF2-40B4-BE49-F238E27FC236}">
                <a16:creationId xmlns:a16="http://schemas.microsoft.com/office/drawing/2014/main" id="{46FDF1B8-723B-4C49-BD92-23D40ABA4C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E84FD953-CEE0-4442-A3DF-3912DC738C42}" type="slidenum">
              <a:rPr lang="en-ID" altLang="en-US"/>
              <a:pPr/>
              <a:t>33</a:t>
            </a:fld>
            <a:endParaRPr lang="en-ID"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ECFB12-0E85-41FD-8B8D-730B1F438711}"/>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ID"/>
          </a:p>
        </p:txBody>
      </p:sp>
      <p:sp>
        <p:nvSpPr>
          <p:cNvPr id="3" name="Subjudul 2">
            <a:extLst>
              <a:ext uri="{FF2B5EF4-FFF2-40B4-BE49-F238E27FC236}">
                <a16:creationId xmlns:a16="http://schemas.microsoft.com/office/drawing/2014/main" id="{4BB0A53A-ACE0-4F21-91EE-FBFB88D90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ID"/>
          </a:p>
        </p:txBody>
      </p:sp>
      <p:sp>
        <p:nvSpPr>
          <p:cNvPr id="4" name="Tampungan Tanggal 3">
            <a:extLst>
              <a:ext uri="{FF2B5EF4-FFF2-40B4-BE49-F238E27FC236}">
                <a16:creationId xmlns:a16="http://schemas.microsoft.com/office/drawing/2014/main" id="{EA847262-5DF4-4722-87F8-43453C8CF640}"/>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5" name="Tampungan Kaki 4">
            <a:extLst>
              <a:ext uri="{FF2B5EF4-FFF2-40B4-BE49-F238E27FC236}">
                <a16:creationId xmlns:a16="http://schemas.microsoft.com/office/drawing/2014/main" id="{B7EA2A41-82B9-4617-B4B5-51018C4FDDB8}"/>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ED3A762D-A0EA-4DFA-BCEE-AD3408067ADE}"/>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154260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F14061-4FC7-4B0D-B7A9-6E4D44EDA235}"/>
              </a:ext>
            </a:extLst>
          </p:cNvPr>
          <p:cNvSpPr>
            <a:spLocks noGrp="1"/>
          </p:cNvSpPr>
          <p:nvPr>
            <p:ph type="title"/>
          </p:nvPr>
        </p:nvSpPr>
        <p:spPr/>
        <p:txBody>
          <a:bodyPr/>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A83E0A01-918F-4B3C-B482-B7A15ADF400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F51560F3-0604-4E06-803D-AE577641D3AD}"/>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5" name="Tampungan Kaki 4">
            <a:extLst>
              <a:ext uri="{FF2B5EF4-FFF2-40B4-BE49-F238E27FC236}">
                <a16:creationId xmlns:a16="http://schemas.microsoft.com/office/drawing/2014/main" id="{0BAF823B-FC5F-4E3D-B085-D7ABA34B6509}"/>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4D0D27BE-BF61-4E26-B018-C676086BAF93}"/>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354342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F86E28E3-A305-4CE7-BB07-DE0CBE0CD662}"/>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C33DC813-F8A9-43CD-87CF-D0D091BE1A8E}"/>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823B8136-CCED-439C-8205-6A3B98311D52}"/>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5" name="Tampungan Kaki 4">
            <a:extLst>
              <a:ext uri="{FF2B5EF4-FFF2-40B4-BE49-F238E27FC236}">
                <a16:creationId xmlns:a16="http://schemas.microsoft.com/office/drawing/2014/main" id="{C24B5124-67AE-4D85-ADF5-FFA072ABCE77}"/>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4AD694A5-E1C2-43C6-BEC7-8B370E969F0E}"/>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119801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ECFB12-0E85-41FD-8B8D-730B1F438711}"/>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ID"/>
          </a:p>
        </p:txBody>
      </p:sp>
      <p:sp>
        <p:nvSpPr>
          <p:cNvPr id="3" name="Subjudul 2">
            <a:extLst>
              <a:ext uri="{FF2B5EF4-FFF2-40B4-BE49-F238E27FC236}">
                <a16:creationId xmlns:a16="http://schemas.microsoft.com/office/drawing/2014/main" id="{4BB0A53A-ACE0-4F21-91EE-FBFB88D90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ID"/>
          </a:p>
        </p:txBody>
      </p:sp>
      <p:sp>
        <p:nvSpPr>
          <p:cNvPr id="4" name="Tampungan Tanggal 3">
            <a:extLst>
              <a:ext uri="{FF2B5EF4-FFF2-40B4-BE49-F238E27FC236}">
                <a16:creationId xmlns:a16="http://schemas.microsoft.com/office/drawing/2014/main" id="{EA847262-5DF4-4722-87F8-43453C8CF640}"/>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B7EA2A41-82B9-4617-B4B5-51018C4FDDB8}"/>
              </a:ext>
            </a:extLst>
          </p:cNvPr>
          <p:cNvSpPr>
            <a:spLocks noGrp="1"/>
          </p:cNvSpPr>
          <p:nvPr>
            <p:ph type="ftr" sz="quarter" idx="11"/>
          </p:nvPr>
        </p:nvSpPr>
        <p:spPr/>
        <p:txBody>
          <a:bodyPr/>
          <a:lstStyle/>
          <a:p>
            <a:endParaRPr lang="en-US" dirty="0"/>
          </a:p>
        </p:txBody>
      </p:sp>
      <p:sp>
        <p:nvSpPr>
          <p:cNvPr id="6" name="Tampungan Nomor Slide 5">
            <a:extLst>
              <a:ext uri="{FF2B5EF4-FFF2-40B4-BE49-F238E27FC236}">
                <a16:creationId xmlns:a16="http://schemas.microsoft.com/office/drawing/2014/main" id="{ED3A762D-A0EA-4DFA-BCEE-AD3408067AD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4676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C2CBABE-2E24-4699-B74E-77353B754F50}"/>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0C488BCF-5902-4153-800D-81106EF5734A}"/>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6B60CF1C-27F9-4CEB-BCB8-A017CF969A9F}"/>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45387272-7C5B-493E-ACFD-D549F3F94D17}"/>
              </a:ext>
            </a:extLst>
          </p:cNvPr>
          <p:cNvSpPr>
            <a:spLocks noGrp="1"/>
          </p:cNvSpPr>
          <p:nvPr>
            <p:ph type="ftr" sz="quarter" idx="11"/>
          </p:nvPr>
        </p:nvSpPr>
        <p:spPr/>
        <p:txBody>
          <a:bodyPr/>
          <a:lstStyle/>
          <a:p>
            <a:endParaRPr lang="en-US" dirty="0"/>
          </a:p>
        </p:txBody>
      </p:sp>
      <p:sp>
        <p:nvSpPr>
          <p:cNvPr id="6" name="Tampungan Nomor Slide 5">
            <a:extLst>
              <a:ext uri="{FF2B5EF4-FFF2-40B4-BE49-F238E27FC236}">
                <a16:creationId xmlns:a16="http://schemas.microsoft.com/office/drawing/2014/main" id="{E06119DC-DE13-4A8E-BE6A-B79E9586B97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47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FC9D2DC-3E3E-4615-95BC-DEF7C8B65446}"/>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ID"/>
          </a:p>
        </p:txBody>
      </p:sp>
      <p:sp>
        <p:nvSpPr>
          <p:cNvPr id="3" name="Tampungan Teks 2">
            <a:extLst>
              <a:ext uri="{FF2B5EF4-FFF2-40B4-BE49-F238E27FC236}">
                <a16:creationId xmlns:a16="http://schemas.microsoft.com/office/drawing/2014/main" id="{C8DCE913-68CE-4F0B-B3C4-24D814331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6B0D76E7-E6B6-468C-8ECC-521E60B51A84}"/>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C389D13A-7ACC-46B7-BD70-55224C97BC5C}"/>
              </a:ext>
            </a:extLst>
          </p:cNvPr>
          <p:cNvSpPr>
            <a:spLocks noGrp="1"/>
          </p:cNvSpPr>
          <p:nvPr>
            <p:ph type="ftr" sz="quarter" idx="11"/>
          </p:nvPr>
        </p:nvSpPr>
        <p:spPr/>
        <p:txBody>
          <a:bodyPr/>
          <a:lstStyle/>
          <a:p>
            <a:endParaRPr lang="en-US" dirty="0"/>
          </a:p>
        </p:txBody>
      </p:sp>
      <p:sp>
        <p:nvSpPr>
          <p:cNvPr id="6" name="Tampungan Nomor Slide 5">
            <a:extLst>
              <a:ext uri="{FF2B5EF4-FFF2-40B4-BE49-F238E27FC236}">
                <a16:creationId xmlns:a16="http://schemas.microsoft.com/office/drawing/2014/main" id="{30249800-C312-4581-B052-E7554EF2C1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2602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A6E381-1754-48BF-A971-C82054A6B18C}"/>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23D32F90-6C96-4662-91E8-89896BD4EE2E}"/>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66DA4279-6846-4EE7-9482-3E3E2D9551D9}"/>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anggal 4">
            <a:extLst>
              <a:ext uri="{FF2B5EF4-FFF2-40B4-BE49-F238E27FC236}">
                <a16:creationId xmlns:a16="http://schemas.microsoft.com/office/drawing/2014/main" id="{E61DC29D-0618-4326-9C1F-6798D4CB8F73}"/>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Tampungan Kaki 5">
            <a:extLst>
              <a:ext uri="{FF2B5EF4-FFF2-40B4-BE49-F238E27FC236}">
                <a16:creationId xmlns:a16="http://schemas.microsoft.com/office/drawing/2014/main" id="{46114FCE-390A-4F52-9E46-7AA8BAC60856}"/>
              </a:ext>
            </a:extLst>
          </p:cNvPr>
          <p:cNvSpPr>
            <a:spLocks noGrp="1"/>
          </p:cNvSpPr>
          <p:nvPr>
            <p:ph type="ftr" sz="quarter" idx="11"/>
          </p:nvPr>
        </p:nvSpPr>
        <p:spPr/>
        <p:txBody>
          <a:bodyPr/>
          <a:lstStyle/>
          <a:p>
            <a:endParaRPr lang="en-US" dirty="0"/>
          </a:p>
        </p:txBody>
      </p:sp>
      <p:sp>
        <p:nvSpPr>
          <p:cNvPr id="7" name="Tampungan Nomor Slide 6">
            <a:extLst>
              <a:ext uri="{FF2B5EF4-FFF2-40B4-BE49-F238E27FC236}">
                <a16:creationId xmlns:a16="http://schemas.microsoft.com/office/drawing/2014/main" id="{5CEDDD70-BB61-4646-8DF4-AA063F254E3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748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63D1436-36B6-4360-A3E6-E74ABA088554}"/>
              </a:ext>
            </a:extLst>
          </p:cNvPr>
          <p:cNvSpPr>
            <a:spLocks noGrp="1"/>
          </p:cNvSpPr>
          <p:nvPr>
            <p:ph type="title"/>
          </p:nvPr>
        </p:nvSpPr>
        <p:spPr>
          <a:xfrm>
            <a:off x="839788" y="365125"/>
            <a:ext cx="10515600" cy="1325563"/>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D2D92EA0-3138-45F6-BC3C-4442AE0C8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ABFC432-E312-4AF2-932F-451942C564ED}"/>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eks 4">
            <a:extLst>
              <a:ext uri="{FF2B5EF4-FFF2-40B4-BE49-F238E27FC236}">
                <a16:creationId xmlns:a16="http://schemas.microsoft.com/office/drawing/2014/main" id="{756A7547-D64F-4AF4-9959-4E1704C37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9A89CC68-549A-4512-83B7-B97A9169DE02}"/>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7" name="Tampungan Tanggal 6">
            <a:extLst>
              <a:ext uri="{FF2B5EF4-FFF2-40B4-BE49-F238E27FC236}">
                <a16:creationId xmlns:a16="http://schemas.microsoft.com/office/drawing/2014/main" id="{481C32F5-58BA-48F4-83C7-83FBA0AC84EA}"/>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8" name="Tampungan Kaki 7">
            <a:extLst>
              <a:ext uri="{FF2B5EF4-FFF2-40B4-BE49-F238E27FC236}">
                <a16:creationId xmlns:a16="http://schemas.microsoft.com/office/drawing/2014/main" id="{732B1AA1-8F82-4C17-97CB-E559291D1E37}"/>
              </a:ext>
            </a:extLst>
          </p:cNvPr>
          <p:cNvSpPr>
            <a:spLocks noGrp="1"/>
          </p:cNvSpPr>
          <p:nvPr>
            <p:ph type="ftr" sz="quarter" idx="11"/>
          </p:nvPr>
        </p:nvSpPr>
        <p:spPr/>
        <p:txBody>
          <a:bodyPr/>
          <a:lstStyle/>
          <a:p>
            <a:endParaRPr lang="en-US" dirty="0"/>
          </a:p>
        </p:txBody>
      </p:sp>
      <p:sp>
        <p:nvSpPr>
          <p:cNvPr id="9" name="Tampungan Nomor Slide 8">
            <a:extLst>
              <a:ext uri="{FF2B5EF4-FFF2-40B4-BE49-F238E27FC236}">
                <a16:creationId xmlns:a16="http://schemas.microsoft.com/office/drawing/2014/main" id="{53083306-0CE8-465C-89C6-00238B7EA55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248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6B2E00-2F6B-4EBE-8A81-443A88AF6AA8}"/>
              </a:ext>
            </a:extLst>
          </p:cNvPr>
          <p:cNvSpPr>
            <a:spLocks noGrp="1"/>
          </p:cNvSpPr>
          <p:nvPr>
            <p:ph type="title"/>
          </p:nvPr>
        </p:nvSpPr>
        <p:spPr/>
        <p:txBody>
          <a:bodyPr/>
          <a:lstStyle/>
          <a:p>
            <a:r>
              <a:rPr lang="id-ID"/>
              <a:t>Klik untuk mengedit gaya judul Master</a:t>
            </a:r>
            <a:endParaRPr lang="en-ID"/>
          </a:p>
        </p:txBody>
      </p:sp>
      <p:sp>
        <p:nvSpPr>
          <p:cNvPr id="3" name="Tampungan Tanggal 2">
            <a:extLst>
              <a:ext uri="{FF2B5EF4-FFF2-40B4-BE49-F238E27FC236}">
                <a16:creationId xmlns:a16="http://schemas.microsoft.com/office/drawing/2014/main" id="{B4B8964E-F877-47D8-99C6-29551B402536}"/>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4" name="Tampungan Kaki 3">
            <a:extLst>
              <a:ext uri="{FF2B5EF4-FFF2-40B4-BE49-F238E27FC236}">
                <a16:creationId xmlns:a16="http://schemas.microsoft.com/office/drawing/2014/main" id="{C0E480DE-4BC5-497D-AB6C-6D9AE72062C6}"/>
              </a:ext>
            </a:extLst>
          </p:cNvPr>
          <p:cNvSpPr>
            <a:spLocks noGrp="1"/>
          </p:cNvSpPr>
          <p:nvPr>
            <p:ph type="ftr" sz="quarter" idx="11"/>
          </p:nvPr>
        </p:nvSpPr>
        <p:spPr/>
        <p:txBody>
          <a:bodyPr/>
          <a:lstStyle/>
          <a:p>
            <a:endParaRPr lang="en-US" dirty="0"/>
          </a:p>
        </p:txBody>
      </p:sp>
      <p:sp>
        <p:nvSpPr>
          <p:cNvPr id="5" name="Tampungan Nomor Slide 4">
            <a:extLst>
              <a:ext uri="{FF2B5EF4-FFF2-40B4-BE49-F238E27FC236}">
                <a16:creationId xmlns:a16="http://schemas.microsoft.com/office/drawing/2014/main" id="{3477E120-763C-4BA1-811F-FA586BD18FC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8850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8585606B-2C23-4240-9BCA-AABF09AFFFE7}"/>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3" name="Tampungan Kaki 2">
            <a:extLst>
              <a:ext uri="{FF2B5EF4-FFF2-40B4-BE49-F238E27FC236}">
                <a16:creationId xmlns:a16="http://schemas.microsoft.com/office/drawing/2014/main" id="{8BAB38FF-861F-4972-A8A5-1A7256BF7F25}"/>
              </a:ext>
            </a:extLst>
          </p:cNvPr>
          <p:cNvSpPr>
            <a:spLocks noGrp="1"/>
          </p:cNvSpPr>
          <p:nvPr>
            <p:ph type="ftr" sz="quarter" idx="11"/>
          </p:nvPr>
        </p:nvSpPr>
        <p:spPr/>
        <p:txBody>
          <a:bodyPr/>
          <a:lstStyle/>
          <a:p>
            <a:endParaRPr lang="en-US" dirty="0"/>
          </a:p>
        </p:txBody>
      </p:sp>
      <p:sp>
        <p:nvSpPr>
          <p:cNvPr id="4" name="Tampungan Nomor Slide 3">
            <a:extLst>
              <a:ext uri="{FF2B5EF4-FFF2-40B4-BE49-F238E27FC236}">
                <a16:creationId xmlns:a16="http://schemas.microsoft.com/office/drawing/2014/main" id="{1BD40856-6EE0-46F9-875F-EAEDE5B4A24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779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545F480-0E32-4E2D-A801-C7EC84EF68CD}"/>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Konten 2">
            <a:extLst>
              <a:ext uri="{FF2B5EF4-FFF2-40B4-BE49-F238E27FC236}">
                <a16:creationId xmlns:a16="http://schemas.microsoft.com/office/drawing/2014/main" id="{F59F3663-23CF-4B16-A421-BCD70AF7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eks 3">
            <a:extLst>
              <a:ext uri="{FF2B5EF4-FFF2-40B4-BE49-F238E27FC236}">
                <a16:creationId xmlns:a16="http://schemas.microsoft.com/office/drawing/2014/main" id="{D8B88369-0451-4D9B-977C-6DD346AD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FE57F5D0-1CFC-49FD-82EA-34D39B080898}"/>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Tampungan Kaki 5">
            <a:extLst>
              <a:ext uri="{FF2B5EF4-FFF2-40B4-BE49-F238E27FC236}">
                <a16:creationId xmlns:a16="http://schemas.microsoft.com/office/drawing/2014/main" id="{B2AB3A6F-4B57-4EFD-88F1-3371CED3E38F}"/>
              </a:ext>
            </a:extLst>
          </p:cNvPr>
          <p:cNvSpPr>
            <a:spLocks noGrp="1"/>
          </p:cNvSpPr>
          <p:nvPr>
            <p:ph type="ftr" sz="quarter" idx="11"/>
          </p:nvPr>
        </p:nvSpPr>
        <p:spPr/>
        <p:txBody>
          <a:bodyPr/>
          <a:lstStyle/>
          <a:p>
            <a:endParaRPr lang="en-US" dirty="0"/>
          </a:p>
        </p:txBody>
      </p:sp>
      <p:sp>
        <p:nvSpPr>
          <p:cNvPr id="7" name="Tampungan Nomor Slide 6">
            <a:extLst>
              <a:ext uri="{FF2B5EF4-FFF2-40B4-BE49-F238E27FC236}">
                <a16:creationId xmlns:a16="http://schemas.microsoft.com/office/drawing/2014/main" id="{A1373CE8-1E4F-457F-A1F1-08673076975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21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C2CBABE-2E24-4699-B74E-77353B754F50}"/>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0C488BCF-5902-4153-800D-81106EF5734A}"/>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6B60CF1C-27F9-4CEB-BCB8-A017CF969A9F}"/>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5" name="Tampungan Kaki 4">
            <a:extLst>
              <a:ext uri="{FF2B5EF4-FFF2-40B4-BE49-F238E27FC236}">
                <a16:creationId xmlns:a16="http://schemas.microsoft.com/office/drawing/2014/main" id="{45387272-7C5B-493E-ACFD-D549F3F94D17}"/>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E06119DC-DE13-4A8E-BE6A-B79E9586B97E}"/>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3770976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6E96419-7A77-418D-B89C-CCD93E527455}"/>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Gambar 2">
            <a:extLst>
              <a:ext uri="{FF2B5EF4-FFF2-40B4-BE49-F238E27FC236}">
                <a16:creationId xmlns:a16="http://schemas.microsoft.com/office/drawing/2014/main" id="{5FEE3CD9-D971-49D6-BFE8-4F381D451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ampungan Teks 3">
            <a:extLst>
              <a:ext uri="{FF2B5EF4-FFF2-40B4-BE49-F238E27FC236}">
                <a16:creationId xmlns:a16="http://schemas.microsoft.com/office/drawing/2014/main" id="{8741938D-3D22-42FA-BDAC-EC2D232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23228A58-D3E0-41BA-9625-C8CB9E17399B}"/>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6" name="Tampungan Kaki 5">
            <a:extLst>
              <a:ext uri="{FF2B5EF4-FFF2-40B4-BE49-F238E27FC236}">
                <a16:creationId xmlns:a16="http://schemas.microsoft.com/office/drawing/2014/main" id="{37F48F45-FE17-41CE-9735-DEA0FCF062EB}"/>
              </a:ext>
            </a:extLst>
          </p:cNvPr>
          <p:cNvSpPr>
            <a:spLocks noGrp="1"/>
          </p:cNvSpPr>
          <p:nvPr>
            <p:ph type="ftr" sz="quarter" idx="11"/>
          </p:nvPr>
        </p:nvSpPr>
        <p:spPr/>
        <p:txBody>
          <a:bodyPr/>
          <a:lstStyle/>
          <a:p>
            <a:endParaRPr lang="en-US" dirty="0"/>
          </a:p>
        </p:txBody>
      </p:sp>
      <p:sp>
        <p:nvSpPr>
          <p:cNvPr id="7" name="Tampungan Nomor Slide 6">
            <a:extLst>
              <a:ext uri="{FF2B5EF4-FFF2-40B4-BE49-F238E27FC236}">
                <a16:creationId xmlns:a16="http://schemas.microsoft.com/office/drawing/2014/main" id="{FDE47F32-81C0-4DEC-A014-5C83B873E6B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152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F14061-4FC7-4B0D-B7A9-6E4D44EDA235}"/>
              </a:ext>
            </a:extLst>
          </p:cNvPr>
          <p:cNvSpPr>
            <a:spLocks noGrp="1"/>
          </p:cNvSpPr>
          <p:nvPr>
            <p:ph type="title"/>
          </p:nvPr>
        </p:nvSpPr>
        <p:spPr/>
        <p:txBody>
          <a:bodyPr/>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A83E0A01-918F-4B3C-B482-B7A15ADF400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F51560F3-0604-4E06-803D-AE577641D3AD}"/>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0BAF823B-FC5F-4E3D-B085-D7ABA34B6509}"/>
              </a:ext>
            </a:extLst>
          </p:cNvPr>
          <p:cNvSpPr>
            <a:spLocks noGrp="1"/>
          </p:cNvSpPr>
          <p:nvPr>
            <p:ph type="ftr" sz="quarter" idx="11"/>
          </p:nvPr>
        </p:nvSpPr>
        <p:spPr/>
        <p:txBody>
          <a:bodyPr/>
          <a:lstStyle/>
          <a:p>
            <a:endParaRPr lang="en-US" dirty="0"/>
          </a:p>
        </p:txBody>
      </p:sp>
      <p:sp>
        <p:nvSpPr>
          <p:cNvPr id="6" name="Tampungan Nomor Slide 5">
            <a:extLst>
              <a:ext uri="{FF2B5EF4-FFF2-40B4-BE49-F238E27FC236}">
                <a16:creationId xmlns:a16="http://schemas.microsoft.com/office/drawing/2014/main" id="{4D0D27BE-BF61-4E26-B018-C676086BAF9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6233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F86E28E3-A305-4CE7-BB07-DE0CBE0CD662}"/>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C33DC813-F8A9-43CD-87CF-D0D091BE1A8E}"/>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823B8136-CCED-439C-8205-6A3B98311D52}"/>
              </a:ext>
            </a:extLst>
          </p:cNvPr>
          <p:cNvSpPr>
            <a:spLocks noGrp="1"/>
          </p:cNvSpPr>
          <p:nvPr>
            <p:ph type="dt" sz="half" idx="10"/>
          </p:nvPr>
        </p:nvSpPr>
        <p:spPr/>
        <p:txBody>
          <a:body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C24B5124-67AE-4D85-ADF5-FFA072ABCE77}"/>
              </a:ext>
            </a:extLst>
          </p:cNvPr>
          <p:cNvSpPr>
            <a:spLocks noGrp="1"/>
          </p:cNvSpPr>
          <p:nvPr>
            <p:ph type="ftr" sz="quarter" idx="11"/>
          </p:nvPr>
        </p:nvSpPr>
        <p:spPr/>
        <p:txBody>
          <a:bodyPr/>
          <a:lstStyle/>
          <a:p>
            <a:endParaRPr lang="en-US" dirty="0"/>
          </a:p>
        </p:txBody>
      </p:sp>
      <p:sp>
        <p:nvSpPr>
          <p:cNvPr id="6" name="Tampungan Nomor Slide 5">
            <a:extLst>
              <a:ext uri="{FF2B5EF4-FFF2-40B4-BE49-F238E27FC236}">
                <a16:creationId xmlns:a16="http://schemas.microsoft.com/office/drawing/2014/main" id="{4AD694A5-E1C2-43C6-BEC7-8B370E969F0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93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FC9D2DC-3E3E-4615-95BC-DEF7C8B65446}"/>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ID"/>
          </a:p>
        </p:txBody>
      </p:sp>
      <p:sp>
        <p:nvSpPr>
          <p:cNvPr id="3" name="Tampungan Teks 2">
            <a:extLst>
              <a:ext uri="{FF2B5EF4-FFF2-40B4-BE49-F238E27FC236}">
                <a16:creationId xmlns:a16="http://schemas.microsoft.com/office/drawing/2014/main" id="{C8DCE913-68CE-4F0B-B3C4-24D814331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6B0D76E7-E6B6-468C-8ECC-521E60B51A84}"/>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5" name="Tampungan Kaki 4">
            <a:extLst>
              <a:ext uri="{FF2B5EF4-FFF2-40B4-BE49-F238E27FC236}">
                <a16:creationId xmlns:a16="http://schemas.microsoft.com/office/drawing/2014/main" id="{C389D13A-7ACC-46B7-BD70-55224C97BC5C}"/>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30249800-C312-4581-B052-E7554EF2C1E5}"/>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405416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A6E381-1754-48BF-A971-C82054A6B18C}"/>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23D32F90-6C96-4662-91E8-89896BD4EE2E}"/>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66DA4279-6846-4EE7-9482-3E3E2D9551D9}"/>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anggal 4">
            <a:extLst>
              <a:ext uri="{FF2B5EF4-FFF2-40B4-BE49-F238E27FC236}">
                <a16:creationId xmlns:a16="http://schemas.microsoft.com/office/drawing/2014/main" id="{E61DC29D-0618-4326-9C1F-6798D4CB8F73}"/>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6" name="Tampungan Kaki 5">
            <a:extLst>
              <a:ext uri="{FF2B5EF4-FFF2-40B4-BE49-F238E27FC236}">
                <a16:creationId xmlns:a16="http://schemas.microsoft.com/office/drawing/2014/main" id="{46114FCE-390A-4F52-9E46-7AA8BAC60856}"/>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5CEDDD70-BB61-4646-8DF4-AA063F254E3C}"/>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38130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63D1436-36B6-4360-A3E6-E74ABA088554}"/>
              </a:ext>
            </a:extLst>
          </p:cNvPr>
          <p:cNvSpPr>
            <a:spLocks noGrp="1"/>
          </p:cNvSpPr>
          <p:nvPr>
            <p:ph type="title"/>
          </p:nvPr>
        </p:nvSpPr>
        <p:spPr>
          <a:xfrm>
            <a:off x="839788" y="365125"/>
            <a:ext cx="10515600" cy="1325563"/>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D2D92EA0-3138-45F6-BC3C-4442AE0C8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ABFC432-E312-4AF2-932F-451942C564ED}"/>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eks 4">
            <a:extLst>
              <a:ext uri="{FF2B5EF4-FFF2-40B4-BE49-F238E27FC236}">
                <a16:creationId xmlns:a16="http://schemas.microsoft.com/office/drawing/2014/main" id="{756A7547-D64F-4AF4-9959-4E1704C37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9A89CC68-549A-4512-83B7-B97A9169DE02}"/>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7" name="Tampungan Tanggal 6">
            <a:extLst>
              <a:ext uri="{FF2B5EF4-FFF2-40B4-BE49-F238E27FC236}">
                <a16:creationId xmlns:a16="http://schemas.microsoft.com/office/drawing/2014/main" id="{481C32F5-58BA-48F4-83C7-83FBA0AC84EA}"/>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8" name="Tampungan Kaki 7">
            <a:extLst>
              <a:ext uri="{FF2B5EF4-FFF2-40B4-BE49-F238E27FC236}">
                <a16:creationId xmlns:a16="http://schemas.microsoft.com/office/drawing/2014/main" id="{732B1AA1-8F82-4C17-97CB-E559291D1E37}"/>
              </a:ext>
            </a:extLst>
          </p:cNvPr>
          <p:cNvSpPr>
            <a:spLocks noGrp="1"/>
          </p:cNvSpPr>
          <p:nvPr>
            <p:ph type="ftr" sz="quarter" idx="11"/>
          </p:nvPr>
        </p:nvSpPr>
        <p:spPr/>
        <p:txBody>
          <a:bodyPr/>
          <a:lstStyle/>
          <a:p>
            <a:endParaRPr lang="en-US"/>
          </a:p>
        </p:txBody>
      </p:sp>
      <p:sp>
        <p:nvSpPr>
          <p:cNvPr id="9" name="Tampungan Nomor Slide 8">
            <a:extLst>
              <a:ext uri="{FF2B5EF4-FFF2-40B4-BE49-F238E27FC236}">
                <a16:creationId xmlns:a16="http://schemas.microsoft.com/office/drawing/2014/main" id="{53083306-0CE8-465C-89C6-00238B7EA556}"/>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279432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6B2E00-2F6B-4EBE-8A81-443A88AF6AA8}"/>
              </a:ext>
            </a:extLst>
          </p:cNvPr>
          <p:cNvSpPr>
            <a:spLocks noGrp="1"/>
          </p:cNvSpPr>
          <p:nvPr>
            <p:ph type="title"/>
          </p:nvPr>
        </p:nvSpPr>
        <p:spPr/>
        <p:txBody>
          <a:bodyPr/>
          <a:lstStyle/>
          <a:p>
            <a:r>
              <a:rPr lang="id-ID"/>
              <a:t>Klik untuk mengedit gaya judul Master</a:t>
            </a:r>
            <a:endParaRPr lang="en-ID"/>
          </a:p>
        </p:txBody>
      </p:sp>
      <p:sp>
        <p:nvSpPr>
          <p:cNvPr id="3" name="Tampungan Tanggal 2">
            <a:extLst>
              <a:ext uri="{FF2B5EF4-FFF2-40B4-BE49-F238E27FC236}">
                <a16:creationId xmlns:a16="http://schemas.microsoft.com/office/drawing/2014/main" id="{B4B8964E-F877-47D8-99C6-29551B402536}"/>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4" name="Tampungan Kaki 3">
            <a:extLst>
              <a:ext uri="{FF2B5EF4-FFF2-40B4-BE49-F238E27FC236}">
                <a16:creationId xmlns:a16="http://schemas.microsoft.com/office/drawing/2014/main" id="{C0E480DE-4BC5-497D-AB6C-6D9AE72062C6}"/>
              </a:ext>
            </a:extLst>
          </p:cNvPr>
          <p:cNvSpPr>
            <a:spLocks noGrp="1"/>
          </p:cNvSpPr>
          <p:nvPr>
            <p:ph type="ftr" sz="quarter" idx="11"/>
          </p:nvPr>
        </p:nvSpPr>
        <p:spPr/>
        <p:txBody>
          <a:bodyPr/>
          <a:lstStyle/>
          <a:p>
            <a:endParaRPr lang="en-US"/>
          </a:p>
        </p:txBody>
      </p:sp>
      <p:sp>
        <p:nvSpPr>
          <p:cNvPr id="5" name="Tampungan Nomor Slide 4">
            <a:extLst>
              <a:ext uri="{FF2B5EF4-FFF2-40B4-BE49-F238E27FC236}">
                <a16:creationId xmlns:a16="http://schemas.microsoft.com/office/drawing/2014/main" id="{3477E120-763C-4BA1-811F-FA586BD18FCD}"/>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65148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8585606B-2C23-4240-9BCA-AABF09AFFFE7}"/>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3" name="Tampungan Kaki 2">
            <a:extLst>
              <a:ext uri="{FF2B5EF4-FFF2-40B4-BE49-F238E27FC236}">
                <a16:creationId xmlns:a16="http://schemas.microsoft.com/office/drawing/2014/main" id="{8BAB38FF-861F-4972-A8A5-1A7256BF7F25}"/>
              </a:ext>
            </a:extLst>
          </p:cNvPr>
          <p:cNvSpPr>
            <a:spLocks noGrp="1"/>
          </p:cNvSpPr>
          <p:nvPr>
            <p:ph type="ftr" sz="quarter" idx="11"/>
          </p:nvPr>
        </p:nvSpPr>
        <p:spPr/>
        <p:txBody>
          <a:bodyPr/>
          <a:lstStyle/>
          <a:p>
            <a:endParaRPr lang="en-US"/>
          </a:p>
        </p:txBody>
      </p:sp>
      <p:sp>
        <p:nvSpPr>
          <p:cNvPr id="4" name="Tampungan Nomor Slide 3">
            <a:extLst>
              <a:ext uri="{FF2B5EF4-FFF2-40B4-BE49-F238E27FC236}">
                <a16:creationId xmlns:a16="http://schemas.microsoft.com/office/drawing/2014/main" id="{1BD40856-6EE0-46F9-875F-EAEDE5B4A24B}"/>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374598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545F480-0E32-4E2D-A801-C7EC84EF68CD}"/>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Konten 2">
            <a:extLst>
              <a:ext uri="{FF2B5EF4-FFF2-40B4-BE49-F238E27FC236}">
                <a16:creationId xmlns:a16="http://schemas.microsoft.com/office/drawing/2014/main" id="{F59F3663-23CF-4B16-A421-BCD70AF7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eks 3">
            <a:extLst>
              <a:ext uri="{FF2B5EF4-FFF2-40B4-BE49-F238E27FC236}">
                <a16:creationId xmlns:a16="http://schemas.microsoft.com/office/drawing/2014/main" id="{D8B88369-0451-4D9B-977C-6DD346AD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FE57F5D0-1CFC-49FD-82EA-34D39B080898}"/>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6" name="Tampungan Kaki 5">
            <a:extLst>
              <a:ext uri="{FF2B5EF4-FFF2-40B4-BE49-F238E27FC236}">
                <a16:creationId xmlns:a16="http://schemas.microsoft.com/office/drawing/2014/main" id="{B2AB3A6F-4B57-4EFD-88F1-3371CED3E38F}"/>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A1373CE8-1E4F-457F-A1F1-086730769750}"/>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216072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6E96419-7A77-418D-B89C-CCD93E527455}"/>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Gambar 2">
            <a:extLst>
              <a:ext uri="{FF2B5EF4-FFF2-40B4-BE49-F238E27FC236}">
                <a16:creationId xmlns:a16="http://schemas.microsoft.com/office/drawing/2014/main" id="{5FEE3CD9-D971-49D6-BFE8-4F381D451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ampungan Teks 3">
            <a:extLst>
              <a:ext uri="{FF2B5EF4-FFF2-40B4-BE49-F238E27FC236}">
                <a16:creationId xmlns:a16="http://schemas.microsoft.com/office/drawing/2014/main" id="{8741938D-3D22-42FA-BDAC-EC2D232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23228A58-D3E0-41BA-9625-C8CB9E17399B}"/>
              </a:ext>
            </a:extLst>
          </p:cNvPr>
          <p:cNvSpPr>
            <a:spLocks noGrp="1"/>
          </p:cNvSpPr>
          <p:nvPr>
            <p:ph type="dt" sz="half" idx="10"/>
          </p:nvPr>
        </p:nvSpPr>
        <p:spPr/>
        <p:txBody>
          <a:bodyPr/>
          <a:lstStyle/>
          <a:p>
            <a:fld id="{F2E75454-115C-A348-855F-77A3C9BF4AA2}" type="datetimeFigureOut">
              <a:rPr lang="en-US" smtClean="0"/>
              <a:t>4/8/2020</a:t>
            </a:fld>
            <a:endParaRPr lang="en-US"/>
          </a:p>
        </p:txBody>
      </p:sp>
      <p:sp>
        <p:nvSpPr>
          <p:cNvPr id="6" name="Tampungan Kaki 5">
            <a:extLst>
              <a:ext uri="{FF2B5EF4-FFF2-40B4-BE49-F238E27FC236}">
                <a16:creationId xmlns:a16="http://schemas.microsoft.com/office/drawing/2014/main" id="{37F48F45-FE17-41CE-9735-DEA0FCF062EB}"/>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FDE47F32-81C0-4DEC-A014-5C83B873E6BA}"/>
              </a:ext>
            </a:extLst>
          </p:cNvPr>
          <p:cNvSpPr>
            <a:spLocks noGrp="1"/>
          </p:cNvSpPr>
          <p:nvPr>
            <p:ph type="sldNum" sz="quarter" idx="12"/>
          </p:nvPr>
        </p:nvSpPr>
        <p:spPr/>
        <p:txBody>
          <a:bodyPr/>
          <a:lstStyle/>
          <a:p>
            <a:fld id="{1510E253-361E-B04A-BF09-1F4649502715}" type="slidenum">
              <a:rPr lang="en-US" smtClean="0"/>
              <a:t>‹#›</a:t>
            </a:fld>
            <a:endParaRPr lang="en-US"/>
          </a:p>
        </p:txBody>
      </p:sp>
    </p:spTree>
    <p:extLst>
      <p:ext uri="{BB962C8B-B14F-4D97-AF65-F5344CB8AC3E}">
        <p14:creationId xmlns:p14="http://schemas.microsoft.com/office/powerpoint/2010/main" val="411591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454C8846-7F60-4036-AC1F-EDD0ACBC2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8ED92C9D-698D-4F7B-8B0A-8C2701DBA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8D4E3CBC-1654-45AD-BE40-40BC9526D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CEEEEBF2-FCE7-42E0-BCE9-005D652F6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ampungan Nomor Slide 5">
            <a:extLst>
              <a:ext uri="{FF2B5EF4-FFF2-40B4-BE49-F238E27FC236}">
                <a16:creationId xmlns:a16="http://schemas.microsoft.com/office/drawing/2014/main" id="{04480F8D-7A78-4DE4-92A1-A68596686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19731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454C8846-7F60-4036-AC1F-EDD0ACBC2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8ED92C9D-698D-4F7B-8B0A-8C2701DBA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8D4E3CBC-1654-45AD-BE40-40BC9526D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4/8/2020</a:t>
            </a:fld>
            <a:endParaRPr lang="en-US" dirty="0"/>
          </a:p>
        </p:txBody>
      </p:sp>
      <p:sp>
        <p:nvSpPr>
          <p:cNvPr id="5" name="Tampungan Kaki 4">
            <a:extLst>
              <a:ext uri="{FF2B5EF4-FFF2-40B4-BE49-F238E27FC236}">
                <a16:creationId xmlns:a16="http://schemas.microsoft.com/office/drawing/2014/main" id="{CEEEEBF2-FCE7-42E0-BCE9-005D652F6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ampungan Nomor Slide 5">
            <a:extLst>
              <a:ext uri="{FF2B5EF4-FFF2-40B4-BE49-F238E27FC236}">
                <a16:creationId xmlns:a16="http://schemas.microsoft.com/office/drawing/2014/main" id="{04480F8D-7A78-4DE4-92A1-A68596686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427228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Key">
            <a:extLst>
              <a:ext uri="{FF2B5EF4-FFF2-40B4-BE49-F238E27FC236}">
                <a16:creationId xmlns:a16="http://schemas.microsoft.com/office/drawing/2014/main" id="{573FB673-BB63-4329-9C50-B3A1E3C22C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529" y="1370992"/>
            <a:ext cx="3506256" cy="3506256"/>
          </a:xfrm>
          <a:prstGeom prst="rect">
            <a:avLst/>
          </a:prstGeom>
        </p:spPr>
      </p:pic>
      <p:grpSp>
        <p:nvGrpSpPr>
          <p:cNvPr id="14" name="Group 13">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15"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29C88B-A4AB-47AA-B438-9A1F4A0E4F67}"/>
              </a:ext>
            </a:extLst>
          </p:cNvPr>
          <p:cNvSpPr>
            <a:spLocks noGrp="1"/>
          </p:cNvSpPr>
          <p:nvPr>
            <p:ph type="ctrTitle"/>
          </p:nvPr>
        </p:nvSpPr>
        <p:spPr>
          <a:xfrm>
            <a:off x="5214730" y="1445775"/>
            <a:ext cx="5877340" cy="3342435"/>
          </a:xfrm>
        </p:spPr>
        <p:txBody>
          <a:bodyPr anchor="ctr">
            <a:normAutofit/>
          </a:bodyPr>
          <a:lstStyle/>
          <a:p>
            <a:pPr algn="l"/>
            <a:r>
              <a:rPr lang="id-ID">
                <a:solidFill>
                  <a:srgbClr val="FFFFFF"/>
                </a:solidFill>
              </a:rPr>
              <a:t>Set instruksi</a:t>
            </a:r>
            <a:endParaRPr lang="en-US">
              <a:solidFill>
                <a:srgbClr val="FFFFFF"/>
              </a:solidFill>
            </a:endParaRPr>
          </a:p>
        </p:txBody>
      </p:sp>
      <p:sp>
        <p:nvSpPr>
          <p:cNvPr id="3" name="Subtitle 2">
            <a:extLst>
              <a:ext uri="{FF2B5EF4-FFF2-40B4-BE49-F238E27FC236}">
                <a16:creationId xmlns:a16="http://schemas.microsoft.com/office/drawing/2014/main" id="{4E7A9FCD-7759-4E70-9202-6E00557BDB54}"/>
              </a:ext>
            </a:extLst>
          </p:cNvPr>
          <p:cNvSpPr>
            <a:spLocks noGrp="1"/>
          </p:cNvSpPr>
          <p:nvPr>
            <p:ph type="subTitle" idx="1"/>
          </p:nvPr>
        </p:nvSpPr>
        <p:spPr>
          <a:xfrm>
            <a:off x="6062190" y="5304275"/>
            <a:ext cx="5029879" cy="1001109"/>
          </a:xfrm>
        </p:spPr>
        <p:txBody>
          <a:bodyPr anchor="t">
            <a:normAutofit/>
          </a:bodyPr>
          <a:lstStyle/>
          <a:p>
            <a:pPr algn="l"/>
            <a:endParaRPr lang="en-US" sz="2800"/>
          </a:p>
        </p:txBody>
      </p:sp>
    </p:spTree>
    <p:extLst>
      <p:ext uri="{BB962C8B-B14F-4D97-AF65-F5344CB8AC3E}">
        <p14:creationId xmlns:p14="http://schemas.microsoft.com/office/powerpoint/2010/main" val="1499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1A738EC-D7B9-415F-899D-E70DF02A2225}"/>
              </a:ext>
            </a:extLst>
          </p:cNvPr>
          <p:cNvSpPr>
            <a:spLocks noGrp="1"/>
          </p:cNvSpPr>
          <p:nvPr>
            <p:ph type="title"/>
          </p:nvPr>
        </p:nvSpPr>
        <p:spPr>
          <a:xfrm>
            <a:off x="643467" y="321734"/>
            <a:ext cx="10905066" cy="1135737"/>
          </a:xfrm>
        </p:spPr>
        <p:txBody>
          <a:bodyPr>
            <a:normAutofit/>
          </a:bodyPr>
          <a:lstStyle/>
          <a:p>
            <a:r>
              <a:rPr lang="en-US" sz="3600" dirty="0"/>
              <a:t>d</a:t>
            </a:r>
            <a:r>
              <a:rPr lang="en-US" sz="3600"/>
              <a:t>. Konversi</a:t>
            </a:r>
            <a:endParaRPr lang="en-ID" sz="3600" dirty="0"/>
          </a:p>
        </p:txBody>
      </p:sp>
      <p:sp>
        <p:nvSpPr>
          <p:cNvPr id="3" name="Tampungan Konten 2">
            <a:extLst>
              <a:ext uri="{FF2B5EF4-FFF2-40B4-BE49-F238E27FC236}">
                <a16:creationId xmlns:a16="http://schemas.microsoft.com/office/drawing/2014/main" id="{2F6EB0CC-290C-411F-BA64-B84A22ABB915}"/>
              </a:ext>
            </a:extLst>
          </p:cNvPr>
          <p:cNvSpPr>
            <a:spLocks noGrp="1"/>
          </p:cNvSpPr>
          <p:nvPr>
            <p:ph idx="1"/>
          </p:nvPr>
        </p:nvSpPr>
        <p:spPr>
          <a:xfrm>
            <a:off x="643469" y="1782981"/>
            <a:ext cx="4008384" cy="4393982"/>
          </a:xfrm>
        </p:spPr>
        <p:txBody>
          <a:bodyPr>
            <a:normAutofit/>
          </a:bodyPr>
          <a:lstStyle/>
          <a:p>
            <a:pPr marL="0" indent="0">
              <a:buNone/>
            </a:pPr>
            <a:r>
              <a:rPr lang="en-ID" sz="2400" dirty="0" err="1"/>
              <a:t>Instruksi</a:t>
            </a:r>
            <a:r>
              <a:rPr lang="en-ID" sz="2400" dirty="0"/>
              <a:t> </a:t>
            </a:r>
            <a:r>
              <a:rPr lang="en-ID" sz="2400" dirty="0" err="1"/>
              <a:t>konversi</a:t>
            </a:r>
            <a:r>
              <a:rPr lang="en-ID" sz="2400" dirty="0"/>
              <a:t> </a:t>
            </a:r>
            <a:r>
              <a:rPr lang="en-ID" sz="2400" dirty="0" err="1"/>
              <a:t>adalah</a:t>
            </a:r>
            <a:r>
              <a:rPr lang="en-ID" sz="2400" dirty="0"/>
              <a:t> </a:t>
            </a:r>
            <a:r>
              <a:rPr lang="en-ID" sz="2400" dirty="0" err="1"/>
              <a:t>instruksi-instruksi</a:t>
            </a:r>
            <a:r>
              <a:rPr lang="en-ID" sz="2400" dirty="0"/>
              <a:t> yang </a:t>
            </a:r>
            <a:r>
              <a:rPr lang="en-ID" sz="2400" dirty="0" err="1"/>
              <a:t>mengubah</a:t>
            </a:r>
            <a:r>
              <a:rPr lang="en-ID" sz="2400" dirty="0"/>
              <a:t> format </a:t>
            </a:r>
            <a:r>
              <a:rPr lang="en-ID" sz="2400" dirty="0" err="1"/>
              <a:t>atau</a:t>
            </a:r>
            <a:r>
              <a:rPr lang="en-ID" sz="2400" dirty="0"/>
              <a:t> </a:t>
            </a:r>
            <a:r>
              <a:rPr lang="en-ID" sz="2400" dirty="0" err="1"/>
              <a:t>beroperasi</a:t>
            </a:r>
            <a:r>
              <a:rPr lang="en-ID" sz="2400" dirty="0"/>
              <a:t> pada format </a:t>
            </a:r>
            <a:r>
              <a:rPr lang="en-ID" sz="2400" dirty="0" err="1"/>
              <a:t>data.Contohnya</a:t>
            </a:r>
            <a:r>
              <a:rPr lang="en-ID" sz="2400" dirty="0"/>
              <a:t> </a:t>
            </a:r>
            <a:r>
              <a:rPr lang="en-ID" sz="2400" dirty="0" err="1"/>
              <a:t>yaitu</a:t>
            </a:r>
            <a:r>
              <a:rPr lang="en-ID" sz="2400" dirty="0"/>
              <a:t> </a:t>
            </a:r>
            <a:r>
              <a:rPr lang="en-ID" sz="2400" dirty="0" err="1"/>
              <a:t>mengkonversi</a:t>
            </a:r>
            <a:r>
              <a:rPr lang="en-ID" sz="2400" dirty="0"/>
              <a:t> </a:t>
            </a:r>
            <a:r>
              <a:rPr lang="en-ID" sz="2400" dirty="0" err="1"/>
              <a:t>dari</a:t>
            </a:r>
            <a:r>
              <a:rPr lang="en-ID" sz="2400" dirty="0"/>
              <a:t> </a:t>
            </a:r>
            <a:r>
              <a:rPr lang="en-ID" sz="2400" dirty="0" err="1"/>
              <a:t>desimal</a:t>
            </a:r>
            <a:r>
              <a:rPr lang="en-ID" sz="2400" dirty="0"/>
              <a:t> </a:t>
            </a:r>
            <a:r>
              <a:rPr lang="en-ID" sz="2400" dirty="0" err="1"/>
              <a:t>ke</a:t>
            </a:r>
            <a:r>
              <a:rPr lang="en-ID" sz="2400" dirty="0"/>
              <a:t> </a:t>
            </a:r>
            <a:r>
              <a:rPr lang="en-ID" sz="2400" dirty="0" err="1"/>
              <a:t>biner</a:t>
            </a:r>
            <a:r>
              <a:rPr lang="en-ID" sz="2400" dirty="0"/>
              <a:t>.</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el 4">
            <a:extLst>
              <a:ext uri="{FF2B5EF4-FFF2-40B4-BE49-F238E27FC236}">
                <a16:creationId xmlns:a16="http://schemas.microsoft.com/office/drawing/2014/main" id="{F8CEB64A-751E-48B6-8ADC-68E28C348E54}"/>
              </a:ext>
            </a:extLst>
          </p:cNvPr>
          <p:cNvGraphicFramePr>
            <a:graphicFrameLocks noGrp="1"/>
          </p:cNvGraphicFramePr>
          <p:nvPr>
            <p:extLst>
              <p:ext uri="{D42A27DB-BD31-4B8C-83A1-F6EECF244321}">
                <p14:modId xmlns:p14="http://schemas.microsoft.com/office/powerpoint/2010/main" val="582312874"/>
              </p:ext>
            </p:extLst>
          </p:nvPr>
        </p:nvGraphicFramePr>
        <p:xfrm>
          <a:off x="5134979" y="2582161"/>
          <a:ext cx="6413552" cy="3151149"/>
        </p:xfrm>
        <a:graphic>
          <a:graphicData uri="http://schemas.openxmlformats.org/drawingml/2006/table">
            <a:tbl>
              <a:tblPr firstRow="1" bandRow="1">
                <a:noFill/>
              </a:tblPr>
              <a:tblGrid>
                <a:gridCol w="541809">
                  <a:extLst>
                    <a:ext uri="{9D8B030D-6E8A-4147-A177-3AD203B41FA5}">
                      <a16:colId xmlns:a16="http://schemas.microsoft.com/office/drawing/2014/main" val="615711201"/>
                    </a:ext>
                  </a:extLst>
                </a:gridCol>
                <a:gridCol w="1262631">
                  <a:extLst>
                    <a:ext uri="{9D8B030D-6E8A-4147-A177-3AD203B41FA5}">
                      <a16:colId xmlns:a16="http://schemas.microsoft.com/office/drawing/2014/main" val="1511807523"/>
                    </a:ext>
                  </a:extLst>
                </a:gridCol>
                <a:gridCol w="1565754">
                  <a:extLst>
                    <a:ext uri="{9D8B030D-6E8A-4147-A177-3AD203B41FA5}">
                      <a16:colId xmlns:a16="http://schemas.microsoft.com/office/drawing/2014/main" val="426095154"/>
                    </a:ext>
                  </a:extLst>
                </a:gridCol>
                <a:gridCol w="3043358">
                  <a:extLst>
                    <a:ext uri="{9D8B030D-6E8A-4147-A177-3AD203B41FA5}">
                      <a16:colId xmlns:a16="http://schemas.microsoft.com/office/drawing/2014/main" val="2027158544"/>
                    </a:ext>
                  </a:extLst>
                </a:gridCol>
              </a:tblGrid>
              <a:tr h="1692755">
                <a:tc>
                  <a:txBody>
                    <a:bodyPr/>
                    <a:lstStyle/>
                    <a:p>
                      <a:pPr algn="just"/>
                      <a:r>
                        <a:rPr lang="en-ID" sz="2000" dirty="0">
                          <a:solidFill>
                            <a:schemeClr val="tx1">
                              <a:lumMod val="75000"/>
                              <a:lumOff val="25000"/>
                            </a:schemeClr>
                          </a:solidFill>
                          <a:effectLst/>
                        </a:rPr>
                        <a:t>4</a:t>
                      </a:r>
                    </a:p>
                  </a:txBody>
                  <a:tcPr marL="229994" marR="137996" marT="137996" marB="13799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r>
                        <a:rPr lang="en-ID" sz="2000" dirty="0" err="1">
                          <a:solidFill>
                            <a:schemeClr val="tx1">
                              <a:lumMod val="75000"/>
                              <a:lumOff val="25000"/>
                            </a:schemeClr>
                          </a:solidFill>
                          <a:effectLst/>
                        </a:rPr>
                        <a:t>Konversi</a:t>
                      </a:r>
                      <a:endParaRPr lang="en-ID" sz="2000" dirty="0">
                        <a:solidFill>
                          <a:schemeClr val="tx1">
                            <a:lumMod val="75000"/>
                            <a:lumOff val="25000"/>
                          </a:schemeClr>
                        </a:solidFill>
                        <a:effectLst/>
                      </a:endParaRPr>
                    </a:p>
                  </a:txBody>
                  <a:tcPr marL="229994" marR="137996" marT="137996" marB="13799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r>
                        <a:rPr lang="en-ID" sz="2000" dirty="0">
                          <a:solidFill>
                            <a:schemeClr val="tx1">
                              <a:lumMod val="75000"/>
                              <a:lumOff val="25000"/>
                            </a:schemeClr>
                          </a:solidFill>
                          <a:effectLst/>
                        </a:rPr>
                        <a:t>TRANSLATE</a:t>
                      </a:r>
                    </a:p>
                  </a:txBody>
                  <a:tcPr marL="229994" marR="137996" marT="137996" marB="13799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r>
                        <a:rPr lang="en-ID" sz="2000" dirty="0" err="1">
                          <a:solidFill>
                            <a:schemeClr val="tx1">
                              <a:lumMod val="75000"/>
                              <a:lumOff val="25000"/>
                            </a:schemeClr>
                          </a:solidFill>
                          <a:effectLst/>
                        </a:rPr>
                        <a:t>Menterjemahkan</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nilai-nilai</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dalam</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suatu</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bagian</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memori</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berdasarkan</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tabel</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korespodensi</a:t>
                      </a:r>
                      <a:endParaRPr lang="en-ID" sz="2000" dirty="0">
                        <a:solidFill>
                          <a:schemeClr val="tx1">
                            <a:lumMod val="75000"/>
                            <a:lumOff val="25000"/>
                          </a:schemeClr>
                        </a:solidFill>
                        <a:effectLst/>
                      </a:endParaRPr>
                    </a:p>
                  </a:txBody>
                  <a:tcPr marL="229994" marR="137996" marT="137996" marB="13799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659763459"/>
                  </a:ext>
                </a:extLst>
              </a:tr>
              <a:tr h="1134636">
                <a:tc>
                  <a:txBody>
                    <a:bodyPr/>
                    <a:lstStyle/>
                    <a:p>
                      <a:pPr algn="just"/>
                      <a:br>
                        <a:rPr lang="en-ID" sz="2000" dirty="0">
                          <a:solidFill>
                            <a:schemeClr val="tx1">
                              <a:lumMod val="75000"/>
                              <a:lumOff val="25000"/>
                            </a:schemeClr>
                          </a:solidFill>
                          <a:effectLst/>
                        </a:rPr>
                      </a:br>
                      <a:endParaRPr lang="en-ID" sz="2000" dirty="0">
                        <a:solidFill>
                          <a:schemeClr val="tx1">
                            <a:lumMod val="75000"/>
                            <a:lumOff val="25000"/>
                          </a:schemeClr>
                        </a:solidFill>
                        <a:effectLst/>
                      </a:endParaRPr>
                    </a:p>
                  </a:txBody>
                  <a:tcPr marL="229994" marR="119597" marT="119597" marB="119597">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br>
                        <a:rPr lang="en-ID" sz="2000">
                          <a:solidFill>
                            <a:schemeClr val="tx1">
                              <a:lumMod val="75000"/>
                              <a:lumOff val="25000"/>
                            </a:schemeClr>
                          </a:solidFill>
                          <a:effectLst/>
                        </a:rPr>
                      </a:br>
                      <a:endParaRPr lang="en-ID" sz="2000">
                        <a:solidFill>
                          <a:schemeClr val="tx1">
                            <a:lumMod val="75000"/>
                            <a:lumOff val="25000"/>
                          </a:schemeClr>
                        </a:solidFill>
                        <a:effectLst/>
                      </a:endParaRPr>
                    </a:p>
                  </a:txBody>
                  <a:tcPr marL="229994" marR="119597" marT="119597" marB="119597">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2000">
                          <a:solidFill>
                            <a:schemeClr val="tx1">
                              <a:lumMod val="75000"/>
                              <a:lumOff val="25000"/>
                            </a:schemeClr>
                          </a:solidFill>
                          <a:effectLst/>
                        </a:rPr>
                        <a:t>CONVERT</a:t>
                      </a:r>
                    </a:p>
                  </a:txBody>
                  <a:tcPr marL="229994" marR="119597" marT="119597" marB="119597">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2000" dirty="0" err="1">
                          <a:solidFill>
                            <a:schemeClr val="tx1">
                              <a:lumMod val="75000"/>
                              <a:lumOff val="25000"/>
                            </a:schemeClr>
                          </a:solidFill>
                          <a:effectLst/>
                        </a:rPr>
                        <a:t>Mengkonversi</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isi</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suatu</a:t>
                      </a:r>
                      <a:r>
                        <a:rPr lang="en-ID" sz="2000" dirty="0">
                          <a:solidFill>
                            <a:schemeClr val="tx1">
                              <a:lumMod val="75000"/>
                              <a:lumOff val="25000"/>
                            </a:schemeClr>
                          </a:solidFill>
                          <a:effectLst/>
                        </a:rPr>
                        <a:t> word </a:t>
                      </a:r>
                      <a:r>
                        <a:rPr lang="en-ID" sz="2000" dirty="0" err="1">
                          <a:solidFill>
                            <a:schemeClr val="tx1">
                              <a:lumMod val="75000"/>
                              <a:lumOff val="25000"/>
                            </a:schemeClr>
                          </a:solidFill>
                          <a:effectLst/>
                        </a:rPr>
                        <a:t>dari</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suatu</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bentuk</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ke</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bentuk</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lainnya</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contoh</a:t>
                      </a:r>
                      <a:r>
                        <a:rPr lang="en-ID" sz="2000" dirty="0">
                          <a:solidFill>
                            <a:schemeClr val="tx1">
                              <a:lumMod val="75000"/>
                              <a:lumOff val="25000"/>
                            </a:schemeClr>
                          </a:solidFill>
                          <a:effectLst/>
                        </a:rPr>
                        <a:t> decimal </a:t>
                      </a:r>
                      <a:r>
                        <a:rPr lang="en-ID" sz="2000" dirty="0" err="1">
                          <a:solidFill>
                            <a:schemeClr val="tx1">
                              <a:lumMod val="75000"/>
                              <a:lumOff val="25000"/>
                            </a:schemeClr>
                          </a:solidFill>
                          <a:effectLst/>
                        </a:rPr>
                        <a:t>ke</a:t>
                      </a:r>
                      <a:r>
                        <a:rPr lang="en-ID" sz="2000" dirty="0">
                          <a:solidFill>
                            <a:schemeClr val="tx1">
                              <a:lumMod val="75000"/>
                              <a:lumOff val="25000"/>
                            </a:schemeClr>
                          </a:solidFill>
                          <a:effectLst/>
                        </a:rPr>
                        <a:t> </a:t>
                      </a:r>
                      <a:r>
                        <a:rPr lang="en-ID" sz="2000" dirty="0" err="1">
                          <a:solidFill>
                            <a:schemeClr val="tx1">
                              <a:lumMod val="75000"/>
                              <a:lumOff val="25000"/>
                            </a:schemeClr>
                          </a:solidFill>
                          <a:effectLst/>
                        </a:rPr>
                        <a:t>biner</a:t>
                      </a:r>
                      <a:r>
                        <a:rPr lang="en-ID" sz="2000" dirty="0">
                          <a:solidFill>
                            <a:schemeClr val="tx1">
                              <a:lumMod val="75000"/>
                              <a:lumOff val="25000"/>
                            </a:schemeClr>
                          </a:solidFill>
                          <a:effectLst/>
                        </a:rPr>
                        <a:t>)</a:t>
                      </a:r>
                    </a:p>
                  </a:txBody>
                  <a:tcPr marL="229994" marR="119597" marT="119597" marB="119597">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493161496"/>
                  </a:ext>
                </a:extLst>
              </a:tr>
            </a:tbl>
          </a:graphicData>
        </a:graphic>
      </p:graphicFrame>
    </p:spTree>
    <p:extLst>
      <p:ext uri="{BB962C8B-B14F-4D97-AF65-F5344CB8AC3E}">
        <p14:creationId xmlns:p14="http://schemas.microsoft.com/office/powerpoint/2010/main" val="15967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68769DE-B97B-42DF-9D2D-50A615B7197F}"/>
              </a:ext>
            </a:extLst>
          </p:cNvPr>
          <p:cNvSpPr>
            <a:spLocks noGrp="1"/>
          </p:cNvSpPr>
          <p:nvPr>
            <p:ph type="title"/>
          </p:nvPr>
        </p:nvSpPr>
        <p:spPr>
          <a:xfrm>
            <a:off x="643467" y="321734"/>
            <a:ext cx="10905066" cy="1135737"/>
          </a:xfrm>
        </p:spPr>
        <p:txBody>
          <a:bodyPr>
            <a:normAutofit/>
          </a:bodyPr>
          <a:lstStyle/>
          <a:p>
            <a:r>
              <a:rPr lang="en-ID" sz="3600" dirty="0"/>
              <a:t>e</a:t>
            </a:r>
            <a:r>
              <a:rPr lang="en-ID" sz="3600"/>
              <a:t>. Input/Output</a:t>
            </a:r>
            <a:br>
              <a:rPr lang="en-ID" sz="3600" dirty="0"/>
            </a:br>
            <a:endParaRPr lang="en-ID" sz="3600" dirty="0"/>
          </a:p>
        </p:txBody>
      </p:sp>
      <p:sp>
        <p:nvSpPr>
          <p:cNvPr id="3" name="Tampungan Konten 2">
            <a:extLst>
              <a:ext uri="{FF2B5EF4-FFF2-40B4-BE49-F238E27FC236}">
                <a16:creationId xmlns:a16="http://schemas.microsoft.com/office/drawing/2014/main" id="{76505C5F-B1C0-4A9B-B201-F6AA3C31B478}"/>
              </a:ext>
            </a:extLst>
          </p:cNvPr>
          <p:cNvSpPr>
            <a:spLocks noGrp="1"/>
          </p:cNvSpPr>
          <p:nvPr>
            <p:ph idx="1"/>
          </p:nvPr>
        </p:nvSpPr>
        <p:spPr>
          <a:xfrm>
            <a:off x="643469" y="1782981"/>
            <a:ext cx="4008384" cy="4393982"/>
          </a:xfrm>
        </p:spPr>
        <p:txBody>
          <a:bodyPr>
            <a:normAutofit/>
          </a:bodyPr>
          <a:lstStyle/>
          <a:p>
            <a:pPr marL="0" indent="0">
              <a:buNone/>
            </a:pPr>
            <a:r>
              <a:rPr lang="en-ID" sz="2000" dirty="0" err="1"/>
              <a:t>Pendekatan</a:t>
            </a:r>
            <a:r>
              <a:rPr lang="en-ID" sz="2000" dirty="0"/>
              <a:t> I/O yang </a:t>
            </a:r>
            <a:r>
              <a:rPr lang="en-ID" sz="2000" dirty="0" err="1"/>
              <a:t>bisa</a:t>
            </a:r>
            <a:r>
              <a:rPr lang="en-ID" sz="2000" dirty="0"/>
              <a:t> </a:t>
            </a:r>
            <a:r>
              <a:rPr lang="en-ID" sz="2000" dirty="0" err="1"/>
              <a:t>diambil</a:t>
            </a:r>
            <a:r>
              <a:rPr lang="en-ID" sz="2000" dirty="0"/>
              <a:t>, </a:t>
            </a:r>
            <a:r>
              <a:rPr lang="en-ID" sz="2000" dirty="0" err="1"/>
              <a:t>diantaranya</a:t>
            </a:r>
            <a:r>
              <a:rPr lang="en-ID" sz="2000" dirty="0"/>
              <a:t> programmed I/O (isolated dan memory mapped), DMA, dan </a:t>
            </a:r>
            <a:r>
              <a:rPr lang="en-ID" sz="2000" dirty="0" err="1"/>
              <a:t>penggunaan</a:t>
            </a:r>
            <a:r>
              <a:rPr lang="en-ID" sz="2000" dirty="0"/>
              <a:t> </a:t>
            </a:r>
            <a:r>
              <a:rPr lang="en-ID" sz="2000" dirty="0" err="1"/>
              <a:t>prosesor</a:t>
            </a:r>
            <a:r>
              <a:rPr lang="en-ID" sz="2000" dirty="0"/>
              <a:t> I/O. </a:t>
            </a:r>
            <a:r>
              <a:rPr lang="en-ID" sz="2000" dirty="0" err="1"/>
              <a:t>Implementasi</a:t>
            </a:r>
            <a:r>
              <a:rPr lang="en-ID" sz="2000" dirty="0"/>
              <a:t> </a:t>
            </a:r>
            <a:r>
              <a:rPr lang="en-ID" sz="2000" dirty="0" err="1"/>
              <a:t>instruksi</a:t>
            </a:r>
            <a:r>
              <a:rPr lang="en-ID" sz="2000" dirty="0"/>
              <a:t> I/O </a:t>
            </a:r>
            <a:r>
              <a:rPr lang="en-ID" sz="2000" dirty="0" err="1"/>
              <a:t>banyak</a:t>
            </a:r>
            <a:r>
              <a:rPr lang="en-ID" sz="2000" dirty="0"/>
              <a:t> </a:t>
            </a:r>
            <a:r>
              <a:rPr lang="en-ID" sz="2000" dirty="0" err="1"/>
              <a:t>dilakukan</a:t>
            </a:r>
            <a:r>
              <a:rPr lang="en-ID" sz="2000" dirty="0"/>
              <a:t> </a:t>
            </a:r>
            <a:r>
              <a:rPr lang="en-ID" sz="2000" dirty="0" err="1"/>
              <a:t>dengan</a:t>
            </a:r>
            <a:r>
              <a:rPr lang="en-ID" sz="2000" dirty="0"/>
              <a:t> </a:t>
            </a:r>
            <a:r>
              <a:rPr lang="en-ID" sz="2000" dirty="0" err="1"/>
              <a:t>hanya</a:t>
            </a:r>
            <a:r>
              <a:rPr lang="en-ID" sz="2000" dirty="0"/>
              <a:t> </a:t>
            </a:r>
            <a:r>
              <a:rPr lang="en-ID" sz="2000" dirty="0" err="1"/>
              <a:t>menyediakan</a:t>
            </a:r>
            <a:r>
              <a:rPr lang="en-ID" sz="2000" dirty="0"/>
              <a:t> </a:t>
            </a:r>
            <a:r>
              <a:rPr lang="en-ID" sz="2000" dirty="0" err="1"/>
              <a:t>beberapa</a:t>
            </a:r>
            <a:r>
              <a:rPr lang="en-ID" sz="2000" dirty="0"/>
              <a:t> </a:t>
            </a:r>
            <a:r>
              <a:rPr lang="en-ID" sz="2000" dirty="0" err="1"/>
              <a:t>instruksi</a:t>
            </a:r>
            <a:r>
              <a:rPr lang="en-ID" sz="2000" dirty="0"/>
              <a:t> I/O, </a:t>
            </a:r>
            <a:r>
              <a:rPr lang="en-ID" sz="2000" dirty="0" err="1"/>
              <a:t>dengan</a:t>
            </a:r>
            <a:r>
              <a:rPr lang="en-ID" sz="2000" dirty="0"/>
              <a:t> </a:t>
            </a:r>
            <a:r>
              <a:rPr lang="en-ID" sz="2000" dirty="0" err="1"/>
              <a:t>tindakan</a:t>
            </a:r>
            <a:r>
              <a:rPr lang="en-ID" sz="2000" dirty="0"/>
              <a:t> </a:t>
            </a:r>
            <a:r>
              <a:rPr lang="en-ID" sz="2000" dirty="0" err="1"/>
              <a:t>spesifik</a:t>
            </a:r>
            <a:r>
              <a:rPr lang="en-ID" sz="2000" dirty="0"/>
              <a:t> yang </a:t>
            </a:r>
            <a:r>
              <a:rPr lang="en-ID" sz="2000" dirty="0" err="1"/>
              <a:t>ditentukan</a:t>
            </a:r>
            <a:r>
              <a:rPr lang="en-ID" sz="2000" dirty="0"/>
              <a:t> oleh parameter, </a:t>
            </a:r>
            <a:r>
              <a:rPr lang="en-ID" sz="2000" dirty="0" err="1"/>
              <a:t>kode</a:t>
            </a:r>
            <a:r>
              <a:rPr lang="en-ID" sz="2000" dirty="0"/>
              <a:t>, </a:t>
            </a:r>
            <a:r>
              <a:rPr lang="en-ID" sz="2000" dirty="0" err="1"/>
              <a:t>atau</a:t>
            </a:r>
            <a:r>
              <a:rPr lang="en-ID" sz="2000" dirty="0"/>
              <a:t> kata </a:t>
            </a:r>
            <a:r>
              <a:rPr lang="en-ID" sz="2000" dirty="0" err="1"/>
              <a:t>perintah</a:t>
            </a:r>
            <a:r>
              <a:rPr lang="en-ID" sz="2000" dirty="0"/>
              <a:t>.</a:t>
            </a:r>
          </a:p>
        </p:txBody>
      </p:sp>
      <p:grpSp>
        <p:nvGrpSpPr>
          <p:cNvPr id="34"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el 4">
            <a:extLst>
              <a:ext uri="{FF2B5EF4-FFF2-40B4-BE49-F238E27FC236}">
                <a16:creationId xmlns:a16="http://schemas.microsoft.com/office/drawing/2014/main" id="{2BB46D5E-20A7-45AC-84D6-2BF47E6A975D}"/>
              </a:ext>
            </a:extLst>
          </p:cNvPr>
          <p:cNvGraphicFramePr>
            <a:graphicFrameLocks noGrp="1"/>
          </p:cNvGraphicFramePr>
          <p:nvPr>
            <p:extLst>
              <p:ext uri="{D42A27DB-BD31-4B8C-83A1-F6EECF244321}">
                <p14:modId xmlns:p14="http://schemas.microsoft.com/office/powerpoint/2010/main" val="533887017"/>
              </p:ext>
            </p:extLst>
          </p:nvPr>
        </p:nvGraphicFramePr>
        <p:xfrm>
          <a:off x="5295320" y="2430783"/>
          <a:ext cx="6253214" cy="3066290"/>
        </p:xfrm>
        <a:graphic>
          <a:graphicData uri="http://schemas.openxmlformats.org/drawingml/2006/table">
            <a:tbl>
              <a:tblPr firstRow="1" bandRow="1">
                <a:effectLst/>
              </a:tblPr>
              <a:tblGrid>
                <a:gridCol w="429692">
                  <a:extLst>
                    <a:ext uri="{9D8B030D-6E8A-4147-A177-3AD203B41FA5}">
                      <a16:colId xmlns:a16="http://schemas.microsoft.com/office/drawing/2014/main" val="2744515610"/>
                    </a:ext>
                  </a:extLst>
                </a:gridCol>
                <a:gridCol w="1348034">
                  <a:extLst>
                    <a:ext uri="{9D8B030D-6E8A-4147-A177-3AD203B41FA5}">
                      <a16:colId xmlns:a16="http://schemas.microsoft.com/office/drawing/2014/main" val="2936328599"/>
                    </a:ext>
                  </a:extLst>
                </a:gridCol>
                <a:gridCol w="940824">
                  <a:extLst>
                    <a:ext uri="{9D8B030D-6E8A-4147-A177-3AD203B41FA5}">
                      <a16:colId xmlns:a16="http://schemas.microsoft.com/office/drawing/2014/main" val="4052412610"/>
                    </a:ext>
                  </a:extLst>
                </a:gridCol>
                <a:gridCol w="3534664">
                  <a:extLst>
                    <a:ext uri="{9D8B030D-6E8A-4147-A177-3AD203B41FA5}">
                      <a16:colId xmlns:a16="http://schemas.microsoft.com/office/drawing/2014/main" val="936276662"/>
                    </a:ext>
                  </a:extLst>
                </a:gridCol>
              </a:tblGrid>
              <a:tr h="720761">
                <a:tc>
                  <a:txBody>
                    <a:bodyPr/>
                    <a:lstStyle/>
                    <a:p>
                      <a:pPr algn="just"/>
                      <a:r>
                        <a:rPr lang="en-ID" sz="1500" dirty="0">
                          <a:effectLst/>
                        </a:rPr>
                        <a:t>5</a:t>
                      </a:r>
                      <a:endParaRPr lang="en-ID" sz="2400" dirty="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dirty="0" err="1">
                          <a:effectLst/>
                        </a:rPr>
                        <a:t>Input/Output</a:t>
                      </a:r>
                      <a:endParaRPr lang="en-ID" sz="2400" dirty="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IN (read)</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dirty="0" err="1">
                          <a:effectLst/>
                        </a:rPr>
                        <a:t>Mentransfer</a:t>
                      </a:r>
                      <a:r>
                        <a:rPr lang="en-ID" sz="1500" dirty="0">
                          <a:effectLst/>
                        </a:rPr>
                        <a:t> data </a:t>
                      </a:r>
                      <a:r>
                        <a:rPr lang="en-ID" sz="1500" dirty="0" err="1">
                          <a:effectLst/>
                        </a:rPr>
                        <a:t>dari</a:t>
                      </a:r>
                      <a:r>
                        <a:rPr lang="en-ID" sz="1500" dirty="0">
                          <a:effectLst/>
                        </a:rPr>
                        <a:t> </a:t>
                      </a:r>
                      <a:r>
                        <a:rPr lang="en-ID" sz="1500" dirty="0" err="1">
                          <a:effectLst/>
                        </a:rPr>
                        <a:t>perangkat</a:t>
                      </a:r>
                      <a:r>
                        <a:rPr lang="en-ID" sz="1500" dirty="0">
                          <a:effectLst/>
                        </a:rPr>
                        <a:t> </a:t>
                      </a:r>
                      <a:r>
                        <a:rPr lang="en-ID" sz="1500" dirty="0" err="1">
                          <a:effectLst/>
                        </a:rPr>
                        <a:t>atau</a:t>
                      </a:r>
                      <a:r>
                        <a:rPr lang="en-ID" sz="1500" dirty="0">
                          <a:effectLst/>
                        </a:rPr>
                        <a:t> port i/o yang </a:t>
                      </a:r>
                      <a:r>
                        <a:rPr lang="en-ID" sz="1500" dirty="0" err="1">
                          <a:effectLst/>
                        </a:rPr>
                        <a:t>ditentukan</a:t>
                      </a:r>
                      <a:r>
                        <a:rPr lang="en-ID" sz="1500" dirty="0">
                          <a:effectLst/>
                        </a:rPr>
                        <a:t> </a:t>
                      </a:r>
                      <a:r>
                        <a:rPr lang="en-ID" sz="1500" dirty="0" err="1">
                          <a:effectLst/>
                        </a:rPr>
                        <a:t>ke</a:t>
                      </a:r>
                      <a:r>
                        <a:rPr lang="en-ID" sz="1500" dirty="0">
                          <a:effectLst/>
                        </a:rPr>
                        <a:t> </a:t>
                      </a:r>
                      <a:r>
                        <a:rPr lang="en-ID" sz="1500" dirty="0" err="1">
                          <a:effectLst/>
                        </a:rPr>
                        <a:t>tujuan</a:t>
                      </a:r>
                      <a:r>
                        <a:rPr lang="en-ID" sz="1500" dirty="0">
                          <a:effectLst/>
                        </a:rPr>
                        <a:t> (</a:t>
                      </a:r>
                      <a:r>
                        <a:rPr lang="en-ID" sz="1500" dirty="0" err="1">
                          <a:effectLst/>
                        </a:rPr>
                        <a:t>memori</a:t>
                      </a:r>
                      <a:r>
                        <a:rPr lang="en-ID" sz="1500" dirty="0">
                          <a:effectLst/>
                        </a:rPr>
                        <a:t> </a:t>
                      </a:r>
                      <a:r>
                        <a:rPr lang="en-ID" sz="1500" dirty="0" err="1">
                          <a:effectLst/>
                        </a:rPr>
                        <a:t>utama</a:t>
                      </a:r>
                      <a:r>
                        <a:rPr lang="en-ID" sz="1500" dirty="0">
                          <a:effectLst/>
                        </a:rPr>
                        <a:t> </a:t>
                      </a:r>
                      <a:r>
                        <a:rPr lang="en-ID" sz="1500" dirty="0" err="1">
                          <a:effectLst/>
                        </a:rPr>
                        <a:t>atau</a:t>
                      </a:r>
                      <a:r>
                        <a:rPr lang="en-ID" sz="1500" dirty="0">
                          <a:effectLst/>
                        </a:rPr>
                        <a:t> register)</a:t>
                      </a:r>
                      <a:endParaRPr lang="en-ID" sz="2400" dirty="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6042160"/>
                  </a:ext>
                </a:extLst>
              </a:tr>
              <a:tr h="781843">
                <a:tc>
                  <a:txBody>
                    <a:bodyPr/>
                    <a:lstStyle/>
                    <a:p>
                      <a:pPr algn="just"/>
                      <a:br>
                        <a:rPr lang="en-ID" sz="2400">
                          <a:effectLst/>
                        </a:rPr>
                      </a:b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br>
                        <a:rPr lang="en-ID" sz="2400" dirty="0">
                          <a:effectLst/>
                        </a:rPr>
                      </a:br>
                      <a:endParaRPr lang="en-ID" sz="2400" dirty="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OUT (write)</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Mentransfer data dari sumber yang ditentukan ke perangkat atau port i/o</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6400628"/>
                  </a:ext>
                </a:extLst>
              </a:tr>
              <a:tr h="781843">
                <a:tc>
                  <a:txBody>
                    <a:bodyPr/>
                    <a:lstStyle/>
                    <a:p>
                      <a:pPr algn="just"/>
                      <a:br>
                        <a:rPr lang="en-ID" sz="2400">
                          <a:effectLst/>
                        </a:rPr>
                      </a:b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br>
                        <a:rPr lang="en-ID" sz="2400">
                          <a:effectLst/>
                        </a:rPr>
                      </a:b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START I/O</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Mentransfer instruksi ke prosesor i/o untuk menginisiasi operasi i/o</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5970685"/>
                  </a:ext>
                </a:extLst>
              </a:tr>
              <a:tr h="781843">
                <a:tc>
                  <a:txBody>
                    <a:bodyPr/>
                    <a:lstStyle/>
                    <a:p>
                      <a:pPr algn="just"/>
                      <a:br>
                        <a:rPr lang="en-ID" sz="2400">
                          <a:effectLst/>
                        </a:rPr>
                      </a:b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br>
                        <a:rPr lang="en-ID" sz="2400">
                          <a:effectLst/>
                        </a:rPr>
                      </a:b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a:effectLst/>
                        </a:rPr>
                        <a:t>TEST I/O</a:t>
                      </a:r>
                      <a:endParaRPr lang="en-ID" sz="240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ID" sz="1500" dirty="0" err="1">
                          <a:effectLst/>
                        </a:rPr>
                        <a:t>Mentransfer</a:t>
                      </a:r>
                      <a:r>
                        <a:rPr lang="en-ID" sz="1500" dirty="0">
                          <a:effectLst/>
                        </a:rPr>
                        <a:t> </a:t>
                      </a:r>
                      <a:r>
                        <a:rPr lang="en-ID" sz="1500" dirty="0" err="1">
                          <a:effectLst/>
                        </a:rPr>
                        <a:t>informasi</a:t>
                      </a:r>
                      <a:r>
                        <a:rPr lang="en-ID" sz="1500" dirty="0">
                          <a:effectLst/>
                        </a:rPr>
                        <a:t> status </a:t>
                      </a:r>
                      <a:r>
                        <a:rPr lang="en-ID" sz="1500" dirty="0" err="1">
                          <a:effectLst/>
                        </a:rPr>
                        <a:t>dari</a:t>
                      </a:r>
                      <a:r>
                        <a:rPr lang="en-ID" sz="1500" dirty="0">
                          <a:effectLst/>
                        </a:rPr>
                        <a:t> </a:t>
                      </a:r>
                      <a:r>
                        <a:rPr lang="en-ID" sz="1500" dirty="0" err="1">
                          <a:effectLst/>
                        </a:rPr>
                        <a:t>sistem</a:t>
                      </a:r>
                      <a:r>
                        <a:rPr lang="en-ID" sz="1500" dirty="0">
                          <a:effectLst/>
                        </a:rPr>
                        <a:t> i/o </a:t>
                      </a:r>
                      <a:r>
                        <a:rPr lang="en-ID" sz="1500" dirty="0" err="1">
                          <a:effectLst/>
                        </a:rPr>
                        <a:t>ke</a:t>
                      </a:r>
                      <a:r>
                        <a:rPr lang="en-ID" sz="1500" dirty="0">
                          <a:effectLst/>
                        </a:rPr>
                        <a:t> </a:t>
                      </a:r>
                      <a:r>
                        <a:rPr lang="en-ID" sz="1500" dirty="0" err="1">
                          <a:effectLst/>
                        </a:rPr>
                        <a:t>instruksi</a:t>
                      </a:r>
                      <a:r>
                        <a:rPr lang="en-ID" sz="1500" dirty="0">
                          <a:effectLst/>
                        </a:rPr>
                        <a:t> yang </a:t>
                      </a:r>
                      <a:r>
                        <a:rPr lang="en-ID" sz="1500" dirty="0" err="1">
                          <a:effectLst/>
                        </a:rPr>
                        <a:t>ditentukan</a:t>
                      </a:r>
                      <a:endParaRPr lang="en-ID" sz="2400" dirty="0">
                        <a:effectLst/>
                      </a:endParaRPr>
                    </a:p>
                  </a:txBody>
                  <a:tcPr marL="91622" marR="91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4315433"/>
                  </a:ext>
                </a:extLst>
              </a:tr>
            </a:tbl>
          </a:graphicData>
        </a:graphic>
      </p:graphicFrame>
      <p:sp>
        <p:nvSpPr>
          <p:cNvPr id="19" name="Persegi Panjang 18">
            <a:extLst>
              <a:ext uri="{FF2B5EF4-FFF2-40B4-BE49-F238E27FC236}">
                <a16:creationId xmlns:a16="http://schemas.microsoft.com/office/drawing/2014/main" id="{6499B479-D3B5-4E95-8148-86F441170124}"/>
              </a:ext>
            </a:extLst>
          </p:cNvPr>
          <p:cNvSpPr/>
          <p:nvPr/>
        </p:nvSpPr>
        <p:spPr>
          <a:xfrm>
            <a:off x="5295319" y="2430335"/>
            <a:ext cx="6253212" cy="3070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95494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68769DE-B97B-42DF-9D2D-50A615B7197F}"/>
              </a:ext>
            </a:extLst>
          </p:cNvPr>
          <p:cNvSpPr>
            <a:spLocks noGrp="1"/>
          </p:cNvSpPr>
          <p:nvPr>
            <p:ph type="title"/>
          </p:nvPr>
        </p:nvSpPr>
        <p:spPr>
          <a:xfrm>
            <a:off x="643467" y="321734"/>
            <a:ext cx="10905066" cy="1135737"/>
          </a:xfrm>
        </p:spPr>
        <p:txBody>
          <a:bodyPr>
            <a:normAutofit/>
          </a:bodyPr>
          <a:lstStyle/>
          <a:p>
            <a:r>
              <a:rPr lang="en-ID" sz="3600" dirty="0"/>
              <a:t>f. </a:t>
            </a:r>
            <a:r>
              <a:rPr lang="en-ID" sz="3600" dirty="0" err="1"/>
              <a:t>Kendali</a:t>
            </a:r>
            <a:r>
              <a:rPr lang="en-ID" sz="3600" dirty="0"/>
              <a:t> </a:t>
            </a:r>
            <a:r>
              <a:rPr lang="en-ID" sz="3600" dirty="0" err="1"/>
              <a:t>Sistem</a:t>
            </a:r>
            <a:endParaRPr lang="en-ID" sz="3600" dirty="0"/>
          </a:p>
        </p:txBody>
      </p:sp>
      <p:sp>
        <p:nvSpPr>
          <p:cNvPr id="3" name="Tampungan Konten 2">
            <a:extLst>
              <a:ext uri="{FF2B5EF4-FFF2-40B4-BE49-F238E27FC236}">
                <a16:creationId xmlns:a16="http://schemas.microsoft.com/office/drawing/2014/main" id="{76505C5F-B1C0-4A9B-B201-F6AA3C31B478}"/>
              </a:ext>
            </a:extLst>
          </p:cNvPr>
          <p:cNvSpPr>
            <a:spLocks noGrp="1"/>
          </p:cNvSpPr>
          <p:nvPr>
            <p:ph idx="1"/>
          </p:nvPr>
        </p:nvSpPr>
        <p:spPr>
          <a:xfrm>
            <a:off x="643467" y="1782981"/>
            <a:ext cx="10905066" cy="4393982"/>
          </a:xfrm>
        </p:spPr>
        <p:txBody>
          <a:bodyPr>
            <a:normAutofit/>
          </a:bodyPr>
          <a:lstStyle/>
          <a:p>
            <a:pPr marL="0" indent="0" algn="just">
              <a:buNone/>
            </a:pPr>
            <a:r>
              <a:rPr lang="en-ID" sz="2400" dirty="0" err="1"/>
              <a:t>Instruksi</a:t>
            </a:r>
            <a:r>
              <a:rPr lang="en-ID" sz="2400" dirty="0"/>
              <a:t> </a:t>
            </a:r>
            <a:r>
              <a:rPr lang="en-ID" sz="2400" dirty="0" err="1"/>
              <a:t>kendali</a:t>
            </a:r>
            <a:r>
              <a:rPr lang="en-ID" sz="2400" dirty="0"/>
              <a:t> </a:t>
            </a:r>
            <a:r>
              <a:rPr lang="en-ID" sz="2400" dirty="0" err="1"/>
              <a:t>sistem</a:t>
            </a:r>
            <a:r>
              <a:rPr lang="en-ID" sz="2400" dirty="0"/>
              <a:t> </a:t>
            </a:r>
            <a:r>
              <a:rPr lang="en-ID" sz="2400" dirty="0" err="1"/>
              <a:t>adalah</a:t>
            </a:r>
            <a:r>
              <a:rPr lang="en-ID" sz="2400" dirty="0"/>
              <a:t> </a:t>
            </a:r>
            <a:r>
              <a:rPr lang="en-ID" sz="2400" dirty="0" err="1"/>
              <a:t>instruksi</a:t>
            </a:r>
            <a:r>
              <a:rPr lang="en-ID" sz="2400" dirty="0"/>
              <a:t> yang </a:t>
            </a:r>
            <a:r>
              <a:rPr lang="en-ID" sz="2400" dirty="0" err="1"/>
              <a:t>dapat</a:t>
            </a:r>
            <a:r>
              <a:rPr lang="en-ID" sz="2400" dirty="0"/>
              <a:t> </a:t>
            </a:r>
            <a:r>
              <a:rPr lang="en-ID" sz="2400" dirty="0" err="1"/>
              <a:t>dieksekusi</a:t>
            </a:r>
            <a:r>
              <a:rPr lang="en-ID" sz="2400" dirty="0"/>
              <a:t> </a:t>
            </a:r>
            <a:r>
              <a:rPr lang="en-ID" sz="2400" dirty="0" err="1"/>
              <a:t>hanya</a:t>
            </a:r>
            <a:r>
              <a:rPr lang="en-ID" sz="2400" dirty="0"/>
              <a:t> </a:t>
            </a:r>
            <a:r>
              <a:rPr lang="en-ID" sz="2400" dirty="0" err="1"/>
              <a:t>ketika</a:t>
            </a:r>
            <a:r>
              <a:rPr lang="en-ID" sz="2400" dirty="0"/>
              <a:t> </a:t>
            </a:r>
            <a:r>
              <a:rPr lang="en-ID" sz="2400" dirty="0" err="1"/>
              <a:t>prosesor</a:t>
            </a:r>
            <a:r>
              <a:rPr lang="en-ID" sz="2400" dirty="0"/>
              <a:t> </a:t>
            </a:r>
            <a:r>
              <a:rPr lang="en-ID" sz="2400" dirty="0" err="1"/>
              <a:t>dalam</a:t>
            </a:r>
            <a:r>
              <a:rPr lang="en-ID" sz="2400" dirty="0"/>
              <a:t> </a:t>
            </a:r>
            <a:r>
              <a:rPr lang="en-ID" sz="2400" dirty="0" err="1"/>
              <a:t>keadaan</a:t>
            </a:r>
            <a:r>
              <a:rPr lang="en-ID" sz="2400" dirty="0"/>
              <a:t> </a:t>
            </a:r>
            <a:r>
              <a:rPr lang="en-ID" sz="2400" dirty="0" err="1"/>
              <a:t>tertentu</a:t>
            </a:r>
            <a:r>
              <a:rPr lang="en-ID" sz="2400" dirty="0"/>
              <a:t> </a:t>
            </a:r>
            <a:r>
              <a:rPr lang="en-ID" sz="2400" dirty="0" err="1"/>
              <a:t>atau</a:t>
            </a:r>
            <a:r>
              <a:rPr lang="en-ID" sz="2400" dirty="0"/>
              <a:t> </a:t>
            </a:r>
            <a:r>
              <a:rPr lang="en-ID" sz="2400" dirty="0" err="1"/>
              <a:t>mengeksekusi</a:t>
            </a:r>
            <a:r>
              <a:rPr lang="en-ID" sz="2400" dirty="0"/>
              <a:t> program pada area </a:t>
            </a:r>
            <a:r>
              <a:rPr lang="en-ID" sz="2400" dirty="0" err="1"/>
              <a:t>khusus</a:t>
            </a:r>
            <a:r>
              <a:rPr lang="en-ID" sz="2400" dirty="0"/>
              <a:t> </a:t>
            </a:r>
            <a:r>
              <a:rPr lang="en-ID" sz="2400" dirty="0" err="1"/>
              <a:t>dalam</a:t>
            </a:r>
            <a:r>
              <a:rPr lang="en-ID" sz="2400" dirty="0"/>
              <a:t> </a:t>
            </a:r>
            <a:r>
              <a:rPr lang="en-ID" sz="2400" dirty="0" err="1"/>
              <a:t>memori.Biasanya</a:t>
            </a:r>
            <a:r>
              <a:rPr lang="en-ID" sz="2400" dirty="0"/>
              <a:t>, </a:t>
            </a:r>
            <a:r>
              <a:rPr lang="en-ID" sz="2400" dirty="0" err="1"/>
              <a:t>instruksi</a:t>
            </a:r>
            <a:r>
              <a:rPr lang="en-ID" sz="2400" dirty="0"/>
              <a:t> </a:t>
            </a:r>
            <a:r>
              <a:rPr lang="en-ID" sz="2400" dirty="0" err="1"/>
              <a:t>ini</a:t>
            </a:r>
            <a:r>
              <a:rPr lang="en-ID" sz="2400" dirty="0"/>
              <a:t> </a:t>
            </a:r>
            <a:r>
              <a:rPr lang="en-ID" sz="2400" dirty="0" err="1"/>
              <a:t>dipesan</a:t>
            </a:r>
            <a:r>
              <a:rPr lang="en-ID" sz="2400" dirty="0"/>
              <a:t> </a:t>
            </a:r>
            <a:r>
              <a:rPr lang="en-ID" sz="2400" dirty="0" err="1"/>
              <a:t>untuk</a:t>
            </a:r>
            <a:r>
              <a:rPr lang="en-ID" sz="2400" dirty="0"/>
              <a:t> </a:t>
            </a:r>
            <a:r>
              <a:rPr lang="en-ID" sz="2400" dirty="0" err="1"/>
              <a:t>digunakan</a:t>
            </a:r>
            <a:r>
              <a:rPr lang="en-ID" sz="2400" dirty="0"/>
              <a:t> </a:t>
            </a:r>
            <a:r>
              <a:rPr lang="en-ID" sz="2400" dirty="0" err="1"/>
              <a:t>sistem</a:t>
            </a:r>
            <a:r>
              <a:rPr lang="en-ID" sz="2400" dirty="0"/>
              <a:t> </a:t>
            </a:r>
            <a:r>
              <a:rPr lang="en-ID" sz="2400" dirty="0" err="1"/>
              <a:t>operasi.Berikut</a:t>
            </a:r>
            <a:r>
              <a:rPr lang="en-ID" sz="2400" dirty="0"/>
              <a:t> </a:t>
            </a:r>
            <a:r>
              <a:rPr lang="en-ID" sz="2400" dirty="0" err="1"/>
              <a:t>beberapa</a:t>
            </a:r>
            <a:r>
              <a:rPr lang="en-ID" sz="2400" dirty="0"/>
              <a:t> </a:t>
            </a:r>
            <a:r>
              <a:rPr lang="en-ID" sz="2400" dirty="0" err="1"/>
              <a:t>contoh</a:t>
            </a:r>
            <a:r>
              <a:rPr lang="en-ID" sz="2400" dirty="0"/>
              <a:t> </a:t>
            </a:r>
            <a:r>
              <a:rPr lang="en-ID" sz="2400" dirty="0" err="1"/>
              <a:t>operasi</a:t>
            </a:r>
            <a:r>
              <a:rPr lang="en-ID" sz="2400" dirty="0"/>
              <a:t> </a:t>
            </a:r>
            <a:r>
              <a:rPr lang="en-ID" sz="2400" dirty="0" err="1"/>
              <a:t>kendali</a:t>
            </a:r>
            <a:r>
              <a:rPr lang="en-ID" sz="2400" dirty="0"/>
              <a:t> </a:t>
            </a:r>
            <a:r>
              <a:rPr lang="en-ID" sz="2400" dirty="0" err="1"/>
              <a:t>sistem</a:t>
            </a:r>
            <a:r>
              <a:rPr lang="en-ID" sz="2400" dirty="0"/>
              <a:t>. </a:t>
            </a:r>
            <a:r>
              <a:rPr lang="en-ID" sz="2400" dirty="0" err="1"/>
              <a:t>Sebuah</a:t>
            </a:r>
            <a:r>
              <a:rPr lang="en-ID" sz="2400" dirty="0"/>
              <a:t> </a:t>
            </a:r>
            <a:r>
              <a:rPr lang="en-ID" sz="2400" dirty="0" err="1"/>
              <a:t>instruksi</a:t>
            </a:r>
            <a:r>
              <a:rPr lang="en-ID" sz="2400" dirty="0"/>
              <a:t> </a:t>
            </a:r>
            <a:r>
              <a:rPr lang="en-ID" sz="2400" dirty="0" err="1"/>
              <a:t>kendali</a:t>
            </a:r>
            <a:r>
              <a:rPr lang="en-ID" sz="2400" dirty="0"/>
              <a:t> </a:t>
            </a:r>
            <a:r>
              <a:rPr lang="en-ID" sz="2400" dirty="0" err="1"/>
              <a:t>sistem</a:t>
            </a:r>
            <a:r>
              <a:rPr lang="en-ID" sz="2400" dirty="0"/>
              <a:t> </a:t>
            </a:r>
            <a:r>
              <a:rPr lang="en-ID" sz="2400" dirty="0" err="1"/>
              <a:t>boleh</a:t>
            </a:r>
            <a:r>
              <a:rPr lang="en-ID" sz="2400" dirty="0"/>
              <a:t> </a:t>
            </a:r>
            <a:r>
              <a:rPr lang="en-ID" sz="2400" dirty="0" err="1"/>
              <a:t>membaca</a:t>
            </a:r>
            <a:r>
              <a:rPr lang="en-ID" sz="2400" dirty="0"/>
              <a:t> </a:t>
            </a:r>
            <a:r>
              <a:rPr lang="en-ID" sz="2400" dirty="0" err="1"/>
              <a:t>atau</a:t>
            </a:r>
            <a:r>
              <a:rPr lang="en-ID" sz="2400" dirty="0"/>
              <a:t> </a:t>
            </a:r>
            <a:r>
              <a:rPr lang="en-ID" sz="2400" dirty="0" err="1"/>
              <a:t>mengubah</a:t>
            </a:r>
            <a:r>
              <a:rPr lang="en-ID" sz="2400" dirty="0"/>
              <a:t> </a:t>
            </a:r>
            <a:r>
              <a:rPr lang="en-ID" sz="2400" dirty="0" err="1"/>
              <a:t>kendali</a:t>
            </a:r>
            <a:r>
              <a:rPr lang="en-ID" sz="2400" dirty="0"/>
              <a:t> register. </a:t>
            </a:r>
            <a:r>
              <a:rPr lang="en-ID" sz="2400" dirty="0" err="1"/>
              <a:t>Contoh</a:t>
            </a:r>
            <a:r>
              <a:rPr lang="en-ID" sz="2400" dirty="0"/>
              <a:t> </a:t>
            </a:r>
            <a:r>
              <a:rPr lang="en-ID" sz="2400" dirty="0" err="1"/>
              <a:t>lainnya</a:t>
            </a:r>
            <a:r>
              <a:rPr lang="en-ID" sz="2400" dirty="0"/>
              <a:t> </a:t>
            </a:r>
            <a:r>
              <a:rPr lang="en-ID" sz="2400" dirty="0" err="1"/>
              <a:t>adalah</a:t>
            </a:r>
            <a:r>
              <a:rPr lang="en-ID" sz="2400" dirty="0"/>
              <a:t> </a:t>
            </a:r>
            <a:r>
              <a:rPr lang="en-ID" sz="2400" dirty="0" err="1"/>
              <a:t>instruksi</a:t>
            </a:r>
            <a:r>
              <a:rPr lang="en-ID" sz="2400" dirty="0"/>
              <a:t> </a:t>
            </a:r>
            <a:r>
              <a:rPr lang="en-ID" sz="2400" dirty="0" err="1"/>
              <a:t>untuk</a:t>
            </a:r>
            <a:r>
              <a:rPr lang="en-ID" sz="2400" dirty="0"/>
              <a:t> </a:t>
            </a:r>
            <a:r>
              <a:rPr lang="en-ID" sz="2400" dirty="0" err="1"/>
              <a:t>membaca</a:t>
            </a:r>
            <a:r>
              <a:rPr lang="en-ID" sz="2400" dirty="0"/>
              <a:t> </a:t>
            </a:r>
            <a:r>
              <a:rPr lang="en-ID" sz="2400" dirty="0" err="1"/>
              <a:t>atau</a:t>
            </a:r>
            <a:r>
              <a:rPr lang="en-ID" sz="2400" dirty="0"/>
              <a:t> </a:t>
            </a:r>
            <a:r>
              <a:rPr lang="en-ID" sz="2400" dirty="0" err="1"/>
              <a:t>memodifikasi</a:t>
            </a:r>
            <a:r>
              <a:rPr lang="en-ID" sz="2400" dirty="0"/>
              <a:t> </a:t>
            </a:r>
            <a:r>
              <a:rPr lang="en-ID" sz="2400" dirty="0" err="1"/>
              <a:t>penyimpanan</a:t>
            </a:r>
            <a:r>
              <a:rPr lang="en-ID" sz="2400" dirty="0"/>
              <a:t> protection key, </a:t>
            </a:r>
            <a:r>
              <a:rPr lang="en-ID" sz="2400" dirty="0" err="1"/>
              <a:t>seperti</a:t>
            </a:r>
            <a:r>
              <a:rPr lang="en-ID" sz="2400" dirty="0"/>
              <a:t> yang </a:t>
            </a:r>
            <a:r>
              <a:rPr lang="en-ID" sz="2400" dirty="0" err="1"/>
              <a:t>digunakan</a:t>
            </a:r>
            <a:r>
              <a:rPr lang="en-ID" sz="2400" dirty="0"/>
              <a:t> pada </a:t>
            </a:r>
            <a:r>
              <a:rPr lang="en-ID" sz="2400" dirty="0" err="1"/>
              <a:t>sistem</a:t>
            </a:r>
            <a:r>
              <a:rPr lang="en-ID" sz="2400" dirty="0"/>
              <a:t> </a:t>
            </a:r>
            <a:r>
              <a:rPr lang="en-ID" sz="2400" dirty="0" err="1"/>
              <a:t>memori</a:t>
            </a:r>
            <a:r>
              <a:rPr lang="en-ID" sz="2400" dirty="0"/>
              <a:t> EAS/390. </a:t>
            </a:r>
            <a:r>
              <a:rPr lang="en-ID" sz="2400" dirty="0" err="1"/>
              <a:t>Contoh</a:t>
            </a:r>
            <a:r>
              <a:rPr lang="en-ID" sz="2400" dirty="0"/>
              <a:t> lain </a:t>
            </a:r>
            <a:r>
              <a:rPr lang="en-ID" sz="2400" dirty="0" err="1"/>
              <a:t>adalah</a:t>
            </a:r>
            <a:r>
              <a:rPr lang="en-ID" sz="2400" dirty="0"/>
              <a:t> </a:t>
            </a:r>
            <a:r>
              <a:rPr lang="en-ID" sz="2400" dirty="0" err="1"/>
              <a:t>akses</a:t>
            </a:r>
            <a:r>
              <a:rPr lang="en-ID" sz="2400" dirty="0"/>
              <a:t> </a:t>
            </a:r>
            <a:r>
              <a:rPr lang="en-ID" sz="2400" dirty="0" err="1"/>
              <a:t>untuk</a:t>
            </a:r>
            <a:r>
              <a:rPr lang="en-ID" sz="2400" dirty="0"/>
              <a:t> </a:t>
            </a:r>
            <a:r>
              <a:rPr lang="en-ID" sz="2400" dirty="0" err="1"/>
              <a:t>memproses</a:t>
            </a:r>
            <a:r>
              <a:rPr lang="en-ID" sz="2400" dirty="0"/>
              <a:t> </a:t>
            </a:r>
            <a:r>
              <a:rPr lang="en-ID" sz="2400" dirty="0" err="1"/>
              <a:t>blok</a:t>
            </a:r>
            <a:r>
              <a:rPr lang="en-ID" sz="2400" dirty="0"/>
              <a:t> </a:t>
            </a:r>
            <a:r>
              <a:rPr lang="en-ID" sz="2400" dirty="0" err="1"/>
              <a:t>kontrol</a:t>
            </a:r>
            <a:r>
              <a:rPr lang="en-ID" sz="2400" dirty="0"/>
              <a:t> </a:t>
            </a:r>
            <a:r>
              <a:rPr lang="en-ID" sz="2400" dirty="0" err="1"/>
              <a:t>dalam</a:t>
            </a:r>
            <a:r>
              <a:rPr lang="en-ID" sz="2400" dirty="0"/>
              <a:t> </a:t>
            </a:r>
            <a:r>
              <a:rPr lang="en-ID" sz="2400" dirty="0" err="1"/>
              <a:t>sistem</a:t>
            </a:r>
            <a:r>
              <a:rPr lang="en-ID" sz="2400" dirty="0"/>
              <a:t> multiprogramming</a:t>
            </a:r>
            <a:r>
              <a:rPr lang="en-ID" sz="20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705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1D3271E9-3F71-47DD-B9AE-39799A5A543C}"/>
              </a:ext>
            </a:extLst>
          </p:cNvPr>
          <p:cNvSpPr>
            <a:spLocks noGrp="1"/>
          </p:cNvSpPr>
          <p:nvPr>
            <p:ph type="title"/>
          </p:nvPr>
        </p:nvSpPr>
        <p:spPr>
          <a:xfrm>
            <a:off x="643467" y="321734"/>
            <a:ext cx="10905066" cy="1135737"/>
          </a:xfrm>
        </p:spPr>
        <p:txBody>
          <a:bodyPr>
            <a:normAutofit/>
          </a:bodyPr>
          <a:lstStyle/>
          <a:p>
            <a:r>
              <a:rPr lang="en-US" sz="3600" dirty="0"/>
              <a:t>g. </a:t>
            </a:r>
            <a:r>
              <a:rPr lang="en-US" sz="3600" dirty="0" err="1"/>
              <a:t>Kendali</a:t>
            </a:r>
            <a:r>
              <a:rPr lang="en-US" sz="3600" dirty="0"/>
              <a:t> </a:t>
            </a:r>
            <a:r>
              <a:rPr lang="en-US" sz="3600" dirty="0" err="1"/>
              <a:t>Trasfer</a:t>
            </a:r>
            <a:endParaRPr lang="en-ID" sz="3600" dirty="0"/>
          </a:p>
        </p:txBody>
      </p:sp>
      <p:sp>
        <p:nvSpPr>
          <p:cNvPr id="3" name="Tampungan Konten 2">
            <a:extLst>
              <a:ext uri="{FF2B5EF4-FFF2-40B4-BE49-F238E27FC236}">
                <a16:creationId xmlns:a16="http://schemas.microsoft.com/office/drawing/2014/main" id="{286B3B5C-4A6B-43EE-B30F-D57CDB203ACC}"/>
              </a:ext>
            </a:extLst>
          </p:cNvPr>
          <p:cNvSpPr>
            <a:spLocks noGrp="1"/>
          </p:cNvSpPr>
          <p:nvPr>
            <p:ph idx="1"/>
          </p:nvPr>
        </p:nvSpPr>
        <p:spPr>
          <a:xfrm>
            <a:off x="643468" y="1782981"/>
            <a:ext cx="5588519" cy="4531872"/>
          </a:xfrm>
        </p:spPr>
        <p:txBody>
          <a:bodyPr>
            <a:noAutofit/>
          </a:bodyPr>
          <a:lstStyle/>
          <a:p>
            <a:pPr marL="0" indent="0">
              <a:buNone/>
            </a:pPr>
            <a:r>
              <a:rPr lang="en-ID" sz="1800" dirty="0" err="1"/>
              <a:t>Operasi</a:t>
            </a:r>
            <a:r>
              <a:rPr lang="en-ID" sz="1800" dirty="0"/>
              <a:t> transfer </a:t>
            </a:r>
            <a:r>
              <a:rPr lang="en-ID" sz="1800" dirty="0" err="1"/>
              <a:t>kendali</a:t>
            </a:r>
            <a:r>
              <a:rPr lang="en-ID" sz="1800" dirty="0"/>
              <a:t> yang </a:t>
            </a:r>
            <a:r>
              <a:rPr lang="en-ID" sz="1800" dirty="0" err="1"/>
              <a:t>ada</a:t>
            </a:r>
            <a:r>
              <a:rPr lang="en-ID" sz="1800" dirty="0"/>
              <a:t> pada set </a:t>
            </a:r>
            <a:r>
              <a:rPr lang="en-ID" sz="1800" dirty="0" err="1"/>
              <a:t>instruksi</a:t>
            </a:r>
            <a:r>
              <a:rPr lang="en-ID" sz="1800" dirty="0"/>
              <a:t> : </a:t>
            </a:r>
            <a:r>
              <a:rPr lang="en-ID" sz="1800" dirty="0" err="1"/>
              <a:t>seperti</a:t>
            </a:r>
            <a:r>
              <a:rPr lang="en-ID" sz="1800" dirty="0"/>
              <a:t> </a:t>
            </a:r>
            <a:r>
              <a:rPr lang="en-ID" sz="1800" i="1" dirty="0"/>
              <a:t>branch</a:t>
            </a:r>
            <a:r>
              <a:rPr lang="en-ID" sz="1800" dirty="0"/>
              <a:t>, </a:t>
            </a:r>
            <a:r>
              <a:rPr lang="en-ID" sz="1800" i="1" dirty="0"/>
              <a:t>skip</a:t>
            </a:r>
            <a:r>
              <a:rPr lang="en-ID" sz="1800" dirty="0"/>
              <a:t>, dan </a:t>
            </a:r>
            <a:r>
              <a:rPr lang="en-ID" sz="1800" i="1" dirty="0" err="1"/>
              <a:t>procedurecall</a:t>
            </a:r>
            <a:r>
              <a:rPr lang="en-ID" sz="1800" dirty="0"/>
              <a:t>. </a:t>
            </a:r>
          </a:p>
          <a:p>
            <a:pPr algn="just">
              <a:buFont typeface="Wingdings" panose="05000000000000000000" pitchFamily="2" charset="2"/>
              <a:buChar char="§"/>
            </a:pPr>
            <a:r>
              <a:rPr lang="en-ID" sz="1800" dirty="0" err="1"/>
              <a:t>Instruksi</a:t>
            </a:r>
            <a:r>
              <a:rPr lang="en-ID" sz="1800" dirty="0"/>
              <a:t> </a:t>
            </a:r>
            <a:r>
              <a:rPr lang="en-ID" sz="1800" i="1" dirty="0" err="1"/>
              <a:t>brach</a:t>
            </a:r>
            <a:r>
              <a:rPr lang="en-ID" sz="1800" dirty="0"/>
              <a:t> (</a:t>
            </a:r>
            <a:r>
              <a:rPr lang="en-ID" sz="1800" dirty="0" err="1"/>
              <a:t>cabang</a:t>
            </a:r>
            <a:r>
              <a:rPr lang="en-ID" sz="1800" dirty="0"/>
              <a:t>) </a:t>
            </a:r>
            <a:r>
              <a:rPr lang="en-ID" sz="1800" dirty="0" err="1"/>
              <a:t>sering</a:t>
            </a:r>
            <a:r>
              <a:rPr lang="en-ID" sz="1800" dirty="0"/>
              <a:t> juga </a:t>
            </a:r>
            <a:r>
              <a:rPr lang="en-ID" sz="1800" dirty="0" err="1"/>
              <a:t>disebut</a:t>
            </a:r>
            <a:r>
              <a:rPr lang="en-ID" sz="1800" dirty="0"/>
              <a:t> </a:t>
            </a:r>
            <a:r>
              <a:rPr lang="en-ID" sz="1800" dirty="0" err="1"/>
              <a:t>instruksi</a:t>
            </a:r>
            <a:r>
              <a:rPr lang="en-ID" sz="1800" dirty="0"/>
              <a:t> </a:t>
            </a:r>
            <a:r>
              <a:rPr lang="en-ID" sz="1800" i="1" dirty="0"/>
              <a:t>jump</a:t>
            </a:r>
            <a:r>
              <a:rPr lang="en-ID" sz="1800" dirty="0"/>
              <a:t>, </a:t>
            </a:r>
            <a:r>
              <a:rPr lang="en-ID" sz="1800" dirty="0" err="1"/>
              <a:t>memiliki</a:t>
            </a:r>
            <a:r>
              <a:rPr lang="en-ID" sz="1800" dirty="0"/>
              <a:t> </a:t>
            </a:r>
            <a:r>
              <a:rPr lang="en-ID" sz="1800" dirty="0" err="1"/>
              <a:t>sebuah</a:t>
            </a:r>
            <a:r>
              <a:rPr lang="en-ID" sz="1800" dirty="0"/>
              <a:t> </a:t>
            </a:r>
            <a:r>
              <a:rPr lang="en-ID" sz="1800" dirty="0" err="1"/>
              <a:t>operan</a:t>
            </a:r>
            <a:r>
              <a:rPr lang="en-ID" sz="1800" dirty="0"/>
              <a:t> yang </a:t>
            </a:r>
            <a:r>
              <a:rPr lang="en-ID" sz="1800" dirty="0" err="1"/>
              <a:t>berisi</a:t>
            </a:r>
            <a:r>
              <a:rPr lang="en-ID" sz="1800" dirty="0"/>
              <a:t> </a:t>
            </a:r>
            <a:r>
              <a:rPr lang="en-ID" sz="1800" dirty="0" err="1"/>
              <a:t>alamat</a:t>
            </a:r>
            <a:r>
              <a:rPr lang="en-ID" sz="1800" dirty="0"/>
              <a:t> </a:t>
            </a:r>
            <a:r>
              <a:rPr lang="en-ID" sz="1800" dirty="0" err="1"/>
              <a:t>dari</a:t>
            </a:r>
            <a:r>
              <a:rPr lang="en-ID" sz="1800" dirty="0"/>
              <a:t> </a:t>
            </a:r>
            <a:r>
              <a:rPr lang="en-ID" sz="1800" dirty="0" err="1"/>
              <a:t>instruksi</a:t>
            </a:r>
            <a:r>
              <a:rPr lang="en-ID" sz="1800" dirty="0"/>
              <a:t> </a:t>
            </a:r>
            <a:r>
              <a:rPr lang="en-ID" sz="1800" dirty="0" err="1"/>
              <a:t>selanjutnya</a:t>
            </a:r>
            <a:r>
              <a:rPr lang="en-ID" sz="1800" dirty="0"/>
              <a:t> yang </a:t>
            </a:r>
            <a:r>
              <a:rPr lang="en-ID" sz="1800" dirty="0" err="1"/>
              <a:t>akan</a:t>
            </a:r>
            <a:r>
              <a:rPr lang="en-ID" sz="1800" dirty="0"/>
              <a:t> </a:t>
            </a:r>
            <a:r>
              <a:rPr lang="en-ID" sz="1800" dirty="0" err="1"/>
              <a:t>dieksekusi</a:t>
            </a:r>
            <a:r>
              <a:rPr lang="en-ID" sz="1800" dirty="0"/>
              <a:t>. </a:t>
            </a:r>
            <a:r>
              <a:rPr lang="en-ID" sz="1800" dirty="0" err="1"/>
              <a:t>Instruksi</a:t>
            </a:r>
            <a:r>
              <a:rPr lang="en-ID" sz="1800" dirty="0"/>
              <a:t> </a:t>
            </a:r>
            <a:r>
              <a:rPr lang="en-ID" sz="1800" dirty="0" err="1"/>
              <a:t>ini</a:t>
            </a:r>
            <a:r>
              <a:rPr lang="en-ID" sz="1800" dirty="0"/>
              <a:t> </a:t>
            </a:r>
            <a:r>
              <a:rPr lang="en-ID" sz="1800" dirty="0" err="1"/>
              <a:t>dapat</a:t>
            </a:r>
            <a:r>
              <a:rPr lang="en-ID" sz="1800" dirty="0"/>
              <a:t> </a:t>
            </a:r>
            <a:r>
              <a:rPr lang="en-ID" sz="1800" dirty="0" err="1"/>
              <a:t>dibedakan</a:t>
            </a:r>
            <a:r>
              <a:rPr lang="en-ID" sz="1800" dirty="0"/>
              <a:t> </a:t>
            </a:r>
            <a:r>
              <a:rPr lang="en-ID" sz="1800" dirty="0" err="1"/>
              <a:t>menjadi</a:t>
            </a:r>
            <a:r>
              <a:rPr lang="en-ID" sz="1800" dirty="0"/>
              <a:t> </a:t>
            </a:r>
            <a:r>
              <a:rPr lang="en-ID" sz="1800" i="1" dirty="0"/>
              <a:t>conditional branch </a:t>
            </a:r>
            <a:r>
              <a:rPr lang="en-ID" sz="1800" dirty="0"/>
              <a:t>dan </a:t>
            </a:r>
            <a:r>
              <a:rPr lang="en-ID" sz="1800" i="1" dirty="0"/>
              <a:t>unconditional branch.</a:t>
            </a:r>
            <a:r>
              <a:rPr lang="en-ID" sz="1800" dirty="0"/>
              <a:t> </a:t>
            </a:r>
          </a:p>
          <a:p>
            <a:pPr algn="just">
              <a:buFont typeface="Wingdings" panose="05000000000000000000" pitchFamily="2" charset="2"/>
              <a:buChar char="§"/>
            </a:pPr>
            <a:r>
              <a:rPr lang="en-ID" sz="1800" dirty="0" err="1"/>
              <a:t>Instruksi</a:t>
            </a:r>
            <a:r>
              <a:rPr lang="en-ID" sz="1800" dirty="0"/>
              <a:t> </a:t>
            </a:r>
            <a:r>
              <a:rPr lang="en-ID" sz="1800" i="1" dirty="0"/>
              <a:t>skip</a:t>
            </a:r>
            <a:r>
              <a:rPr lang="en-ID" sz="1800" dirty="0"/>
              <a:t> </a:t>
            </a:r>
            <a:r>
              <a:rPr lang="en-ID" sz="1800" dirty="0" err="1"/>
              <a:t>digunakan</a:t>
            </a:r>
            <a:r>
              <a:rPr lang="en-ID" sz="1800" dirty="0"/>
              <a:t> </a:t>
            </a:r>
            <a:r>
              <a:rPr lang="en-ID" sz="1800" dirty="0" err="1"/>
              <a:t>untuk</a:t>
            </a:r>
            <a:r>
              <a:rPr lang="en-ID" sz="1800" dirty="0"/>
              <a:t> </a:t>
            </a:r>
            <a:r>
              <a:rPr lang="en-ID" sz="1800" dirty="0" err="1"/>
              <a:t>melewati</a:t>
            </a:r>
            <a:r>
              <a:rPr lang="en-ID" sz="1800" dirty="0"/>
              <a:t> </a:t>
            </a:r>
            <a:r>
              <a:rPr lang="en-ID" sz="1800" dirty="0" err="1"/>
              <a:t>baris</a:t>
            </a:r>
            <a:r>
              <a:rPr lang="en-ID" sz="1800" dirty="0"/>
              <a:t> </a:t>
            </a:r>
            <a:r>
              <a:rPr lang="en-ID" sz="1800" dirty="0" err="1"/>
              <a:t>instruksi</a:t>
            </a:r>
            <a:r>
              <a:rPr lang="en-ID" sz="1800" dirty="0"/>
              <a:t> dan </a:t>
            </a:r>
            <a:r>
              <a:rPr lang="en-ID" sz="1800" dirty="0" err="1"/>
              <a:t>tidak</a:t>
            </a:r>
            <a:r>
              <a:rPr lang="en-ID" sz="1800" dirty="0"/>
              <a:t> </a:t>
            </a:r>
            <a:r>
              <a:rPr lang="en-ID" sz="1800" dirty="0" err="1"/>
              <a:t>membutuhkan</a:t>
            </a:r>
            <a:r>
              <a:rPr lang="en-ID" sz="1800" dirty="0"/>
              <a:t> </a:t>
            </a:r>
            <a:r>
              <a:rPr lang="en-ID" sz="1800" dirty="0" err="1"/>
              <a:t>alamat</a:t>
            </a:r>
            <a:r>
              <a:rPr lang="en-ID" sz="1800" dirty="0"/>
              <a:t> </a:t>
            </a:r>
            <a:r>
              <a:rPr lang="en-ID" sz="1800" dirty="0" err="1"/>
              <a:t>tujuan</a:t>
            </a:r>
            <a:r>
              <a:rPr lang="en-ID" sz="1800" dirty="0"/>
              <a:t>. </a:t>
            </a:r>
            <a:r>
              <a:rPr lang="en-ID" sz="1800" dirty="0" err="1"/>
              <a:t>Contohnya</a:t>
            </a:r>
            <a:r>
              <a:rPr lang="en-ID" sz="1800" dirty="0"/>
              <a:t> </a:t>
            </a:r>
            <a:r>
              <a:rPr lang="en-ID" sz="1800" dirty="0" err="1"/>
              <a:t>intruksi</a:t>
            </a:r>
            <a:r>
              <a:rPr lang="en-ID" sz="1800" dirty="0"/>
              <a:t> ISZ </a:t>
            </a:r>
            <a:r>
              <a:rPr lang="en-ID" sz="1800" i="1" dirty="0"/>
              <a:t>(increment-skip-if-zero</a:t>
            </a:r>
            <a:r>
              <a:rPr lang="en-ID" sz="1800" dirty="0"/>
              <a:t>).</a:t>
            </a:r>
          </a:p>
          <a:p>
            <a:pPr>
              <a:buFont typeface="Wingdings" panose="05000000000000000000" pitchFamily="2" charset="2"/>
              <a:buChar char="§"/>
            </a:pPr>
            <a:r>
              <a:rPr lang="en-ID" sz="1800" dirty="0" err="1"/>
              <a:t>Instruksi</a:t>
            </a:r>
            <a:r>
              <a:rPr lang="en-ID" sz="1800" dirty="0"/>
              <a:t> </a:t>
            </a:r>
            <a:r>
              <a:rPr lang="en-ID" sz="1800" i="1" dirty="0"/>
              <a:t>procedure call</a:t>
            </a:r>
            <a:r>
              <a:rPr lang="en-ID" sz="1800" dirty="0"/>
              <a:t> </a:t>
            </a:r>
            <a:r>
              <a:rPr lang="en-ID" sz="1800" dirty="0" err="1"/>
              <a:t>digunakan</a:t>
            </a:r>
            <a:r>
              <a:rPr lang="en-ID" sz="1800" dirty="0"/>
              <a:t> </a:t>
            </a:r>
            <a:r>
              <a:rPr lang="en-ID" sz="1800" dirty="0" err="1"/>
              <a:t>untuk</a:t>
            </a:r>
            <a:r>
              <a:rPr lang="en-ID" sz="1800" dirty="0"/>
              <a:t> </a:t>
            </a:r>
            <a:r>
              <a:rPr lang="en-ID" sz="1800" dirty="0" err="1"/>
              <a:t>pemanggilan</a:t>
            </a:r>
            <a:r>
              <a:rPr lang="en-ID" sz="1800" dirty="0"/>
              <a:t> </a:t>
            </a:r>
            <a:r>
              <a:rPr lang="en-ID" sz="1800" i="1" dirty="0"/>
              <a:t>procedure</a:t>
            </a:r>
            <a:r>
              <a:rPr lang="en-ID" sz="1800" dirty="0"/>
              <a:t>(subprogram). </a:t>
            </a:r>
            <a:r>
              <a:rPr lang="en-ID" sz="1800" dirty="0" err="1"/>
              <a:t>Mekanisme</a:t>
            </a:r>
            <a:r>
              <a:rPr lang="en-ID" sz="1800" dirty="0"/>
              <a:t> </a:t>
            </a:r>
            <a:r>
              <a:rPr lang="en-ID" sz="1800" i="1" dirty="0"/>
              <a:t>procedure</a:t>
            </a:r>
            <a:r>
              <a:rPr lang="en-ID" sz="1800" dirty="0"/>
              <a:t> </a:t>
            </a:r>
            <a:r>
              <a:rPr lang="en-ID" sz="1800" dirty="0" err="1"/>
              <a:t>terdiri</a:t>
            </a:r>
            <a:r>
              <a:rPr lang="en-ID" sz="1800" dirty="0"/>
              <a:t> </a:t>
            </a:r>
            <a:r>
              <a:rPr lang="en-ID" sz="1800" dirty="0" err="1"/>
              <a:t>dari</a:t>
            </a:r>
            <a:r>
              <a:rPr lang="en-ID" sz="1800" dirty="0"/>
              <a:t> 2 </a:t>
            </a:r>
            <a:r>
              <a:rPr lang="en-ID" sz="1800" dirty="0" err="1"/>
              <a:t>instruksi</a:t>
            </a:r>
            <a:r>
              <a:rPr lang="en-ID" sz="1800" dirty="0"/>
              <a:t> </a:t>
            </a:r>
            <a:r>
              <a:rPr lang="en-ID" sz="1800" dirty="0" err="1"/>
              <a:t>utama</a:t>
            </a:r>
            <a:r>
              <a:rPr lang="en-ID" sz="1800" dirty="0"/>
              <a:t> : </a:t>
            </a:r>
            <a:r>
              <a:rPr lang="en-ID" sz="1800" dirty="0" err="1"/>
              <a:t>instruksi</a:t>
            </a:r>
            <a:r>
              <a:rPr lang="en-ID" sz="1800" dirty="0"/>
              <a:t> </a:t>
            </a:r>
            <a:r>
              <a:rPr lang="en-ID" sz="1800" i="1" dirty="0"/>
              <a:t>call</a:t>
            </a:r>
            <a:r>
              <a:rPr lang="en-ID" sz="1800" dirty="0"/>
              <a:t> yang </a:t>
            </a:r>
            <a:r>
              <a:rPr lang="en-ID" sz="1800" dirty="0" err="1"/>
              <a:t>berarti</a:t>
            </a:r>
            <a:r>
              <a:rPr lang="en-ID" sz="1800" dirty="0"/>
              <a:t> </a:t>
            </a:r>
            <a:r>
              <a:rPr lang="en-ID" sz="1800" dirty="0" err="1"/>
              <a:t>melakukan</a:t>
            </a:r>
            <a:r>
              <a:rPr lang="en-ID" sz="1800" dirty="0"/>
              <a:t> </a:t>
            </a:r>
            <a:r>
              <a:rPr lang="en-ID" sz="1800" dirty="0" err="1"/>
              <a:t>percabangan</a:t>
            </a:r>
            <a:r>
              <a:rPr lang="en-ID" sz="1800" dirty="0"/>
              <a:t> </a:t>
            </a:r>
            <a:r>
              <a:rPr lang="en-ID" sz="1800" dirty="0" err="1"/>
              <a:t>ke</a:t>
            </a:r>
            <a:r>
              <a:rPr lang="en-ID" sz="1800" dirty="0"/>
              <a:t> </a:t>
            </a:r>
            <a:r>
              <a:rPr lang="en-ID" sz="1800" dirty="0" err="1"/>
              <a:t>lokasi</a:t>
            </a:r>
            <a:r>
              <a:rPr lang="en-ID" sz="1800" dirty="0"/>
              <a:t> yang </a:t>
            </a:r>
            <a:r>
              <a:rPr lang="en-ID" sz="1800" dirty="0" err="1"/>
              <a:t>menunjuk</a:t>
            </a:r>
            <a:r>
              <a:rPr lang="en-ID" sz="1800" dirty="0"/>
              <a:t> </a:t>
            </a:r>
            <a:r>
              <a:rPr lang="en-ID" sz="1800" dirty="0" err="1"/>
              <a:t>ke</a:t>
            </a:r>
            <a:r>
              <a:rPr lang="en-ID" sz="1800" dirty="0"/>
              <a:t> procedure, dan </a:t>
            </a:r>
            <a:r>
              <a:rPr lang="en-ID" sz="1800" dirty="0" err="1"/>
              <a:t>instruksi</a:t>
            </a:r>
            <a:r>
              <a:rPr lang="en-ID" sz="1800" dirty="0"/>
              <a:t> </a:t>
            </a:r>
            <a:r>
              <a:rPr lang="en-ID" sz="1800" i="1" dirty="0"/>
              <a:t>return</a:t>
            </a:r>
            <a:r>
              <a:rPr lang="en-ID" sz="1800" dirty="0"/>
              <a:t> yang </a:t>
            </a:r>
            <a:r>
              <a:rPr lang="en-ID" sz="1800" dirty="0" err="1"/>
              <a:t>berarti</a:t>
            </a:r>
            <a:r>
              <a:rPr lang="en-ID" sz="1800" dirty="0"/>
              <a:t> </a:t>
            </a:r>
            <a:r>
              <a:rPr lang="en-ID" sz="1800" dirty="0" err="1"/>
              <a:t>kembali</a:t>
            </a:r>
            <a:r>
              <a:rPr lang="en-ID" sz="1800" dirty="0"/>
              <a:t> </a:t>
            </a:r>
            <a:r>
              <a:rPr lang="en-ID" sz="1800" dirty="0" err="1"/>
              <a:t>dari</a:t>
            </a:r>
            <a:r>
              <a:rPr lang="en-ID" sz="1800" dirty="0"/>
              <a:t> </a:t>
            </a:r>
            <a:r>
              <a:rPr lang="en-ID" sz="1800" i="1" dirty="0"/>
              <a:t>procedure</a:t>
            </a:r>
            <a:r>
              <a:rPr lang="en-ID" sz="1800" dirty="0"/>
              <a:t> </a:t>
            </a:r>
            <a:r>
              <a:rPr lang="en-ID" sz="1800" dirty="0" err="1"/>
              <a:t>ke</a:t>
            </a:r>
            <a:r>
              <a:rPr lang="en-ID" sz="1800" dirty="0"/>
              <a:t> </a:t>
            </a:r>
            <a:r>
              <a:rPr lang="en-ID" sz="1800" dirty="0" err="1"/>
              <a:t>lokasi</a:t>
            </a:r>
            <a:r>
              <a:rPr lang="en-ID" sz="1800" dirty="0"/>
              <a:t> </a:t>
            </a:r>
            <a:r>
              <a:rPr lang="en-ID" sz="1800" dirty="0" err="1"/>
              <a:t>dimana</a:t>
            </a:r>
            <a:r>
              <a:rPr lang="en-ID" sz="1800" dirty="0"/>
              <a:t> </a:t>
            </a:r>
            <a:r>
              <a:rPr lang="en-ID" sz="1800" i="1" dirty="0"/>
              <a:t>procedure</a:t>
            </a:r>
            <a:r>
              <a:rPr lang="en-ID" sz="1800" dirty="0"/>
              <a:t> </a:t>
            </a:r>
            <a:r>
              <a:rPr lang="en-ID" sz="1800" dirty="0" err="1"/>
              <a:t>tersebut</a:t>
            </a:r>
            <a:r>
              <a:rPr lang="en-ID" sz="1800" dirty="0"/>
              <a:t> </a:t>
            </a:r>
            <a:r>
              <a:rPr lang="en-ID" sz="1800" dirty="0" err="1"/>
              <a:t>dipanggil</a:t>
            </a:r>
            <a:r>
              <a:rPr lang="en-ID" sz="1800" dirty="0"/>
              <a:t>. </a:t>
            </a:r>
          </a:p>
        </p:txBody>
      </p:sp>
      <p:grpSp>
        <p:nvGrpSpPr>
          <p:cNvPr id="44" name="Group 4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9" name="Rectangle 4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el 4">
            <a:extLst>
              <a:ext uri="{FF2B5EF4-FFF2-40B4-BE49-F238E27FC236}">
                <a16:creationId xmlns:a16="http://schemas.microsoft.com/office/drawing/2014/main" id="{37971FB8-4572-43FF-9D72-CE8FA458B61F}"/>
              </a:ext>
            </a:extLst>
          </p:cNvPr>
          <p:cNvGraphicFramePr>
            <a:graphicFrameLocks noGrp="1"/>
          </p:cNvGraphicFramePr>
          <p:nvPr>
            <p:extLst>
              <p:ext uri="{D42A27DB-BD31-4B8C-83A1-F6EECF244321}">
                <p14:modId xmlns:p14="http://schemas.microsoft.com/office/powerpoint/2010/main" val="1028343434"/>
              </p:ext>
            </p:extLst>
          </p:nvPr>
        </p:nvGraphicFramePr>
        <p:xfrm>
          <a:off x="6682154" y="2586439"/>
          <a:ext cx="4866379" cy="2984098"/>
        </p:xfrm>
        <a:graphic>
          <a:graphicData uri="http://schemas.openxmlformats.org/drawingml/2006/table">
            <a:tbl>
              <a:tblPr>
                <a:noFill/>
              </a:tblPr>
              <a:tblGrid>
                <a:gridCol w="274215">
                  <a:extLst>
                    <a:ext uri="{9D8B030D-6E8A-4147-A177-3AD203B41FA5}">
                      <a16:colId xmlns:a16="http://schemas.microsoft.com/office/drawing/2014/main" val="3296809327"/>
                    </a:ext>
                  </a:extLst>
                </a:gridCol>
                <a:gridCol w="816823">
                  <a:extLst>
                    <a:ext uri="{9D8B030D-6E8A-4147-A177-3AD203B41FA5}">
                      <a16:colId xmlns:a16="http://schemas.microsoft.com/office/drawing/2014/main" val="1336921928"/>
                    </a:ext>
                  </a:extLst>
                </a:gridCol>
                <a:gridCol w="861276">
                  <a:extLst>
                    <a:ext uri="{9D8B030D-6E8A-4147-A177-3AD203B41FA5}">
                      <a16:colId xmlns:a16="http://schemas.microsoft.com/office/drawing/2014/main" val="937666764"/>
                    </a:ext>
                  </a:extLst>
                </a:gridCol>
                <a:gridCol w="2914065">
                  <a:extLst>
                    <a:ext uri="{9D8B030D-6E8A-4147-A177-3AD203B41FA5}">
                      <a16:colId xmlns:a16="http://schemas.microsoft.com/office/drawing/2014/main" val="943591962"/>
                    </a:ext>
                  </a:extLst>
                </a:gridCol>
              </a:tblGrid>
              <a:tr h="637423">
                <a:tc rowSpan="4">
                  <a:txBody>
                    <a:bodyPr/>
                    <a:lstStyle/>
                    <a:p>
                      <a:pPr algn="just"/>
                      <a:r>
                        <a:rPr lang="en-ID" sz="1200">
                          <a:solidFill>
                            <a:schemeClr val="tx1">
                              <a:lumMod val="85000"/>
                              <a:lumOff val="15000"/>
                            </a:schemeClr>
                          </a:solidFill>
                          <a:effectLst/>
                        </a:rPr>
                        <a:t>4</a:t>
                      </a:r>
                    </a:p>
                  </a:txBody>
                  <a:tcPr marL="155509" marR="93306" marT="93306" marB="93306">
                    <a:lnL w="12700" cmpd="sng">
                      <a:noFill/>
                      <a:prstDash val="solid"/>
                    </a:lnL>
                    <a:lnR w="38100" cap="flat" cmpd="sng" algn="ctr">
                      <a:solidFill>
                        <a:srgbClr val="FFFFFF"/>
                      </a:solidFill>
                      <a:prstDash val="solid"/>
                    </a:lnR>
                    <a:lnT w="12700" cmpd="sng">
                      <a:noFill/>
                      <a:prstDash val="solid"/>
                    </a:lnT>
                    <a:lnB w="12700" cmpd="sng">
                      <a:noFill/>
                      <a:prstDash val="solid"/>
                    </a:lnB>
                    <a:solidFill>
                      <a:srgbClr val="878E8B">
                        <a:alpha val="30196"/>
                      </a:srgbClr>
                    </a:solidFill>
                  </a:tcPr>
                </a:tc>
                <a:tc rowSpan="4">
                  <a:txBody>
                    <a:bodyPr/>
                    <a:lstStyle/>
                    <a:p>
                      <a:pPr algn="just"/>
                      <a:r>
                        <a:rPr lang="en-ID" sz="1200">
                          <a:solidFill>
                            <a:schemeClr val="tx1">
                              <a:lumMod val="85000"/>
                              <a:lumOff val="15000"/>
                            </a:schemeClr>
                          </a:solidFill>
                          <a:effectLst/>
                        </a:rPr>
                        <a:t>Kendali Transfer</a:t>
                      </a:r>
                    </a:p>
                  </a:txBody>
                  <a:tcPr marL="155509" marR="93306" marT="93306" marB="93306">
                    <a:lnL w="38100" cap="flat" cmpd="sng" algn="ctr">
                      <a:solidFill>
                        <a:srgbClr val="FFFFFF"/>
                      </a:solidFill>
                      <a:prstDash val="solid"/>
                    </a:lnL>
                    <a:lnR w="38100" cap="flat" cmpd="sng" algn="ctr">
                      <a:solidFill>
                        <a:srgbClr val="FFFFFF"/>
                      </a:solidFill>
                      <a:prstDash val="solid"/>
                    </a:lnR>
                    <a:lnT w="12700" cmpd="sng">
                      <a:noFill/>
                      <a:prstDash val="solid"/>
                    </a:lnT>
                    <a:lnB w="12700" cmpd="sng">
                      <a:noFill/>
                      <a:prstDash val="solid"/>
                    </a:lnB>
                    <a:solidFill>
                      <a:srgbClr val="878E8B">
                        <a:alpha val="30196"/>
                      </a:srgbClr>
                    </a:solidFill>
                  </a:tcPr>
                </a:tc>
                <a:tc>
                  <a:txBody>
                    <a:bodyPr/>
                    <a:lstStyle/>
                    <a:p>
                      <a:pPr algn="just"/>
                      <a:r>
                        <a:rPr lang="en-ID" sz="1200">
                          <a:solidFill>
                            <a:schemeClr val="tx1">
                              <a:lumMod val="85000"/>
                              <a:lumOff val="15000"/>
                            </a:schemeClr>
                          </a:solidFill>
                          <a:effectLst/>
                        </a:rPr>
                        <a:t>JUMP</a:t>
                      </a:r>
                    </a:p>
                  </a:txBody>
                  <a:tcPr marL="155509" marR="93306" marT="93306" marB="93306">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just"/>
                      <a:r>
                        <a:rPr lang="en-ID" sz="1200">
                          <a:solidFill>
                            <a:schemeClr val="tx1">
                              <a:lumMod val="85000"/>
                              <a:lumOff val="15000"/>
                            </a:schemeClr>
                          </a:solidFill>
                          <a:effectLst/>
                        </a:rPr>
                        <a:t>Perpindahan tak bersyarat, masukkan alamat yang ditetapkan ke PC</a:t>
                      </a:r>
                    </a:p>
                  </a:txBody>
                  <a:tcPr marL="155509" marR="93306" marT="93306" marB="93306">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86567969"/>
                  </a:ext>
                </a:extLst>
              </a:tr>
              <a:tr h="782225">
                <a:tc vMerge="1">
                  <a:txBody>
                    <a:bodyPr/>
                    <a:lstStyle/>
                    <a:p>
                      <a:endParaRPr lang="en-ID"/>
                    </a:p>
                  </a:txBody>
                  <a:tcPr/>
                </a:tc>
                <a:tc vMerge="1">
                  <a:txBody>
                    <a:bodyPr/>
                    <a:lstStyle/>
                    <a:p>
                      <a:endParaRPr lang="en-ID"/>
                    </a:p>
                  </a:txBody>
                  <a:tcPr/>
                </a:tc>
                <a:tc>
                  <a:txBody>
                    <a:bodyPr/>
                    <a:lstStyle/>
                    <a:p>
                      <a:pPr algn="just"/>
                      <a:r>
                        <a:rPr lang="en-ID" sz="1200">
                          <a:solidFill>
                            <a:schemeClr val="tx1">
                              <a:lumMod val="85000"/>
                              <a:lumOff val="15000"/>
                            </a:schemeClr>
                          </a:solidFill>
                          <a:effectLst/>
                        </a:rPr>
                        <a:t>JUMPIF</a:t>
                      </a:r>
                    </a:p>
                  </a:txBody>
                  <a:tcPr marL="155509" marR="93306" marT="93306" marB="933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200" dirty="0" err="1">
                          <a:solidFill>
                            <a:schemeClr val="tx1">
                              <a:lumMod val="85000"/>
                              <a:lumOff val="15000"/>
                            </a:schemeClr>
                          </a:solidFill>
                          <a:effectLst/>
                        </a:rPr>
                        <a:t>Perpindahan</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bersyarat</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masukkan</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alamat</a:t>
                      </a:r>
                      <a:r>
                        <a:rPr lang="en-ID" sz="1200" dirty="0">
                          <a:solidFill>
                            <a:schemeClr val="tx1">
                              <a:lumMod val="85000"/>
                              <a:lumOff val="15000"/>
                            </a:schemeClr>
                          </a:solidFill>
                          <a:effectLst/>
                        </a:rPr>
                        <a:t> yang </a:t>
                      </a:r>
                      <a:r>
                        <a:rPr lang="en-ID" sz="1200" dirty="0" err="1">
                          <a:solidFill>
                            <a:schemeClr val="tx1">
                              <a:lumMod val="85000"/>
                              <a:lumOff val="15000"/>
                            </a:schemeClr>
                          </a:solidFill>
                          <a:effectLst/>
                        </a:rPr>
                        <a:t>ditetapkan</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ke</a:t>
                      </a:r>
                      <a:r>
                        <a:rPr lang="en-ID" sz="1200" dirty="0">
                          <a:solidFill>
                            <a:schemeClr val="tx1">
                              <a:lumMod val="85000"/>
                              <a:lumOff val="15000"/>
                            </a:schemeClr>
                          </a:solidFill>
                          <a:effectLst/>
                        </a:rPr>
                        <a:t> PC </a:t>
                      </a:r>
                      <a:r>
                        <a:rPr lang="en-ID" sz="1200" dirty="0" err="1">
                          <a:solidFill>
                            <a:schemeClr val="tx1">
                              <a:lumMod val="85000"/>
                              <a:lumOff val="15000"/>
                            </a:schemeClr>
                          </a:solidFill>
                          <a:effectLst/>
                        </a:rPr>
                        <a:t>jika</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kondisi</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terpenuhi</a:t>
                      </a:r>
                      <a:endParaRPr lang="en-ID" sz="1200" dirty="0">
                        <a:solidFill>
                          <a:schemeClr val="tx1">
                            <a:lumMod val="85000"/>
                            <a:lumOff val="15000"/>
                          </a:schemeClr>
                        </a:solidFill>
                        <a:effectLst/>
                      </a:endParaRPr>
                    </a:p>
                  </a:txBody>
                  <a:tcPr marL="155509" marR="93306" marT="93306" marB="933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05076985"/>
                  </a:ext>
                </a:extLst>
              </a:tr>
              <a:tr h="782225">
                <a:tc vMerge="1">
                  <a:txBody>
                    <a:bodyPr/>
                    <a:lstStyle/>
                    <a:p>
                      <a:endParaRPr lang="en-ID"/>
                    </a:p>
                  </a:txBody>
                  <a:tcPr/>
                </a:tc>
                <a:tc vMerge="1">
                  <a:txBody>
                    <a:bodyPr/>
                    <a:lstStyle/>
                    <a:p>
                      <a:endParaRPr lang="en-ID"/>
                    </a:p>
                  </a:txBody>
                  <a:tcPr/>
                </a:tc>
                <a:tc>
                  <a:txBody>
                    <a:bodyPr/>
                    <a:lstStyle/>
                    <a:p>
                      <a:pPr algn="just"/>
                      <a:r>
                        <a:rPr lang="en-ID" sz="1200">
                          <a:solidFill>
                            <a:schemeClr val="tx1">
                              <a:lumMod val="85000"/>
                              <a:lumOff val="15000"/>
                            </a:schemeClr>
                          </a:solidFill>
                          <a:effectLst/>
                        </a:rPr>
                        <a:t>JUMPSUB</a:t>
                      </a:r>
                    </a:p>
                  </a:txBody>
                  <a:tcPr marL="155509" marR="93306" marT="93306" marB="933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200">
                          <a:solidFill>
                            <a:schemeClr val="tx1">
                              <a:lumMod val="85000"/>
                              <a:lumOff val="15000"/>
                            </a:schemeClr>
                          </a:solidFill>
                          <a:effectLst/>
                        </a:rPr>
                        <a:t>CALL, simpan ‘status program control’ yang sekarang, pindah kealamat yang ditetukan ke PC</a:t>
                      </a:r>
                    </a:p>
                  </a:txBody>
                  <a:tcPr marL="155509" marR="93306" marT="93306" marB="933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429323252"/>
                  </a:ext>
                </a:extLst>
              </a:tr>
              <a:tr h="782225">
                <a:tc vMerge="1">
                  <a:txBody>
                    <a:bodyPr/>
                    <a:lstStyle/>
                    <a:p>
                      <a:endParaRPr lang="en-ID"/>
                    </a:p>
                  </a:txBody>
                  <a:tcPr/>
                </a:tc>
                <a:tc vMerge="1">
                  <a:txBody>
                    <a:bodyPr/>
                    <a:lstStyle/>
                    <a:p>
                      <a:endParaRPr lang="en-ID"/>
                    </a:p>
                  </a:txBody>
                  <a:tcPr/>
                </a:tc>
                <a:tc>
                  <a:txBody>
                    <a:bodyPr/>
                    <a:lstStyle/>
                    <a:p>
                      <a:pPr algn="just"/>
                      <a:r>
                        <a:rPr lang="en-ID" sz="1200">
                          <a:solidFill>
                            <a:schemeClr val="tx1">
                              <a:lumMod val="85000"/>
                              <a:lumOff val="15000"/>
                            </a:schemeClr>
                          </a:solidFill>
                          <a:effectLst/>
                        </a:rPr>
                        <a:t>RET</a:t>
                      </a:r>
                    </a:p>
                  </a:txBody>
                  <a:tcPr marL="155509" marR="93306" marT="93306" marB="933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just"/>
                      <a:r>
                        <a:rPr lang="en-ID" sz="1200" dirty="0">
                          <a:solidFill>
                            <a:schemeClr val="tx1">
                              <a:lumMod val="85000"/>
                              <a:lumOff val="15000"/>
                            </a:schemeClr>
                          </a:solidFill>
                          <a:effectLst/>
                        </a:rPr>
                        <a:t>RETURN, restore ‘status program control’ </a:t>
                      </a:r>
                      <a:r>
                        <a:rPr lang="en-ID" sz="1200" dirty="0" err="1">
                          <a:solidFill>
                            <a:schemeClr val="tx1">
                              <a:lumMod val="85000"/>
                              <a:lumOff val="15000"/>
                            </a:schemeClr>
                          </a:solidFill>
                          <a:effectLst/>
                        </a:rPr>
                        <a:t>dari</a:t>
                      </a:r>
                      <a:r>
                        <a:rPr lang="en-ID" sz="1200" dirty="0">
                          <a:solidFill>
                            <a:schemeClr val="tx1">
                              <a:lumMod val="85000"/>
                              <a:lumOff val="15000"/>
                            </a:schemeClr>
                          </a:solidFill>
                          <a:effectLst/>
                        </a:rPr>
                        <a:t> stack </a:t>
                      </a:r>
                      <a:r>
                        <a:rPr lang="en-ID" sz="1200" dirty="0" err="1">
                          <a:solidFill>
                            <a:schemeClr val="tx1">
                              <a:lumMod val="85000"/>
                              <a:lumOff val="15000"/>
                            </a:schemeClr>
                          </a:solidFill>
                          <a:effectLst/>
                        </a:rPr>
                        <a:t>ke</a:t>
                      </a:r>
                      <a:r>
                        <a:rPr lang="en-ID" sz="1200" dirty="0">
                          <a:solidFill>
                            <a:schemeClr val="tx1">
                              <a:lumMod val="85000"/>
                              <a:lumOff val="15000"/>
                            </a:schemeClr>
                          </a:solidFill>
                          <a:effectLst/>
                        </a:rPr>
                        <a:t> PC dan register/flag yang </a:t>
                      </a:r>
                      <a:r>
                        <a:rPr lang="en-ID" sz="1200" dirty="0" err="1">
                          <a:solidFill>
                            <a:schemeClr val="tx1">
                              <a:lumMod val="85000"/>
                              <a:lumOff val="15000"/>
                            </a:schemeClr>
                          </a:solidFill>
                          <a:effectLst/>
                        </a:rPr>
                        <a:t>relevan</a:t>
                      </a:r>
                      <a:r>
                        <a:rPr lang="en-ID" sz="1200" dirty="0">
                          <a:solidFill>
                            <a:schemeClr val="tx1">
                              <a:lumMod val="85000"/>
                              <a:lumOff val="15000"/>
                            </a:schemeClr>
                          </a:solidFill>
                          <a:effectLst/>
                        </a:rPr>
                        <a:t> </a:t>
                      </a:r>
                      <a:r>
                        <a:rPr lang="en-ID" sz="1200" dirty="0" err="1">
                          <a:solidFill>
                            <a:schemeClr val="tx1">
                              <a:lumMod val="85000"/>
                              <a:lumOff val="15000"/>
                            </a:schemeClr>
                          </a:solidFill>
                          <a:effectLst/>
                        </a:rPr>
                        <a:t>lainnya</a:t>
                      </a:r>
                      <a:endParaRPr lang="en-ID" sz="1200" dirty="0">
                        <a:solidFill>
                          <a:schemeClr val="tx1">
                            <a:lumMod val="85000"/>
                            <a:lumOff val="15000"/>
                          </a:schemeClr>
                        </a:solidFill>
                        <a:effectLst/>
                      </a:endParaRPr>
                    </a:p>
                  </a:txBody>
                  <a:tcPr marL="155509" marR="93306" marT="93306" marB="9330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998973322"/>
                  </a:ext>
                </a:extLst>
              </a:tr>
            </a:tbl>
          </a:graphicData>
        </a:graphic>
      </p:graphicFrame>
    </p:spTree>
    <p:extLst>
      <p:ext uri="{BB962C8B-B14F-4D97-AF65-F5344CB8AC3E}">
        <p14:creationId xmlns:p14="http://schemas.microsoft.com/office/powerpoint/2010/main" val="37255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94082E-05DF-499B-A494-CB7C59D2C03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BAHASA ASSEMBLY</a:t>
            </a:r>
          </a:p>
        </p:txBody>
      </p:sp>
      <p:sp>
        <p:nvSpPr>
          <p:cNvPr id="40"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Graphic 32">
            <a:extLst>
              <a:ext uri="{FF2B5EF4-FFF2-40B4-BE49-F238E27FC236}">
                <a16:creationId xmlns:a16="http://schemas.microsoft.com/office/drawing/2014/main" id="{BBE417C5-BE7F-4123-A570-341BC987DC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4651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ersegi Panjang 3">
            <a:extLst>
              <a:ext uri="{FF2B5EF4-FFF2-40B4-BE49-F238E27FC236}">
                <a16:creationId xmlns:a16="http://schemas.microsoft.com/office/drawing/2014/main" id="{6769C20A-EFE3-49AB-8B7C-5FCF7B185451}"/>
              </a:ext>
            </a:extLst>
          </p:cNvPr>
          <p:cNvSpPr/>
          <p:nvPr/>
        </p:nvSpPr>
        <p:spPr>
          <a:xfrm>
            <a:off x="1663360" y="1473743"/>
            <a:ext cx="9088369" cy="4047262"/>
          </a:xfrm>
          <a:prstGeom prst="rect">
            <a:avLst/>
          </a:prstGeom>
        </p:spPr>
        <p:txBody>
          <a:bodyPr wrap="square">
            <a:spAutoFit/>
          </a:bodyPr>
          <a:lstStyle/>
          <a:p>
            <a:pPr>
              <a:spcAft>
                <a:spcPts val="600"/>
              </a:spcAft>
            </a:pPr>
            <a:r>
              <a:rPr lang="en-US" altLang="en-US" sz="2800" dirty="0"/>
              <a:t>Pada </a:t>
            </a:r>
            <a:r>
              <a:rPr lang="en-US" altLang="en-US" sz="2800" dirty="0" err="1"/>
              <a:t>umumnya</a:t>
            </a:r>
            <a:r>
              <a:rPr lang="en-US" altLang="en-US" sz="2800" dirty="0"/>
              <a:t> p</a:t>
            </a:r>
            <a:r>
              <a:rPr lang="id-ID" altLang="en-US" sz="2800" dirty="0" err="1"/>
              <a:t>rogram</a:t>
            </a:r>
            <a:r>
              <a:rPr lang="id-ID" altLang="en-US" sz="2800" dirty="0"/>
              <a:t> ditulis dalam bahasa tingkat tinggi</a:t>
            </a:r>
            <a:r>
              <a:rPr lang="en-US" altLang="en-US" sz="2800" dirty="0"/>
              <a:t>. </a:t>
            </a:r>
            <a:r>
              <a:rPr lang="id-ID" altLang="en-US" sz="2800" dirty="0"/>
              <a:t>Pada saat </a:t>
            </a:r>
            <a:r>
              <a:rPr lang="id-ID" altLang="en-US" sz="2800" dirty="0" err="1"/>
              <a:t>mentranslasi</a:t>
            </a:r>
            <a:r>
              <a:rPr lang="id-ID" altLang="en-US" sz="2800" dirty="0"/>
              <a:t> program bah</a:t>
            </a:r>
            <a:r>
              <a:rPr lang="en-US" altLang="en-US" sz="2800" dirty="0"/>
              <a:t>a</a:t>
            </a:r>
            <a:r>
              <a:rPr lang="id-ID" altLang="en-US" sz="2800" dirty="0" err="1"/>
              <a:t>sa</a:t>
            </a:r>
            <a:r>
              <a:rPr lang="id-ID" altLang="en-US" sz="2800" dirty="0"/>
              <a:t> tingkat tinggi menjadi bah</a:t>
            </a:r>
            <a:r>
              <a:rPr lang="en-US" altLang="en-US" sz="2800" dirty="0"/>
              <a:t>a</a:t>
            </a:r>
            <a:r>
              <a:rPr lang="id-ID" altLang="en-US" sz="2800" dirty="0" err="1"/>
              <a:t>sa</a:t>
            </a:r>
            <a:r>
              <a:rPr lang="id-ID" altLang="en-US" sz="2800" dirty="0"/>
              <a:t> </a:t>
            </a:r>
            <a:r>
              <a:rPr lang="id-ID" altLang="en-US" sz="2800" dirty="0" err="1"/>
              <a:t>assembly</a:t>
            </a:r>
            <a:r>
              <a:rPr lang="id-ID" altLang="en-US" sz="2800" dirty="0"/>
              <a:t>, </a:t>
            </a:r>
            <a:r>
              <a:rPr lang="id-ID" altLang="en-US" sz="2800" dirty="0" err="1"/>
              <a:t>compiler</a:t>
            </a:r>
            <a:r>
              <a:rPr lang="id-ID" altLang="en-US" sz="2800" dirty="0"/>
              <a:t> harus mampu </a:t>
            </a:r>
            <a:r>
              <a:rPr lang="id-ID" altLang="en-US" sz="2800" dirty="0" err="1"/>
              <a:t>mengimplimentasi</a:t>
            </a:r>
            <a:r>
              <a:rPr lang="id-ID" altLang="en-US" sz="2800" dirty="0"/>
              <a:t> konstruksi ini menggunakan fasilitas yang disediakan dalam set instruksi </a:t>
            </a:r>
            <a:r>
              <a:rPr lang="id-ID" altLang="en-US" sz="2800" dirty="0" err="1"/>
              <a:t>computer</a:t>
            </a:r>
            <a:r>
              <a:rPr lang="id-ID" altLang="en-US" sz="2800" dirty="0"/>
              <a:t> </a:t>
            </a:r>
            <a:r>
              <a:rPr lang="id-ID" altLang="en-US" sz="2800" dirty="0" err="1"/>
              <a:t>dimana</a:t>
            </a:r>
            <a:r>
              <a:rPr lang="id-ID" altLang="en-US" sz="2800" dirty="0"/>
              <a:t> program akan dijalankan. </a:t>
            </a:r>
            <a:endParaRPr lang="en-US" altLang="en-US" sz="2800" dirty="0"/>
          </a:p>
          <a:p>
            <a:pPr>
              <a:spcAft>
                <a:spcPts val="600"/>
              </a:spcAft>
            </a:pPr>
            <a:r>
              <a:rPr lang="id-ID" altLang="en-US" sz="2800" dirty="0"/>
              <a:t>	Terdapat lima mode </a:t>
            </a:r>
            <a:r>
              <a:rPr lang="id-ID" altLang="en-US" sz="2800" dirty="0" err="1"/>
              <a:t>pengalamatan</a:t>
            </a:r>
            <a:r>
              <a:rPr lang="en-US" altLang="en-US" sz="2800" dirty="0"/>
              <a:t>, </a:t>
            </a:r>
            <a:r>
              <a:rPr lang="en-US" altLang="en-US" sz="2800" dirty="0" err="1"/>
              <a:t>yaitu</a:t>
            </a:r>
            <a:r>
              <a:rPr lang="en-US" altLang="en-US" sz="2800" dirty="0"/>
              <a:t> direct, indirect, register, register indirect, immediate, displacement, dan stack.</a:t>
            </a:r>
            <a:endParaRPr lang="id-ID" altLang="en-US" sz="2800" dirty="0"/>
          </a:p>
        </p:txBody>
      </p:sp>
    </p:spTree>
    <p:extLst>
      <p:ext uri="{BB962C8B-B14F-4D97-AF65-F5344CB8AC3E}">
        <p14:creationId xmlns:p14="http://schemas.microsoft.com/office/powerpoint/2010/main" val="341437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6" name="Title 1">
            <a:extLst>
              <a:ext uri="{FF2B5EF4-FFF2-40B4-BE49-F238E27FC236}">
                <a16:creationId xmlns:a16="http://schemas.microsoft.com/office/drawing/2014/main" id="{288415FF-84AD-42D4-A407-A150093F512B}"/>
              </a:ext>
            </a:extLst>
          </p:cNvPr>
          <p:cNvSpPr>
            <a:spLocks noGrp="1" noChangeArrowheads="1"/>
          </p:cNvSpPr>
          <p:nvPr>
            <p:ph type="title"/>
          </p:nvPr>
        </p:nvSpPr>
        <p:spPr>
          <a:xfrm>
            <a:off x="643467" y="1698171"/>
            <a:ext cx="3962061" cy="4516360"/>
          </a:xfrm>
        </p:spPr>
        <p:txBody>
          <a:bodyPr anchor="t">
            <a:normAutofit/>
          </a:bodyPr>
          <a:lstStyle/>
          <a:p>
            <a:r>
              <a:rPr lang="en-US" altLang="en-US" sz="3600" b="1"/>
              <a:t>Jenis – Jenis dari Mode Pengalamatan</a:t>
            </a:r>
            <a:endParaRPr lang="en-US" altLang="en-US" sz="3600"/>
          </a:p>
        </p:txBody>
      </p:sp>
      <p:sp>
        <p:nvSpPr>
          <p:cNvPr id="73" name="Rectangle 7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Rectangle 7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7B1A5D-6BFF-4BB6-8192-AA3121DE30BD}"/>
              </a:ext>
            </a:extLst>
          </p:cNvPr>
          <p:cNvSpPr>
            <a:spLocks noGrp="1"/>
          </p:cNvSpPr>
          <p:nvPr>
            <p:ph idx="1"/>
          </p:nvPr>
        </p:nvSpPr>
        <p:spPr>
          <a:xfrm>
            <a:off x="5070020" y="1698170"/>
            <a:ext cx="6478513" cy="4516361"/>
          </a:xfrm>
        </p:spPr>
        <p:txBody>
          <a:bodyPr rtlCol="0">
            <a:normAutofit/>
          </a:bodyPr>
          <a:lstStyle/>
          <a:p>
            <a:pPr marL="0" indent="0">
              <a:buNone/>
              <a:defRPr/>
            </a:pPr>
            <a:r>
              <a:rPr lang="en-US" sz="1900"/>
              <a:t>1. Direct Addresing</a:t>
            </a:r>
          </a:p>
          <a:p>
            <a:pPr marL="0" indent="0">
              <a:buNone/>
              <a:defRPr/>
            </a:pPr>
            <a:r>
              <a:rPr lang="en-US" sz="1900"/>
              <a:t>	Dalam mode pengalamatan direct addressing, harga yang akan dipakai diambil langsung dalam alamat memori lain. Contohnya: MOV A,30h. Mode pengalamatan ini cukup cepat, meskipun harga yang didapat tidak langsung seperti immediate, namun cukup cepat karena disimpan dalam RAM internal. Demikian pula akan lebih mudah menggunakan mode ini daripada mode immediate karena harga yang didapat bisa dari lokasi memori yang mungkin variabel.</a:t>
            </a:r>
          </a:p>
          <a:p>
            <a:pPr marL="0" indent="0">
              <a:buNone/>
              <a:defRPr/>
            </a:pPr>
            <a:r>
              <a:rPr lang="en-US" sz="1900"/>
              <a:t> Kelebihan </a:t>
            </a:r>
          </a:p>
          <a:p>
            <a:pPr>
              <a:defRPr/>
            </a:pPr>
            <a:r>
              <a:rPr lang="en-US" sz="1900"/>
              <a:t>Field alamat berisi efektif address sebuah operand</a:t>
            </a:r>
          </a:p>
          <a:p>
            <a:pPr marL="0" indent="0">
              <a:buNone/>
              <a:defRPr/>
            </a:pPr>
            <a:r>
              <a:rPr lang="en-US" sz="1900"/>
              <a:t> Kelemahan </a:t>
            </a:r>
          </a:p>
          <a:p>
            <a:pPr>
              <a:defRPr/>
            </a:pPr>
            <a:r>
              <a:rPr lang="en-US" sz="1900"/>
              <a:t>Keterbatasan field alamat karena panjang field alamat biasanya lebih kecil dibandingkan panjang word</a:t>
            </a:r>
          </a:p>
          <a:p>
            <a:pPr>
              <a:defRPr/>
            </a:pPr>
            <a:endParaRPr lang="en-US" sz="1900"/>
          </a:p>
        </p:txBody>
      </p:sp>
      <p:sp>
        <p:nvSpPr>
          <p:cNvPr id="81" name="Isosceles Triangle 8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Isosceles Triangle 8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808B1-EEFA-4297-B861-3A0F1392F37E}"/>
              </a:ext>
            </a:extLst>
          </p:cNvPr>
          <p:cNvSpPr>
            <a:spLocks noGrp="1"/>
          </p:cNvSpPr>
          <p:nvPr>
            <p:ph idx="1"/>
          </p:nvPr>
        </p:nvSpPr>
        <p:spPr>
          <a:xfrm>
            <a:off x="2063750" y="188914"/>
            <a:ext cx="8229600" cy="6408737"/>
          </a:xfrm>
        </p:spPr>
        <p:txBody>
          <a:bodyPr rtlCol="0">
            <a:normAutofit/>
          </a:bodyPr>
          <a:lstStyle/>
          <a:p>
            <a:pPr marL="0" indent="0">
              <a:buNone/>
              <a:defRPr/>
            </a:pPr>
            <a:r>
              <a:rPr lang="en-US" dirty="0"/>
              <a:t>2. Indirect </a:t>
            </a:r>
            <a:r>
              <a:rPr lang="en-US" dirty="0" err="1"/>
              <a:t>Addresing</a:t>
            </a:r>
            <a:endParaRPr lang="en-US" dirty="0"/>
          </a:p>
          <a:p>
            <a:pPr marL="0" indent="0">
              <a:buNone/>
              <a:defRPr/>
            </a:pPr>
            <a:r>
              <a:rPr lang="en-US" dirty="0"/>
              <a:t>            Mode </a:t>
            </a:r>
            <a:r>
              <a:rPr lang="en-US" dirty="0" err="1"/>
              <a:t>pengalamatan</a:t>
            </a:r>
            <a:r>
              <a:rPr lang="en-US" dirty="0"/>
              <a:t> indirect addressing </a:t>
            </a:r>
            <a:r>
              <a:rPr lang="en-US" dirty="0" err="1"/>
              <a:t>sangat</a:t>
            </a:r>
            <a:r>
              <a:rPr lang="en-US" dirty="0"/>
              <a:t> </a:t>
            </a:r>
            <a:r>
              <a:rPr lang="en-US" dirty="0" err="1"/>
              <a:t>berguna</a:t>
            </a:r>
            <a:r>
              <a:rPr lang="en-US" dirty="0"/>
              <a:t> </a:t>
            </a:r>
            <a:r>
              <a:rPr lang="en-US" dirty="0" err="1"/>
              <a:t>karena</a:t>
            </a:r>
            <a:r>
              <a:rPr lang="en-US" dirty="0"/>
              <a:t> </a:t>
            </a:r>
            <a:r>
              <a:rPr lang="en-US" dirty="0" err="1"/>
              <a:t>dapat</a:t>
            </a:r>
            <a:r>
              <a:rPr lang="en-US" dirty="0"/>
              <a:t> </a:t>
            </a:r>
            <a:r>
              <a:rPr lang="en-US" dirty="0" err="1"/>
              <a:t>memberikan</a:t>
            </a:r>
            <a:r>
              <a:rPr lang="en-US" dirty="0"/>
              <a:t> </a:t>
            </a:r>
            <a:r>
              <a:rPr lang="en-US" dirty="0" err="1"/>
              <a:t>fleksibilitas</a:t>
            </a:r>
            <a:r>
              <a:rPr lang="en-US" dirty="0"/>
              <a:t> </a:t>
            </a:r>
            <a:r>
              <a:rPr lang="en-US" dirty="0" err="1"/>
              <a:t>tinggi</a:t>
            </a:r>
            <a:r>
              <a:rPr lang="en-US" dirty="0"/>
              <a:t> </a:t>
            </a:r>
            <a:r>
              <a:rPr lang="en-US" dirty="0" err="1"/>
              <a:t>dalam</a:t>
            </a:r>
            <a:r>
              <a:rPr lang="en-US" dirty="0"/>
              <a:t> </a:t>
            </a:r>
            <a:r>
              <a:rPr lang="en-US" dirty="0" err="1"/>
              <a:t>mengalamati</a:t>
            </a:r>
            <a:r>
              <a:rPr lang="en-US" dirty="0"/>
              <a:t> </a:t>
            </a:r>
            <a:r>
              <a:rPr lang="en-US" dirty="0" err="1"/>
              <a:t>suatu</a:t>
            </a:r>
            <a:r>
              <a:rPr lang="en-US" dirty="0"/>
              <a:t> </a:t>
            </a:r>
            <a:r>
              <a:rPr lang="en-US" dirty="0" err="1"/>
              <a:t>harga</a:t>
            </a:r>
            <a:r>
              <a:rPr lang="en-US" dirty="0"/>
              <a:t>. Mode </a:t>
            </a:r>
            <a:r>
              <a:rPr lang="en-US" dirty="0" err="1"/>
              <a:t>pengalamatan</a:t>
            </a:r>
            <a:r>
              <a:rPr lang="en-US" dirty="0"/>
              <a:t> indirect addressing </a:t>
            </a:r>
            <a:r>
              <a:rPr lang="en-US" dirty="0" err="1"/>
              <a:t>selalu</a:t>
            </a:r>
            <a:r>
              <a:rPr lang="en-US" dirty="0"/>
              <a:t> </a:t>
            </a:r>
            <a:r>
              <a:rPr lang="en-US" dirty="0" err="1"/>
              <a:t>merujuk</a:t>
            </a:r>
            <a:r>
              <a:rPr lang="en-US" dirty="0"/>
              <a:t> </a:t>
            </a:r>
            <a:r>
              <a:rPr lang="en-US" dirty="0" err="1"/>
              <a:t>pada</a:t>
            </a:r>
            <a:r>
              <a:rPr lang="en-US" dirty="0"/>
              <a:t> RAM internal </a:t>
            </a:r>
            <a:r>
              <a:rPr lang="en-US" dirty="0" err="1"/>
              <a:t>dan</a:t>
            </a:r>
            <a:r>
              <a:rPr lang="en-US" dirty="0"/>
              <a:t> </a:t>
            </a:r>
            <a:r>
              <a:rPr lang="en-US" dirty="0" err="1"/>
              <a:t>tidak</a:t>
            </a:r>
            <a:r>
              <a:rPr lang="en-US" dirty="0"/>
              <a:t> </a:t>
            </a:r>
            <a:r>
              <a:rPr lang="en-US" dirty="0" err="1"/>
              <a:t>pernah</a:t>
            </a:r>
            <a:r>
              <a:rPr lang="en-US" dirty="0"/>
              <a:t> </a:t>
            </a:r>
            <a:r>
              <a:rPr lang="en-US" dirty="0" err="1"/>
              <a:t>merujuk</a:t>
            </a:r>
            <a:r>
              <a:rPr lang="en-US" dirty="0"/>
              <a:t> </a:t>
            </a:r>
            <a:r>
              <a:rPr lang="en-US" dirty="0" err="1"/>
              <a:t>pada</a:t>
            </a:r>
            <a:r>
              <a:rPr lang="en-US" dirty="0"/>
              <a:t> SFR.  </a:t>
            </a:r>
          </a:p>
          <a:p>
            <a:pPr marL="0" indent="0">
              <a:buNone/>
              <a:defRPr/>
            </a:pPr>
            <a:r>
              <a:rPr lang="en-US" dirty="0" err="1"/>
              <a:t>Kelebihan</a:t>
            </a:r>
            <a:r>
              <a:rPr lang="en-US" dirty="0"/>
              <a:t> </a:t>
            </a:r>
          </a:p>
          <a:p>
            <a:pPr>
              <a:defRPr/>
            </a:pPr>
            <a:r>
              <a:rPr lang="en-US" dirty="0" err="1"/>
              <a:t>Ruang</a:t>
            </a:r>
            <a:r>
              <a:rPr lang="en-US" dirty="0"/>
              <a:t> </a:t>
            </a:r>
            <a:r>
              <a:rPr lang="en-US" dirty="0" err="1"/>
              <a:t>bagi</a:t>
            </a:r>
            <a:r>
              <a:rPr lang="en-US" dirty="0"/>
              <a:t> </a:t>
            </a:r>
            <a:r>
              <a:rPr lang="en-US" dirty="0" err="1"/>
              <a:t>alamat</a:t>
            </a:r>
            <a:r>
              <a:rPr lang="en-US" dirty="0"/>
              <a:t> </a:t>
            </a:r>
            <a:r>
              <a:rPr lang="en-US" dirty="0" err="1"/>
              <a:t>menjadi</a:t>
            </a:r>
            <a:r>
              <a:rPr lang="en-US" dirty="0"/>
              <a:t> </a:t>
            </a:r>
            <a:r>
              <a:rPr lang="en-US" dirty="0" err="1"/>
              <a:t>besar</a:t>
            </a:r>
            <a:r>
              <a:rPr lang="en-US" dirty="0"/>
              <a:t> </a:t>
            </a:r>
            <a:r>
              <a:rPr lang="en-US" dirty="0" err="1"/>
              <a:t>sehingga</a:t>
            </a:r>
            <a:r>
              <a:rPr lang="en-US" dirty="0"/>
              <a:t> </a:t>
            </a:r>
            <a:r>
              <a:rPr lang="en-US" dirty="0" err="1"/>
              <a:t>semakin</a:t>
            </a:r>
            <a:r>
              <a:rPr lang="en-US" dirty="0"/>
              <a:t> </a:t>
            </a:r>
            <a:r>
              <a:rPr lang="en-US" dirty="0" err="1"/>
              <a:t>banyak</a:t>
            </a:r>
            <a:r>
              <a:rPr lang="en-US" dirty="0"/>
              <a:t> </a:t>
            </a:r>
            <a:r>
              <a:rPr lang="en-US" dirty="0" err="1"/>
              <a:t>alamat</a:t>
            </a:r>
            <a:r>
              <a:rPr lang="en-US" dirty="0"/>
              <a:t> yang </a:t>
            </a:r>
            <a:r>
              <a:rPr lang="en-US" dirty="0" err="1"/>
              <a:t>dapat</a:t>
            </a:r>
            <a:r>
              <a:rPr lang="en-US" dirty="0"/>
              <a:t> </a:t>
            </a:r>
            <a:r>
              <a:rPr lang="en-US" dirty="0" err="1"/>
              <a:t>referensi</a:t>
            </a:r>
            <a:r>
              <a:rPr lang="en-US" dirty="0"/>
              <a:t> </a:t>
            </a:r>
          </a:p>
          <a:p>
            <a:pPr marL="0" indent="0">
              <a:buNone/>
              <a:defRPr/>
            </a:pPr>
            <a:r>
              <a:rPr lang="en-US" dirty="0" err="1"/>
              <a:t>Kekurangan</a:t>
            </a:r>
            <a:r>
              <a:rPr lang="en-US" dirty="0"/>
              <a:t> </a:t>
            </a:r>
          </a:p>
          <a:p>
            <a:pPr>
              <a:defRPr/>
            </a:pPr>
            <a:r>
              <a:rPr lang="en-US" dirty="0" err="1"/>
              <a:t>Diperlukan</a:t>
            </a:r>
            <a:r>
              <a:rPr lang="en-US" dirty="0"/>
              <a:t> </a:t>
            </a:r>
            <a:r>
              <a:rPr lang="en-US" dirty="0" err="1"/>
              <a:t>referensi</a:t>
            </a:r>
            <a:r>
              <a:rPr lang="en-US" dirty="0"/>
              <a:t> </a:t>
            </a:r>
            <a:r>
              <a:rPr lang="en-US" dirty="0" err="1"/>
              <a:t>memori</a:t>
            </a:r>
            <a:r>
              <a:rPr lang="en-US" dirty="0"/>
              <a:t> </a:t>
            </a:r>
            <a:r>
              <a:rPr lang="en-US" dirty="0" err="1"/>
              <a:t>ganda</a:t>
            </a:r>
            <a:r>
              <a:rPr lang="en-US" dirty="0"/>
              <a:t> </a:t>
            </a:r>
            <a:r>
              <a:rPr lang="en-US" dirty="0" err="1"/>
              <a:t>dalam</a:t>
            </a:r>
            <a:r>
              <a:rPr lang="en-US" dirty="0"/>
              <a:t> </a:t>
            </a:r>
            <a:r>
              <a:rPr lang="en-US" dirty="0" err="1"/>
              <a:t>satu</a:t>
            </a:r>
            <a:r>
              <a:rPr lang="en-US" dirty="0"/>
              <a:t> fetch </a:t>
            </a:r>
            <a:r>
              <a:rPr lang="en-US" dirty="0" err="1"/>
              <a:t>sehingga</a:t>
            </a:r>
            <a:r>
              <a:rPr lang="en-US" dirty="0"/>
              <a:t> </a:t>
            </a:r>
            <a:r>
              <a:rPr lang="en-US" dirty="0" err="1"/>
              <a:t>memperlambat</a:t>
            </a:r>
            <a:r>
              <a:rPr lang="en-US" dirty="0"/>
              <a:t> </a:t>
            </a:r>
            <a:r>
              <a:rPr lang="en-US" dirty="0" err="1"/>
              <a:t>preoses</a:t>
            </a:r>
            <a:r>
              <a:rPr lang="en-US" dirty="0"/>
              <a:t> </a:t>
            </a:r>
            <a:r>
              <a:rPr lang="en-US" dirty="0" err="1"/>
              <a:t>operasi</a:t>
            </a: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FE5B72-7425-4554-A92D-92BFD07AB1C8}"/>
              </a:ext>
            </a:extLst>
          </p:cNvPr>
          <p:cNvSpPr>
            <a:spLocks noGrp="1"/>
          </p:cNvSpPr>
          <p:nvPr>
            <p:ph idx="1"/>
          </p:nvPr>
        </p:nvSpPr>
        <p:spPr>
          <a:xfrm>
            <a:off x="1688124" y="1698170"/>
            <a:ext cx="9860410" cy="4516361"/>
          </a:xfrm>
        </p:spPr>
        <p:txBody>
          <a:bodyPr rtlCol="0">
            <a:normAutofit/>
          </a:bodyPr>
          <a:lstStyle/>
          <a:p>
            <a:pPr marL="0" indent="0">
              <a:buNone/>
              <a:defRPr/>
            </a:pPr>
            <a:r>
              <a:rPr lang="en-US" sz="2000" dirty="0"/>
              <a:t>3. Immediate </a:t>
            </a:r>
            <a:r>
              <a:rPr lang="en-US" sz="2000" dirty="0" err="1"/>
              <a:t>Addresing</a:t>
            </a:r>
            <a:endParaRPr lang="en-US" sz="2000" dirty="0"/>
          </a:p>
          <a:p>
            <a:pPr marL="0" indent="0">
              <a:buNone/>
              <a:defRPr/>
            </a:pPr>
            <a:r>
              <a:rPr lang="en-US" sz="2000" dirty="0"/>
              <a:t>            Mode </a:t>
            </a:r>
            <a:r>
              <a:rPr lang="en-US" sz="2000" dirty="0" err="1"/>
              <a:t>pengalamatan</a:t>
            </a:r>
            <a:r>
              <a:rPr lang="en-US" sz="2000" dirty="0"/>
              <a:t> immediate addressing </a:t>
            </a:r>
            <a:r>
              <a:rPr lang="en-US" sz="2000" dirty="0" err="1"/>
              <a:t>sangat</a:t>
            </a:r>
            <a:r>
              <a:rPr lang="en-US" sz="2000" dirty="0"/>
              <a:t> </a:t>
            </a:r>
            <a:r>
              <a:rPr lang="en-US" sz="2000" dirty="0" err="1"/>
              <a:t>umum</a:t>
            </a:r>
            <a:r>
              <a:rPr lang="en-US" sz="2000" dirty="0"/>
              <a:t> </a:t>
            </a:r>
            <a:r>
              <a:rPr lang="en-US" sz="2000" dirty="0" err="1"/>
              <a:t>dipakai</a:t>
            </a:r>
            <a:r>
              <a:rPr lang="en-US" sz="2000" dirty="0"/>
              <a:t>. </a:t>
            </a:r>
            <a:r>
              <a:rPr lang="en-US" sz="2000" dirty="0" err="1"/>
              <a:t>Dengan</a:t>
            </a:r>
            <a:r>
              <a:rPr lang="en-US" sz="2000" dirty="0"/>
              <a:t> kata lain, </a:t>
            </a:r>
            <a:r>
              <a:rPr lang="en-US" sz="2000" dirty="0" err="1"/>
              <a:t>tidak</a:t>
            </a:r>
            <a:r>
              <a:rPr lang="en-US" sz="2000" dirty="0"/>
              <a:t> </a:t>
            </a:r>
            <a:r>
              <a:rPr lang="en-US" sz="2000" dirty="0" err="1"/>
              <a:t>diperlukan</a:t>
            </a:r>
            <a:r>
              <a:rPr lang="en-US" sz="2000" dirty="0"/>
              <a:t> </a:t>
            </a:r>
            <a:r>
              <a:rPr lang="en-US" sz="2000" dirty="0" err="1"/>
              <a:t>pengambilan</a:t>
            </a:r>
            <a:r>
              <a:rPr lang="en-US" sz="2000" dirty="0"/>
              <a:t> </a:t>
            </a:r>
            <a:r>
              <a:rPr lang="en-US" sz="2000" dirty="0" err="1"/>
              <a:t>harga</a:t>
            </a:r>
            <a:r>
              <a:rPr lang="en-US" sz="2000" dirty="0"/>
              <a:t> </a:t>
            </a:r>
            <a:r>
              <a:rPr lang="en-US" sz="2000" dirty="0" err="1"/>
              <a:t>dari</a:t>
            </a:r>
            <a:r>
              <a:rPr lang="en-US" sz="2000" dirty="0"/>
              <a:t> </a:t>
            </a:r>
            <a:r>
              <a:rPr lang="en-US" sz="2000" dirty="0" err="1"/>
              <a:t>alamat</a:t>
            </a:r>
            <a:r>
              <a:rPr lang="en-US" sz="2000" dirty="0"/>
              <a:t> lain </a:t>
            </a:r>
            <a:r>
              <a:rPr lang="en-US" sz="2000" dirty="0" err="1"/>
              <a:t>untuk</a:t>
            </a:r>
            <a:r>
              <a:rPr lang="en-US" sz="2000" dirty="0"/>
              <a:t> </a:t>
            </a:r>
            <a:r>
              <a:rPr lang="en-US" sz="2000" dirty="0" err="1"/>
              <a:t>disimpan</a:t>
            </a:r>
            <a:r>
              <a:rPr lang="en-US" sz="2000" dirty="0"/>
              <a:t>. </a:t>
            </a:r>
            <a:r>
              <a:rPr lang="en-US" sz="2000" dirty="0" err="1"/>
              <a:t>Contohnya</a:t>
            </a:r>
            <a:r>
              <a:rPr lang="en-US" sz="2000" dirty="0"/>
              <a:t>: MOV A,20h </a:t>
            </a:r>
          </a:p>
          <a:p>
            <a:pPr marL="0" indent="0">
              <a:buNone/>
              <a:defRPr/>
            </a:pPr>
            <a:r>
              <a:rPr lang="en-US" sz="2000" dirty="0"/>
              <a:t> </a:t>
            </a:r>
            <a:r>
              <a:rPr lang="en-US" sz="2000" dirty="0" err="1"/>
              <a:t>Keuntungan</a:t>
            </a:r>
            <a:r>
              <a:rPr lang="en-US" sz="2000" dirty="0"/>
              <a:t> </a:t>
            </a:r>
          </a:p>
          <a:p>
            <a:pPr lvl="1">
              <a:defRPr/>
            </a:pPr>
            <a:r>
              <a:rPr lang="en-US" sz="2000" dirty="0" err="1"/>
              <a:t>Tidak</a:t>
            </a:r>
            <a:r>
              <a:rPr lang="en-US" sz="2000" dirty="0"/>
              <a:t> </a:t>
            </a:r>
            <a:r>
              <a:rPr lang="en-US" sz="2000" dirty="0" err="1"/>
              <a:t>adanya</a:t>
            </a:r>
            <a:r>
              <a:rPr lang="en-US" sz="2000" dirty="0"/>
              <a:t> </a:t>
            </a:r>
            <a:r>
              <a:rPr lang="en-US" sz="2000" dirty="0" err="1"/>
              <a:t>referensi</a:t>
            </a:r>
            <a:r>
              <a:rPr lang="en-US" sz="2000" dirty="0"/>
              <a:t> </a:t>
            </a:r>
            <a:r>
              <a:rPr lang="en-US" sz="2000" dirty="0" err="1"/>
              <a:t>memori</a:t>
            </a:r>
            <a:r>
              <a:rPr lang="en-US" sz="2000" dirty="0"/>
              <a:t> </a:t>
            </a:r>
            <a:r>
              <a:rPr lang="en-US" sz="2000" dirty="0" err="1"/>
              <a:t>selain</a:t>
            </a:r>
            <a:r>
              <a:rPr lang="en-US" sz="2000" dirty="0"/>
              <a:t> </a:t>
            </a:r>
            <a:r>
              <a:rPr lang="en-US" sz="2000" dirty="0" err="1"/>
              <a:t>dari</a:t>
            </a:r>
            <a:r>
              <a:rPr lang="en-US" sz="2000" dirty="0"/>
              <a:t> </a:t>
            </a:r>
            <a:r>
              <a:rPr lang="en-US" sz="2000" dirty="0" err="1"/>
              <a:t>instruksi</a:t>
            </a:r>
            <a:r>
              <a:rPr lang="en-US" sz="2000" dirty="0"/>
              <a:t> yang </a:t>
            </a:r>
            <a:r>
              <a:rPr lang="en-US" sz="2000" dirty="0" err="1"/>
              <a:t>diperlukan</a:t>
            </a:r>
            <a:r>
              <a:rPr lang="en-US" sz="2000" dirty="0"/>
              <a:t> </a:t>
            </a:r>
            <a:r>
              <a:rPr lang="en-US" sz="2000" dirty="0" err="1"/>
              <a:t>untuk</a:t>
            </a:r>
            <a:r>
              <a:rPr lang="en-US" sz="2000" dirty="0"/>
              <a:t> </a:t>
            </a:r>
            <a:r>
              <a:rPr lang="en-US" sz="2000" dirty="0" err="1"/>
              <a:t>memperoleh</a:t>
            </a:r>
            <a:r>
              <a:rPr lang="en-US" sz="2000" dirty="0"/>
              <a:t> operand</a:t>
            </a:r>
          </a:p>
          <a:p>
            <a:pPr lvl="1">
              <a:defRPr/>
            </a:pPr>
            <a:r>
              <a:rPr lang="en-US" sz="2000" dirty="0" err="1"/>
              <a:t>Menghemat</a:t>
            </a:r>
            <a:r>
              <a:rPr lang="en-US" sz="2000" dirty="0"/>
              <a:t> </a:t>
            </a:r>
            <a:r>
              <a:rPr lang="en-US" sz="2000" dirty="0" err="1"/>
              <a:t>siklus</a:t>
            </a:r>
            <a:r>
              <a:rPr lang="en-US" sz="2000" dirty="0"/>
              <a:t> </a:t>
            </a:r>
            <a:r>
              <a:rPr lang="en-US" sz="2000" dirty="0" err="1"/>
              <a:t>instruksi</a:t>
            </a:r>
            <a:r>
              <a:rPr lang="en-US" sz="2000" dirty="0"/>
              <a:t> </a:t>
            </a:r>
            <a:r>
              <a:rPr lang="en-US" sz="2000" dirty="0" err="1"/>
              <a:t>sehingga</a:t>
            </a:r>
            <a:r>
              <a:rPr lang="en-US" sz="2000" dirty="0"/>
              <a:t> proses </a:t>
            </a:r>
            <a:r>
              <a:rPr lang="en-US" sz="2000" dirty="0" err="1"/>
              <a:t>keseluruhan</a:t>
            </a:r>
            <a:r>
              <a:rPr lang="en-US" sz="2000" dirty="0"/>
              <a:t> </a:t>
            </a:r>
            <a:r>
              <a:rPr lang="en-US" sz="2000" dirty="0" err="1"/>
              <a:t>akan</a:t>
            </a:r>
            <a:r>
              <a:rPr lang="en-US" sz="2000" dirty="0"/>
              <a:t> </a:t>
            </a:r>
            <a:r>
              <a:rPr lang="en-US" sz="2000" dirty="0" err="1"/>
              <a:t>cepat</a:t>
            </a:r>
            <a:r>
              <a:rPr lang="en-US" sz="2000" dirty="0"/>
              <a:t> </a:t>
            </a:r>
          </a:p>
          <a:p>
            <a:pPr marL="0" indent="0">
              <a:buNone/>
              <a:defRPr/>
            </a:pPr>
            <a:r>
              <a:rPr lang="en-US" sz="2000" dirty="0"/>
              <a:t> </a:t>
            </a:r>
            <a:r>
              <a:rPr lang="en-US" sz="2000" dirty="0" err="1"/>
              <a:t>Kekurangan</a:t>
            </a:r>
            <a:r>
              <a:rPr lang="en-US" sz="2000" dirty="0"/>
              <a:t> </a:t>
            </a:r>
          </a:p>
          <a:p>
            <a:pPr>
              <a:defRPr/>
            </a:pPr>
            <a:r>
              <a:rPr lang="en-US" sz="2000" dirty="0"/>
              <a:t> </a:t>
            </a:r>
            <a:r>
              <a:rPr lang="en-US" sz="2000" dirty="0" err="1"/>
              <a:t>Ukuran</a:t>
            </a:r>
            <a:r>
              <a:rPr lang="en-US" sz="2000" dirty="0"/>
              <a:t> </a:t>
            </a:r>
            <a:r>
              <a:rPr lang="en-US" sz="2000" dirty="0" err="1"/>
              <a:t>bilangan</a:t>
            </a:r>
            <a:r>
              <a:rPr lang="en-US" sz="2000" dirty="0"/>
              <a:t> </a:t>
            </a:r>
            <a:r>
              <a:rPr lang="en-US" sz="2000" dirty="0" err="1"/>
              <a:t>dibatasi</a:t>
            </a:r>
            <a:r>
              <a:rPr lang="en-US" sz="2000" dirty="0"/>
              <a:t> oleh </a:t>
            </a:r>
            <a:r>
              <a:rPr lang="en-US" sz="2000" dirty="0" err="1"/>
              <a:t>ukuran</a:t>
            </a:r>
            <a:r>
              <a:rPr lang="en-US" sz="2000" dirty="0"/>
              <a:t> field </a:t>
            </a:r>
            <a:r>
              <a:rPr lang="en-US" sz="2000" dirty="0" err="1"/>
              <a:t>alamat</a:t>
            </a:r>
            <a:endParaRPr lang="en-US" sz="2000" dirty="0"/>
          </a:p>
          <a:p>
            <a:pPr>
              <a:defRPr/>
            </a:pPr>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3" end="3"/>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C7169-37BE-419F-BB64-32A37AADCC6F}"/>
              </a:ext>
            </a:extLst>
          </p:cNvPr>
          <p:cNvSpPr>
            <a:spLocks noGrp="1"/>
          </p:cNvSpPr>
          <p:nvPr>
            <p:ph idx="1"/>
          </p:nvPr>
        </p:nvSpPr>
        <p:spPr>
          <a:xfrm>
            <a:off x="1505242" y="333376"/>
            <a:ext cx="9566031" cy="6119813"/>
          </a:xfrm>
        </p:spPr>
        <p:txBody>
          <a:bodyPr rtlCol="0">
            <a:normAutofit/>
          </a:bodyPr>
          <a:lstStyle/>
          <a:p>
            <a:pPr marL="0" indent="0">
              <a:buNone/>
              <a:defRPr/>
            </a:pPr>
            <a:r>
              <a:rPr lang="en-US" dirty="0"/>
              <a:t>4. </a:t>
            </a:r>
            <a:r>
              <a:rPr lang="en-US" dirty="0" err="1"/>
              <a:t>Pengenalan</a:t>
            </a:r>
            <a:r>
              <a:rPr lang="en-US" dirty="0"/>
              <a:t> </a:t>
            </a:r>
            <a:r>
              <a:rPr lang="en-US" dirty="0" err="1"/>
              <a:t>pada</a:t>
            </a:r>
            <a:r>
              <a:rPr lang="en-US" dirty="0"/>
              <a:t> Register Addressing</a:t>
            </a:r>
          </a:p>
          <a:p>
            <a:pPr marL="0" indent="0">
              <a:buNone/>
              <a:defRPr/>
            </a:pPr>
            <a:r>
              <a:rPr lang="en-US" dirty="0"/>
              <a:t>            Register </a:t>
            </a:r>
            <a:r>
              <a:rPr lang="en-US" dirty="0" err="1"/>
              <a:t>adalah</a:t>
            </a:r>
            <a:r>
              <a:rPr lang="en-US" dirty="0"/>
              <a:t> </a:t>
            </a:r>
            <a:r>
              <a:rPr lang="en-US" dirty="0" err="1"/>
              <a:t>merupakan</a:t>
            </a:r>
            <a:r>
              <a:rPr lang="en-US" dirty="0"/>
              <a:t> </a:t>
            </a:r>
            <a:r>
              <a:rPr lang="en-US" dirty="0" err="1"/>
              <a:t>sebagian</a:t>
            </a:r>
            <a:r>
              <a:rPr lang="en-US" dirty="0"/>
              <a:t> </a:t>
            </a:r>
            <a:r>
              <a:rPr lang="en-US" dirty="0" err="1"/>
              <a:t>memori</a:t>
            </a:r>
            <a:r>
              <a:rPr lang="en-US" dirty="0"/>
              <a:t> </a:t>
            </a:r>
            <a:r>
              <a:rPr lang="en-US" dirty="0" err="1"/>
              <a:t>dari</a:t>
            </a:r>
            <a:r>
              <a:rPr lang="en-US" dirty="0"/>
              <a:t> </a:t>
            </a:r>
            <a:r>
              <a:rPr lang="en-US" dirty="0" err="1"/>
              <a:t>mikro</a:t>
            </a:r>
            <a:r>
              <a:rPr lang="en-US" dirty="0"/>
              <a:t> </a:t>
            </a:r>
            <a:r>
              <a:rPr lang="en-US" dirty="0" err="1"/>
              <a:t>prosessor</a:t>
            </a:r>
            <a:r>
              <a:rPr lang="en-US" dirty="0"/>
              <a:t> yang </a:t>
            </a:r>
            <a:r>
              <a:rPr lang="en-US" dirty="0" err="1"/>
              <a:t>dapat</a:t>
            </a:r>
            <a:r>
              <a:rPr lang="en-US" dirty="0"/>
              <a:t> </a:t>
            </a:r>
            <a:r>
              <a:rPr lang="en-US" dirty="0" err="1"/>
              <a:t>diakses</a:t>
            </a:r>
            <a:r>
              <a:rPr lang="en-US" dirty="0"/>
              <a:t> </a:t>
            </a:r>
            <a:r>
              <a:rPr lang="en-US" dirty="0" err="1"/>
              <a:t>dengan</a:t>
            </a:r>
            <a:r>
              <a:rPr lang="en-US" dirty="0"/>
              <a:t> </a:t>
            </a:r>
            <a:r>
              <a:rPr lang="en-US" dirty="0" err="1"/>
              <a:t>kecepatan</a:t>
            </a:r>
            <a:r>
              <a:rPr lang="en-US" dirty="0"/>
              <a:t> </a:t>
            </a:r>
            <a:r>
              <a:rPr lang="en-US" dirty="0" err="1"/>
              <a:t>tinggi</a:t>
            </a:r>
            <a:r>
              <a:rPr lang="en-US" dirty="0"/>
              <a:t>. </a:t>
            </a:r>
            <a:r>
              <a:rPr lang="en-US" dirty="0" err="1"/>
              <a:t>Metode</a:t>
            </a:r>
            <a:r>
              <a:rPr lang="en-US" dirty="0"/>
              <a:t> </a:t>
            </a:r>
            <a:r>
              <a:rPr lang="en-US" dirty="0" err="1"/>
              <a:t>pengalamatan</a:t>
            </a:r>
            <a:r>
              <a:rPr lang="en-US" dirty="0"/>
              <a:t> register </a:t>
            </a:r>
            <a:r>
              <a:rPr lang="en-US" dirty="0" err="1"/>
              <a:t>ini</a:t>
            </a:r>
            <a:r>
              <a:rPr lang="en-US" dirty="0"/>
              <a:t>  </a:t>
            </a:r>
            <a:r>
              <a:rPr lang="en-US" dirty="0" err="1"/>
              <a:t>mirip</a:t>
            </a:r>
            <a:r>
              <a:rPr lang="en-US" dirty="0"/>
              <a:t> </a:t>
            </a:r>
            <a:r>
              <a:rPr lang="en-US" dirty="0" err="1"/>
              <a:t>dengan</a:t>
            </a:r>
            <a:r>
              <a:rPr lang="en-US" dirty="0"/>
              <a:t> mode </a:t>
            </a:r>
            <a:r>
              <a:rPr lang="en-US" dirty="0" err="1"/>
              <a:t>pengalamatan</a:t>
            </a:r>
            <a:r>
              <a:rPr lang="en-US" dirty="0"/>
              <a:t> </a:t>
            </a:r>
            <a:r>
              <a:rPr lang="en-US" dirty="0" err="1"/>
              <a:t>langsung</a:t>
            </a:r>
            <a:r>
              <a:rPr lang="en-US" dirty="0"/>
              <a:t>. </a:t>
            </a:r>
            <a:r>
              <a:rPr lang="en-US" dirty="0" err="1"/>
              <a:t>Perbedaannya</a:t>
            </a:r>
            <a:r>
              <a:rPr lang="en-US" dirty="0"/>
              <a:t> </a:t>
            </a:r>
            <a:r>
              <a:rPr lang="en-US" dirty="0" err="1"/>
              <a:t>terletak</a:t>
            </a:r>
            <a:r>
              <a:rPr lang="en-US" dirty="0"/>
              <a:t> </a:t>
            </a:r>
            <a:r>
              <a:rPr lang="en-US" dirty="0" err="1"/>
              <a:t>pada</a:t>
            </a:r>
            <a:r>
              <a:rPr lang="en-US" dirty="0"/>
              <a:t> field </a:t>
            </a:r>
            <a:r>
              <a:rPr lang="en-US" dirty="0" err="1"/>
              <a:t>alamat</a:t>
            </a:r>
            <a:r>
              <a:rPr lang="en-US" dirty="0"/>
              <a:t> yang </a:t>
            </a:r>
            <a:r>
              <a:rPr lang="en-US" dirty="0" err="1"/>
              <a:t>mengacu</a:t>
            </a:r>
            <a:r>
              <a:rPr lang="en-US" dirty="0"/>
              <a:t> </a:t>
            </a:r>
            <a:r>
              <a:rPr lang="en-US" dirty="0" err="1"/>
              <a:t>pada</a:t>
            </a:r>
            <a:r>
              <a:rPr lang="en-US" dirty="0"/>
              <a:t> register, </a:t>
            </a:r>
            <a:r>
              <a:rPr lang="en-US" dirty="0" err="1"/>
              <a:t>bukan</a:t>
            </a:r>
            <a:r>
              <a:rPr lang="en-US" dirty="0"/>
              <a:t> </a:t>
            </a:r>
            <a:r>
              <a:rPr lang="en-US" dirty="0" err="1"/>
              <a:t>pada</a:t>
            </a:r>
            <a:r>
              <a:rPr lang="en-US" dirty="0"/>
              <a:t> </a:t>
            </a:r>
            <a:r>
              <a:rPr lang="en-US" dirty="0" err="1"/>
              <a:t>memori</a:t>
            </a:r>
            <a:r>
              <a:rPr lang="en-US" dirty="0"/>
              <a:t> </a:t>
            </a:r>
            <a:r>
              <a:rPr lang="en-US" dirty="0" err="1"/>
              <a:t>utama</a:t>
            </a:r>
            <a:r>
              <a:rPr lang="en-US" dirty="0"/>
              <a:t>.  </a:t>
            </a:r>
          </a:p>
          <a:p>
            <a:pPr marL="0" indent="0">
              <a:buNone/>
              <a:defRPr/>
            </a:pPr>
            <a:endParaRPr lang="en-US" dirty="0"/>
          </a:p>
          <a:p>
            <a:pPr marL="0" indent="0">
              <a:buNone/>
              <a:defRPr/>
            </a:pPr>
            <a:r>
              <a:rPr lang="en-US" dirty="0" err="1"/>
              <a:t>Keuntungan</a:t>
            </a:r>
            <a:r>
              <a:rPr lang="en-US" dirty="0"/>
              <a:t> </a:t>
            </a:r>
            <a:r>
              <a:rPr lang="en-US" dirty="0" err="1"/>
              <a:t>pengalamatan</a:t>
            </a:r>
            <a:r>
              <a:rPr lang="en-US" dirty="0"/>
              <a:t> register</a:t>
            </a:r>
          </a:p>
          <a:p>
            <a:pPr lvl="1">
              <a:defRPr/>
            </a:pPr>
            <a:r>
              <a:rPr lang="en-US" dirty="0" err="1"/>
              <a:t>Diperlukan</a:t>
            </a:r>
            <a:r>
              <a:rPr lang="en-US" dirty="0"/>
              <a:t> field </a:t>
            </a:r>
            <a:r>
              <a:rPr lang="en-US" dirty="0" err="1"/>
              <a:t>alamat</a:t>
            </a:r>
            <a:r>
              <a:rPr lang="en-US" dirty="0"/>
              <a:t> </a:t>
            </a:r>
            <a:r>
              <a:rPr lang="en-US" dirty="0" err="1"/>
              <a:t>berukuran</a:t>
            </a:r>
            <a:r>
              <a:rPr lang="en-US" dirty="0"/>
              <a:t> </a:t>
            </a:r>
            <a:r>
              <a:rPr lang="en-US" dirty="0" err="1"/>
              <a:t>kecil</a:t>
            </a:r>
            <a:r>
              <a:rPr lang="en-US" dirty="0"/>
              <a:t> </a:t>
            </a:r>
            <a:r>
              <a:rPr lang="en-US" dirty="0" err="1"/>
              <a:t>dalam</a:t>
            </a:r>
            <a:r>
              <a:rPr lang="en-US" dirty="0"/>
              <a:t> </a:t>
            </a:r>
            <a:r>
              <a:rPr lang="en-US" dirty="0" err="1"/>
              <a:t>instruksi</a:t>
            </a:r>
            <a:r>
              <a:rPr lang="en-US" dirty="0"/>
              <a:t> </a:t>
            </a:r>
            <a:r>
              <a:rPr lang="en-US" dirty="0" err="1"/>
              <a:t>dan</a:t>
            </a:r>
            <a:r>
              <a:rPr lang="en-US" dirty="0"/>
              <a:t> </a:t>
            </a:r>
            <a:r>
              <a:rPr lang="en-US" dirty="0" err="1"/>
              <a:t>tidak</a:t>
            </a:r>
            <a:r>
              <a:rPr lang="en-US" dirty="0"/>
              <a:t> </a:t>
            </a:r>
            <a:r>
              <a:rPr lang="en-US" dirty="0" err="1"/>
              <a:t>diperlukan</a:t>
            </a:r>
            <a:r>
              <a:rPr lang="en-US" dirty="0"/>
              <a:t> </a:t>
            </a:r>
            <a:r>
              <a:rPr lang="en-US" dirty="0" err="1"/>
              <a:t>referensi</a:t>
            </a:r>
            <a:r>
              <a:rPr lang="en-US" dirty="0"/>
              <a:t> </a:t>
            </a:r>
            <a:r>
              <a:rPr lang="en-US" dirty="0" err="1"/>
              <a:t>memori</a:t>
            </a:r>
            <a:r>
              <a:rPr lang="en-US" dirty="0"/>
              <a:t> </a:t>
            </a:r>
          </a:p>
          <a:p>
            <a:pPr lvl="1">
              <a:defRPr/>
            </a:pPr>
            <a:r>
              <a:rPr lang="en-US" dirty="0" err="1"/>
              <a:t>Akses</a:t>
            </a:r>
            <a:r>
              <a:rPr lang="en-US" dirty="0"/>
              <a:t> </a:t>
            </a:r>
            <a:r>
              <a:rPr lang="en-US" dirty="0" err="1"/>
              <a:t>ke</a:t>
            </a:r>
            <a:r>
              <a:rPr lang="en-US" dirty="0"/>
              <a:t> </a:t>
            </a:r>
            <a:r>
              <a:rPr lang="en-US" dirty="0" err="1"/>
              <a:t>regster</a:t>
            </a:r>
            <a:r>
              <a:rPr lang="en-US" dirty="0"/>
              <a:t> </a:t>
            </a:r>
            <a:r>
              <a:rPr lang="en-US" dirty="0" err="1"/>
              <a:t>lebih</a:t>
            </a:r>
            <a:r>
              <a:rPr lang="en-US" dirty="0"/>
              <a:t> </a:t>
            </a:r>
            <a:r>
              <a:rPr lang="en-US" dirty="0" err="1"/>
              <a:t>cepat</a:t>
            </a:r>
            <a:r>
              <a:rPr lang="en-US" dirty="0"/>
              <a:t> </a:t>
            </a:r>
            <a:r>
              <a:rPr lang="en-US" dirty="0" err="1"/>
              <a:t>daripada</a:t>
            </a:r>
            <a:r>
              <a:rPr lang="en-US" dirty="0"/>
              <a:t> </a:t>
            </a:r>
            <a:r>
              <a:rPr lang="en-US" dirty="0" err="1"/>
              <a:t>akses</a:t>
            </a:r>
            <a:r>
              <a:rPr lang="en-US" dirty="0"/>
              <a:t> </a:t>
            </a:r>
            <a:r>
              <a:rPr lang="en-US" dirty="0" err="1"/>
              <a:t>ke</a:t>
            </a:r>
            <a:r>
              <a:rPr lang="en-US" dirty="0"/>
              <a:t> </a:t>
            </a:r>
            <a:r>
              <a:rPr lang="en-US" dirty="0" err="1"/>
              <a:t>memori</a:t>
            </a:r>
            <a:r>
              <a:rPr lang="en-US" dirty="0"/>
              <a:t>, </a:t>
            </a:r>
            <a:r>
              <a:rPr lang="en-US" dirty="0" err="1"/>
              <a:t>sehingga</a:t>
            </a:r>
            <a:r>
              <a:rPr lang="en-US" dirty="0"/>
              <a:t> proses </a:t>
            </a:r>
            <a:r>
              <a:rPr lang="en-US" dirty="0" err="1"/>
              <a:t>eksekusi</a:t>
            </a:r>
            <a:r>
              <a:rPr lang="en-US" dirty="0"/>
              <a:t> </a:t>
            </a:r>
            <a:r>
              <a:rPr lang="en-US" dirty="0" err="1"/>
              <a:t>akan</a:t>
            </a:r>
            <a:r>
              <a:rPr lang="en-US" dirty="0"/>
              <a:t> </a:t>
            </a:r>
            <a:r>
              <a:rPr lang="en-US" dirty="0" err="1"/>
              <a:t>lebih</a:t>
            </a:r>
            <a:r>
              <a:rPr lang="en-US" dirty="0"/>
              <a:t> </a:t>
            </a:r>
            <a:r>
              <a:rPr lang="en-US" dirty="0" err="1"/>
              <a:t>cepat</a:t>
            </a:r>
            <a:r>
              <a:rPr lang="en-US" dirty="0"/>
              <a:t> </a:t>
            </a:r>
          </a:p>
          <a:p>
            <a:pPr marL="457200" lvl="1" indent="0">
              <a:buNone/>
              <a:defRPr/>
            </a:pPr>
            <a:r>
              <a:rPr lang="en-US" dirty="0" err="1"/>
              <a:t>Kerugian</a:t>
            </a:r>
            <a:r>
              <a:rPr lang="en-US" dirty="0"/>
              <a:t> </a:t>
            </a:r>
          </a:p>
          <a:p>
            <a:pPr lvl="1">
              <a:defRPr/>
            </a:pPr>
            <a:r>
              <a:rPr lang="en-US" dirty="0" err="1"/>
              <a:t>Ruang</a:t>
            </a:r>
            <a:r>
              <a:rPr lang="en-US" dirty="0"/>
              <a:t> </a:t>
            </a:r>
            <a:r>
              <a:rPr lang="en-US" dirty="0" err="1"/>
              <a:t>alamat</a:t>
            </a:r>
            <a:r>
              <a:rPr lang="en-US" dirty="0"/>
              <a:t> </a:t>
            </a:r>
            <a:r>
              <a:rPr lang="en-US" dirty="0" err="1"/>
              <a:t>menjadi</a:t>
            </a:r>
            <a:r>
              <a:rPr lang="en-US" dirty="0"/>
              <a:t> </a:t>
            </a:r>
            <a:r>
              <a:rPr lang="en-US" dirty="0" err="1"/>
              <a:t>terbatas</a:t>
            </a:r>
            <a:r>
              <a:rPr lang="en-US" dirty="0"/>
              <a:t> </a:t>
            </a:r>
          </a:p>
          <a:p>
            <a:pPr>
              <a:defRPr/>
            </a:pP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plus(in)">
                                      <p:cBhvr>
                                        <p:cTn id="17" dur="2000"/>
                                        <p:tgtEl>
                                          <p:spTgt spid="3">
                                            <p:txEl>
                                              <p:pRg st="3" end="3"/>
                                            </p:txEl>
                                          </p:spTgt>
                                        </p:tgtEl>
                                      </p:cBhvr>
                                    </p:animEffect>
                                  </p:childTnLst>
                                </p:cTn>
                              </p:par>
                              <p:par>
                                <p:cTn id="18" presetID="13" presetClass="entr" presetSubtype="16"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plus(in)">
                                      <p:cBhvr>
                                        <p:cTn id="20" dur="2000"/>
                                        <p:tgtEl>
                                          <p:spTgt spid="3">
                                            <p:txEl>
                                              <p:pRg st="4" end="4"/>
                                            </p:txEl>
                                          </p:spTgt>
                                        </p:tgtEl>
                                      </p:cBhvr>
                                    </p:animEffect>
                                  </p:childTnLst>
                                </p:cTn>
                              </p:par>
                              <p:par>
                                <p:cTn id="21" presetID="13" presetClass="entr" presetSubtype="16"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plus(in)">
                                      <p:cBhvr>
                                        <p:cTn id="23" dur="2000"/>
                                        <p:tgtEl>
                                          <p:spTgt spid="3">
                                            <p:txEl>
                                              <p:pRg st="5" end="5"/>
                                            </p:txEl>
                                          </p:spTgt>
                                        </p:tgtEl>
                                      </p:cBhvr>
                                    </p:animEffect>
                                  </p:childTnLst>
                                </p:cTn>
                              </p:par>
                              <p:par>
                                <p:cTn id="24" presetID="13" presetClass="entr" presetSubtype="16"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plus(in)">
                                      <p:cBhvr>
                                        <p:cTn id="26" dur="2000"/>
                                        <p:tgtEl>
                                          <p:spTgt spid="3">
                                            <p:txEl>
                                              <p:pRg st="6" end="6"/>
                                            </p:txEl>
                                          </p:spTgt>
                                        </p:tgtEl>
                                      </p:cBhvr>
                                    </p:animEffect>
                                  </p:childTnLst>
                                </p:cTn>
                              </p:par>
                              <p:par>
                                <p:cTn id="27" presetID="13" presetClass="entr" presetSubtype="16"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plus(in)">
                                      <p:cBhvr>
                                        <p:cTn id="2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136428" y="627564"/>
            <a:ext cx="7474172" cy="1325563"/>
          </a:xfrm>
        </p:spPr>
        <p:txBody>
          <a:bodyPr>
            <a:normAutofit/>
          </a:bodyPr>
          <a:lstStyle/>
          <a:p>
            <a:r>
              <a:rPr lang="id-ID" dirty="0"/>
              <a:t>Karakteristik Instruksi Mesin</a:t>
            </a:r>
            <a:endParaRPr lang="en-US" dirty="0"/>
          </a:p>
        </p:txBody>
      </p:sp>
      <p:sp>
        <p:nvSpPr>
          <p:cNvPr id="3" name="Content Placeholder 2"/>
          <p:cNvSpPr>
            <a:spLocks noGrp="1"/>
          </p:cNvSpPr>
          <p:nvPr>
            <p:ph idx="1"/>
          </p:nvPr>
        </p:nvSpPr>
        <p:spPr>
          <a:xfrm>
            <a:off x="1136429" y="2278173"/>
            <a:ext cx="6467867" cy="3450613"/>
          </a:xfrm>
        </p:spPr>
        <p:txBody>
          <a:bodyPr anchor="ctr">
            <a:normAutofit/>
          </a:bodyPr>
          <a:lstStyle/>
          <a:p>
            <a:r>
              <a:rPr lang="en-US" sz="1700"/>
              <a:t>Menurut Kamus Besar Bahasa Indonesia, Karakteristik adalah ciri-ciri khusus atau mempunyai sifat khas sesuai dengan perwatakan tertentu. </a:t>
            </a:r>
            <a:endParaRPr lang="id-ID" sz="1700"/>
          </a:p>
          <a:p>
            <a:r>
              <a:rPr lang="en-US" sz="1700"/>
              <a:t>Instruksi adalah perintah atau arahan (untuk melakukan suatu pekerjaan atau melaksanakan suatu tugas). </a:t>
            </a:r>
            <a:endParaRPr lang="id-ID" sz="1700"/>
          </a:p>
          <a:p>
            <a:r>
              <a:rPr lang="en-US" sz="1700"/>
              <a:t>Mesin adalah perkakas untuk menggerakkan, atau membuat sesuatu yang dijalankan dengan roda-roda dan digerakkan oleh tenaga manusia atau motor penggerak yang menggunakan bahan bakar minyak atau tenaga alam.</a:t>
            </a:r>
            <a:endParaRPr lang="id-ID" sz="1700"/>
          </a:p>
          <a:p>
            <a:r>
              <a:rPr lang="en-US" sz="1700"/>
              <a:t>Jadi, karakteristik-karakteristik instruksi mesin adalah ciri-ciri khusus atau sifat khas yang dimiliki oleh instruksi-instruksi atau kode operasi dalam pemrograman komputer</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E729F24B-0509-4DB3-A4A0-87FAAAA5A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043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898B3-DBA1-4766-AC1C-A498FA8512C6}"/>
              </a:ext>
            </a:extLst>
          </p:cNvPr>
          <p:cNvSpPr>
            <a:spLocks noGrp="1" noChangeArrowheads="1"/>
          </p:cNvSpPr>
          <p:nvPr>
            <p:ph idx="1"/>
          </p:nvPr>
        </p:nvSpPr>
        <p:spPr>
          <a:xfrm>
            <a:off x="2063750" y="188914"/>
            <a:ext cx="8229600" cy="6192837"/>
          </a:xfrm>
        </p:spPr>
        <p:txBody>
          <a:bodyPr/>
          <a:lstStyle/>
          <a:p>
            <a:pPr marL="0" indent="0">
              <a:buNone/>
            </a:pPr>
            <a:r>
              <a:rPr lang="en-US" altLang="en-US"/>
              <a:t>5. Register Indirect Addressing</a:t>
            </a:r>
          </a:p>
          <a:p>
            <a:pPr marL="0" indent="0">
              <a:buNone/>
            </a:pPr>
            <a:r>
              <a:rPr lang="en-US" altLang="en-US"/>
              <a:t>	Metode pengalamatan register tidak langsung mirip dengan mode pengalamatan tidak langsung  	Kelebihanan dan kekurangan pengalamatan register tidak langsung adalah sama dengan pengalamatan tidak langsung.</a:t>
            </a:r>
          </a:p>
          <a:p>
            <a:pPr marL="0" indent="0">
              <a:buNone/>
            </a:pPr>
            <a:r>
              <a:rPr lang="en-US" altLang="en-US"/>
              <a:t>	Keterbatasan field alamat  diatasi dengan pengaksesan memori yang tidak langsung sehingga alamat yang dapat direferensi makin banyak </a:t>
            </a:r>
          </a:p>
          <a:p>
            <a:pPr marL="0" indent="0">
              <a:buNone/>
            </a:pPr>
            <a:r>
              <a:rPr lang="en-US" altLang="en-US"/>
              <a:t>	Dalam satu siklus pengambilan dan penyimpanan, mode pengalamatan register tidak langsung hanya menggunakan satu referensi memori utama sehingga lebih cepat daripada mode pengalamatan tidak langsung</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
                                        <p:tgtEl>
                                          <p:spTgt spid="3">
                                            <p:txEl>
                                              <p:pRg st="2" end="2"/>
                                            </p:txEl>
                                          </p:spTgt>
                                        </p:tgtEl>
                                      </p:cBhvr>
                                    </p:animEffect>
                                    <p:anim calcmode="lin" valueType="num">
                                      <p:cBhvr>
                                        <p:cTn id="26"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3"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
                                        <p:tgtEl>
                                          <p:spTgt spid="3">
                                            <p:txEl>
                                              <p:pRg st="3" end="3"/>
                                            </p:txEl>
                                          </p:spTgt>
                                        </p:tgtEl>
                                      </p:cBhvr>
                                    </p:animEffect>
                                    <p:anim calcmode="lin" valueType="num">
                                      <p:cBhvr>
                                        <p:cTn id="35"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638142-715A-4A08-AEA3-1447B149B902}"/>
              </a:ext>
            </a:extLst>
          </p:cNvPr>
          <p:cNvSpPr>
            <a:spLocks noGrp="1"/>
          </p:cNvSpPr>
          <p:nvPr>
            <p:ph idx="1"/>
          </p:nvPr>
        </p:nvSpPr>
        <p:spPr>
          <a:xfrm>
            <a:off x="1378634" y="1698170"/>
            <a:ext cx="10169899" cy="4516361"/>
          </a:xfrm>
        </p:spPr>
        <p:txBody>
          <a:bodyPr rtlCol="0">
            <a:normAutofit/>
          </a:bodyPr>
          <a:lstStyle/>
          <a:p>
            <a:pPr marL="0" indent="0">
              <a:buNone/>
              <a:defRPr/>
            </a:pPr>
            <a:r>
              <a:rPr lang="en-US" sz="1400" dirty="0"/>
              <a:t>6.  Displacement Addressing dan Stack </a:t>
            </a:r>
            <a:r>
              <a:rPr lang="en-US" sz="1400" dirty="0" err="1"/>
              <a:t>Addresing</a:t>
            </a:r>
            <a:endParaRPr lang="en-US" sz="1400" dirty="0"/>
          </a:p>
          <a:p>
            <a:pPr marL="0" indent="0">
              <a:buNone/>
              <a:defRPr/>
            </a:pPr>
            <a:r>
              <a:rPr lang="en-US" sz="1400" dirty="0"/>
              <a:t>	</a:t>
            </a:r>
          </a:p>
          <a:p>
            <a:pPr marL="742950" indent="-742950">
              <a:buFont typeface="Arial" panose="020B0604020202020204" pitchFamily="34" charset="0"/>
              <a:buAutoNum type="arabicPeriod"/>
              <a:defRPr/>
            </a:pPr>
            <a:r>
              <a:rPr lang="en-US" sz="1400" dirty="0"/>
              <a:t>Displacement Addressing </a:t>
            </a:r>
          </a:p>
          <a:p>
            <a:pPr marL="0" indent="0">
              <a:buNone/>
              <a:defRPr/>
            </a:pPr>
            <a:r>
              <a:rPr lang="en-US" sz="1400" dirty="0" err="1"/>
              <a:t>Displaceent</a:t>
            </a:r>
            <a:r>
              <a:rPr lang="en-US" sz="1400" dirty="0"/>
              <a:t> </a:t>
            </a:r>
            <a:r>
              <a:rPr lang="en-US" sz="1400" dirty="0" err="1"/>
              <a:t>Addresing</a:t>
            </a:r>
            <a:r>
              <a:rPr lang="en-US" sz="1400" dirty="0"/>
              <a:t> </a:t>
            </a:r>
            <a:r>
              <a:rPr lang="en-US" sz="1400" dirty="0" err="1"/>
              <a:t>adalah</a:t>
            </a:r>
            <a:r>
              <a:rPr lang="en-US" sz="1400" dirty="0"/>
              <a:t> </a:t>
            </a:r>
            <a:r>
              <a:rPr lang="en-US" sz="1400" dirty="0" err="1"/>
              <a:t>menggabungkan</a:t>
            </a:r>
            <a:r>
              <a:rPr lang="en-US" sz="1400" dirty="0"/>
              <a:t> </a:t>
            </a:r>
            <a:r>
              <a:rPr lang="en-US" sz="1400" dirty="0" err="1"/>
              <a:t>kemampuan</a:t>
            </a:r>
            <a:r>
              <a:rPr lang="en-US" sz="1400" dirty="0"/>
              <a:t> </a:t>
            </a:r>
            <a:r>
              <a:rPr lang="en-US" sz="1400" dirty="0" err="1"/>
              <a:t>pengalamatan</a:t>
            </a:r>
            <a:r>
              <a:rPr lang="en-US" sz="1400" dirty="0"/>
              <a:t> </a:t>
            </a:r>
            <a:r>
              <a:rPr lang="en-US" sz="1400" dirty="0" err="1"/>
              <a:t>langsung</a:t>
            </a:r>
            <a:r>
              <a:rPr lang="en-US" sz="1400" dirty="0"/>
              <a:t> dan </a:t>
            </a:r>
            <a:r>
              <a:rPr lang="en-US" sz="1400" dirty="0" err="1"/>
              <a:t>pengalamatan</a:t>
            </a:r>
            <a:r>
              <a:rPr lang="en-US" sz="1400" dirty="0"/>
              <a:t> register </a:t>
            </a:r>
            <a:r>
              <a:rPr lang="en-US" sz="1400" dirty="0" err="1"/>
              <a:t>tidak</a:t>
            </a:r>
            <a:r>
              <a:rPr lang="en-US" sz="1400" dirty="0"/>
              <a:t> </a:t>
            </a:r>
            <a:r>
              <a:rPr lang="en-US" sz="1400" dirty="0" err="1"/>
              <a:t>langsung</a:t>
            </a:r>
            <a:r>
              <a:rPr lang="en-US" sz="1400" dirty="0"/>
              <a:t>. Mode </a:t>
            </a:r>
            <a:r>
              <a:rPr lang="en-US" sz="1400" dirty="0" err="1"/>
              <a:t>ini</a:t>
            </a:r>
            <a:r>
              <a:rPr lang="en-US" sz="1400" dirty="0"/>
              <a:t> </a:t>
            </a:r>
            <a:r>
              <a:rPr lang="en-US" sz="1400" dirty="0" err="1"/>
              <a:t>mensyaratkan</a:t>
            </a:r>
            <a:r>
              <a:rPr lang="en-US" sz="1400" dirty="0"/>
              <a:t> </a:t>
            </a:r>
            <a:r>
              <a:rPr lang="en-US" sz="1400" dirty="0" err="1"/>
              <a:t>instruksi</a:t>
            </a:r>
            <a:r>
              <a:rPr lang="en-US" sz="1400" dirty="0"/>
              <a:t> </a:t>
            </a:r>
            <a:r>
              <a:rPr lang="en-US" sz="1400" dirty="0" err="1"/>
              <a:t>memiliki</a:t>
            </a:r>
            <a:r>
              <a:rPr lang="en-US" sz="1400" dirty="0"/>
              <a:t> </a:t>
            </a:r>
            <a:r>
              <a:rPr lang="en-US" sz="1400" dirty="0" err="1"/>
              <a:t>dua</a:t>
            </a:r>
            <a:r>
              <a:rPr lang="en-US" sz="1400" dirty="0"/>
              <a:t> </a:t>
            </a:r>
            <a:r>
              <a:rPr lang="en-US" sz="1400" dirty="0" err="1"/>
              <a:t>buah</a:t>
            </a:r>
            <a:r>
              <a:rPr lang="en-US" sz="1400" dirty="0"/>
              <a:t> field </a:t>
            </a:r>
            <a:r>
              <a:rPr lang="en-US" sz="1400" dirty="0" err="1"/>
              <a:t>alamat</a:t>
            </a:r>
            <a:r>
              <a:rPr lang="en-US" sz="1400" dirty="0"/>
              <a:t>, </a:t>
            </a:r>
            <a:r>
              <a:rPr lang="en-US" sz="1400" dirty="0" err="1"/>
              <a:t>sedikitnya</a:t>
            </a:r>
            <a:r>
              <a:rPr lang="en-US" sz="1400" dirty="0"/>
              <a:t> </a:t>
            </a:r>
            <a:r>
              <a:rPr lang="en-US" sz="1400" dirty="0" err="1"/>
              <a:t>sebuah</a:t>
            </a:r>
            <a:r>
              <a:rPr lang="en-US" sz="1400" dirty="0"/>
              <a:t> field yang </a:t>
            </a:r>
            <a:r>
              <a:rPr lang="en-US" sz="1400" dirty="0" err="1"/>
              <a:t>eksplisit</a:t>
            </a:r>
            <a:r>
              <a:rPr lang="en-US" sz="1400" dirty="0"/>
              <a:t>. Field </a:t>
            </a:r>
            <a:r>
              <a:rPr lang="en-US" sz="1400" dirty="0" err="1"/>
              <a:t>eksplisit</a:t>
            </a:r>
            <a:r>
              <a:rPr lang="en-US" sz="1400" dirty="0"/>
              <a:t> </a:t>
            </a:r>
            <a:r>
              <a:rPr lang="en-US" sz="1400" dirty="0" err="1"/>
              <a:t>bernilai</a:t>
            </a:r>
            <a:r>
              <a:rPr lang="en-US" sz="1400" dirty="0"/>
              <a:t> A dan field </a:t>
            </a:r>
            <a:r>
              <a:rPr lang="en-US" sz="1400" dirty="0" err="1"/>
              <a:t>implisit</a:t>
            </a:r>
            <a:r>
              <a:rPr lang="en-US" sz="1400" dirty="0"/>
              <a:t> </a:t>
            </a:r>
            <a:r>
              <a:rPr lang="en-US" sz="1400" dirty="0" err="1"/>
              <a:t>mengarah</a:t>
            </a:r>
            <a:r>
              <a:rPr lang="en-US" sz="1400" dirty="0"/>
              <a:t> pada register.</a:t>
            </a:r>
          </a:p>
          <a:p>
            <a:pPr marL="0" indent="0">
              <a:buNone/>
              <a:defRPr/>
            </a:pPr>
            <a:r>
              <a:rPr lang="en-US" sz="1400" dirty="0"/>
              <a:t>	Ada </a:t>
            </a:r>
            <a:r>
              <a:rPr lang="en-US" sz="1400" dirty="0" err="1"/>
              <a:t>tiga</a:t>
            </a:r>
            <a:r>
              <a:rPr lang="en-US" sz="1400" dirty="0"/>
              <a:t> model displacement : Relative addressing, Base register addressing, Indexing</a:t>
            </a:r>
          </a:p>
          <a:p>
            <a:pPr>
              <a:defRPr/>
            </a:pPr>
            <a:r>
              <a:rPr lang="en-US" sz="1400" dirty="0"/>
              <a:t>Relative addressing</a:t>
            </a:r>
          </a:p>
          <a:p>
            <a:pPr marL="0" indent="0">
              <a:buNone/>
              <a:defRPr/>
            </a:pPr>
            <a:r>
              <a:rPr lang="en-US" sz="1400" dirty="0"/>
              <a:t>	Register yang </a:t>
            </a:r>
            <a:r>
              <a:rPr lang="en-US" sz="1400" dirty="0" err="1"/>
              <a:t>direferensi</a:t>
            </a:r>
            <a:r>
              <a:rPr lang="en-US" sz="1400" dirty="0"/>
              <a:t> </a:t>
            </a:r>
            <a:r>
              <a:rPr lang="en-US" sz="1400" dirty="0" err="1"/>
              <a:t>secara</a:t>
            </a:r>
            <a:r>
              <a:rPr lang="en-US" sz="1400" dirty="0"/>
              <a:t> </a:t>
            </a:r>
            <a:r>
              <a:rPr lang="en-US" sz="1400" dirty="0" err="1"/>
              <a:t>implisit</a:t>
            </a:r>
            <a:r>
              <a:rPr lang="en-US" sz="1400" dirty="0"/>
              <a:t> </a:t>
            </a:r>
            <a:r>
              <a:rPr lang="en-US" sz="1400" dirty="0" err="1"/>
              <a:t>adalah</a:t>
            </a:r>
            <a:r>
              <a:rPr lang="en-US" sz="1400" dirty="0"/>
              <a:t> </a:t>
            </a:r>
            <a:r>
              <a:rPr lang="en-US" sz="1400" dirty="0" err="1"/>
              <a:t>progra</a:t>
            </a:r>
            <a:r>
              <a:rPr lang="en-US" sz="1400" dirty="0"/>
              <a:t> counter (PC). Alamat </a:t>
            </a:r>
            <a:r>
              <a:rPr lang="en-US" sz="1400" dirty="0" err="1"/>
              <a:t>efektif</a:t>
            </a:r>
            <a:r>
              <a:rPr lang="en-US" sz="1400" dirty="0"/>
              <a:t> relative </a:t>
            </a:r>
            <a:r>
              <a:rPr lang="en-US" sz="1400" dirty="0" err="1"/>
              <a:t>addresing</a:t>
            </a:r>
            <a:r>
              <a:rPr lang="en-US" sz="1400" dirty="0"/>
              <a:t> </a:t>
            </a:r>
            <a:r>
              <a:rPr lang="en-US" sz="1400" dirty="0" err="1"/>
              <a:t>didapatkan</a:t>
            </a:r>
            <a:r>
              <a:rPr lang="en-US" sz="1400" dirty="0"/>
              <a:t> </a:t>
            </a:r>
            <a:r>
              <a:rPr lang="en-US" sz="1400" dirty="0" err="1"/>
              <a:t>dari</a:t>
            </a:r>
            <a:r>
              <a:rPr lang="en-US" sz="1400" dirty="0"/>
              <a:t> </a:t>
            </a:r>
            <a:r>
              <a:rPr lang="en-US" sz="1400" dirty="0" err="1"/>
              <a:t>alamat</a:t>
            </a:r>
            <a:r>
              <a:rPr lang="en-US" sz="1400" dirty="0"/>
              <a:t> </a:t>
            </a:r>
            <a:r>
              <a:rPr lang="en-US" sz="1400" dirty="0" err="1"/>
              <a:t>instruksi</a:t>
            </a:r>
            <a:r>
              <a:rPr lang="en-US" sz="1400" dirty="0"/>
              <a:t> </a:t>
            </a:r>
            <a:r>
              <a:rPr lang="en-US" sz="1400" dirty="0" err="1"/>
              <a:t>saat</a:t>
            </a:r>
            <a:r>
              <a:rPr lang="en-US" sz="1400" dirty="0"/>
              <a:t> </a:t>
            </a:r>
            <a:r>
              <a:rPr lang="en-US" sz="1400" dirty="0" err="1"/>
              <a:t>itu</a:t>
            </a:r>
            <a:r>
              <a:rPr lang="en-US" sz="1400" dirty="0"/>
              <a:t> </a:t>
            </a:r>
            <a:r>
              <a:rPr lang="en-US" sz="1400" dirty="0" err="1"/>
              <a:t>ditambahkan</a:t>
            </a:r>
            <a:r>
              <a:rPr lang="en-US" sz="1400" dirty="0"/>
              <a:t> </a:t>
            </a:r>
            <a:r>
              <a:rPr lang="en-US" sz="1400" dirty="0" err="1"/>
              <a:t>ke</a:t>
            </a:r>
            <a:r>
              <a:rPr lang="en-US" sz="1400" dirty="0"/>
              <a:t> field </a:t>
            </a:r>
            <a:r>
              <a:rPr lang="en-US" sz="1400" dirty="0" err="1"/>
              <a:t>alamat</a:t>
            </a:r>
            <a:r>
              <a:rPr lang="en-US" sz="1400" dirty="0"/>
              <a:t>.</a:t>
            </a:r>
          </a:p>
          <a:p>
            <a:pPr>
              <a:defRPr/>
            </a:pPr>
            <a:r>
              <a:rPr lang="en-US" sz="1400" dirty="0"/>
              <a:t>Base register </a:t>
            </a:r>
            <a:r>
              <a:rPr lang="en-US" sz="1400" dirty="0" err="1"/>
              <a:t>addresing</a:t>
            </a:r>
            <a:r>
              <a:rPr lang="en-US" sz="1400" dirty="0"/>
              <a:t>, </a:t>
            </a:r>
          </a:p>
          <a:p>
            <a:pPr marL="0" indent="0">
              <a:buNone/>
              <a:defRPr/>
            </a:pPr>
            <a:r>
              <a:rPr lang="en-US" sz="1400" dirty="0"/>
              <a:t>	Register yang </a:t>
            </a:r>
            <a:r>
              <a:rPr lang="en-US" sz="1400" dirty="0" err="1"/>
              <a:t>direferensi</a:t>
            </a:r>
            <a:r>
              <a:rPr lang="en-US" sz="1400" dirty="0"/>
              <a:t> </a:t>
            </a:r>
            <a:r>
              <a:rPr lang="en-US" sz="1400" dirty="0" err="1"/>
              <a:t>berisi</a:t>
            </a:r>
            <a:r>
              <a:rPr lang="en-US" sz="1400" dirty="0"/>
              <a:t> </a:t>
            </a:r>
            <a:r>
              <a:rPr lang="en-US" sz="1400" dirty="0" err="1"/>
              <a:t>sebuah</a:t>
            </a:r>
            <a:r>
              <a:rPr lang="en-US" sz="1400" dirty="0"/>
              <a:t> </a:t>
            </a:r>
            <a:r>
              <a:rPr lang="en-US" sz="1400" dirty="0" err="1"/>
              <a:t>alamat</a:t>
            </a:r>
            <a:r>
              <a:rPr lang="en-US" sz="1400" dirty="0"/>
              <a:t> </a:t>
            </a:r>
            <a:r>
              <a:rPr lang="en-US" sz="1400" dirty="0" err="1"/>
              <a:t>memori</a:t>
            </a:r>
            <a:r>
              <a:rPr lang="en-US" sz="1400" dirty="0"/>
              <a:t>, dan field </a:t>
            </a:r>
            <a:r>
              <a:rPr lang="en-US" sz="1400" dirty="0" err="1"/>
              <a:t>alamat</a:t>
            </a:r>
            <a:r>
              <a:rPr lang="en-US" sz="1400" dirty="0"/>
              <a:t> </a:t>
            </a:r>
            <a:r>
              <a:rPr lang="en-US" sz="1400" dirty="0" err="1"/>
              <a:t>berisi</a:t>
            </a:r>
            <a:r>
              <a:rPr lang="en-US" sz="1400" dirty="0"/>
              <a:t> </a:t>
            </a:r>
            <a:r>
              <a:rPr lang="en-US" sz="1400" dirty="0" err="1"/>
              <a:t>perpindahan</a:t>
            </a:r>
            <a:r>
              <a:rPr lang="en-US" sz="1400" dirty="0"/>
              <a:t> </a:t>
            </a:r>
            <a:r>
              <a:rPr lang="en-US" sz="1400" dirty="0" err="1"/>
              <a:t>dari</a:t>
            </a:r>
            <a:r>
              <a:rPr lang="en-US" sz="1400" dirty="0"/>
              <a:t> </a:t>
            </a:r>
            <a:r>
              <a:rPr lang="en-US" sz="1400" dirty="0" err="1"/>
              <a:t>alamat</a:t>
            </a:r>
            <a:r>
              <a:rPr lang="en-US" sz="1400" dirty="0"/>
              <a:t> </a:t>
            </a:r>
            <a:r>
              <a:rPr lang="en-US" sz="1400" dirty="0" err="1"/>
              <a:t>itu</a:t>
            </a:r>
            <a:r>
              <a:rPr lang="en-US" sz="1400" dirty="0"/>
              <a:t> . </a:t>
            </a:r>
            <a:r>
              <a:rPr lang="en-US" sz="1400" dirty="0" err="1"/>
              <a:t>Referensi</a:t>
            </a:r>
            <a:r>
              <a:rPr lang="en-US" sz="1400" dirty="0"/>
              <a:t> register </a:t>
            </a:r>
            <a:r>
              <a:rPr lang="en-US" sz="1400" dirty="0" err="1"/>
              <a:t>dapat</a:t>
            </a:r>
            <a:r>
              <a:rPr lang="en-US" sz="1400" dirty="0"/>
              <a:t> </a:t>
            </a:r>
            <a:r>
              <a:rPr lang="en-US" sz="1400" dirty="0" err="1"/>
              <a:t>eksplisit</a:t>
            </a:r>
            <a:r>
              <a:rPr lang="en-US" sz="1400" dirty="0"/>
              <a:t> </a:t>
            </a:r>
            <a:r>
              <a:rPr lang="en-US" sz="1400" dirty="0" err="1"/>
              <a:t>maupun</a:t>
            </a:r>
            <a:r>
              <a:rPr lang="en-US" sz="1400" dirty="0"/>
              <a:t> </a:t>
            </a:r>
            <a:r>
              <a:rPr lang="en-US" sz="1400" dirty="0" err="1"/>
              <a:t>implisit</a:t>
            </a:r>
            <a:r>
              <a:rPr lang="en-US" sz="1400" dirty="0"/>
              <a:t>. </a:t>
            </a:r>
            <a:r>
              <a:rPr lang="en-US" sz="1400" dirty="0" err="1"/>
              <a:t>Memanfaatkan</a:t>
            </a:r>
            <a:r>
              <a:rPr lang="en-US" sz="1400" dirty="0"/>
              <a:t> </a:t>
            </a:r>
            <a:r>
              <a:rPr lang="en-US" sz="1400" dirty="0" err="1"/>
              <a:t>konsep</a:t>
            </a:r>
            <a:r>
              <a:rPr lang="en-US" sz="1400" dirty="0"/>
              <a:t> </a:t>
            </a:r>
            <a:r>
              <a:rPr lang="en-US" sz="1400" dirty="0" err="1"/>
              <a:t>lokalitas</a:t>
            </a:r>
            <a:r>
              <a:rPr lang="en-US" sz="1400" dirty="0"/>
              <a:t> </a:t>
            </a:r>
            <a:r>
              <a:rPr lang="en-US" sz="1400" dirty="0" err="1"/>
              <a:t>memori</a:t>
            </a:r>
            <a:endParaRPr lang="en-US" sz="1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21FF1-5108-4B8F-938E-E5ED48F92E83}"/>
              </a:ext>
            </a:extLst>
          </p:cNvPr>
          <p:cNvSpPr>
            <a:spLocks noGrp="1"/>
          </p:cNvSpPr>
          <p:nvPr>
            <p:ph idx="1"/>
          </p:nvPr>
        </p:nvSpPr>
        <p:spPr>
          <a:xfrm>
            <a:off x="1466557" y="1221838"/>
            <a:ext cx="9258886" cy="5207097"/>
          </a:xfrm>
        </p:spPr>
        <p:txBody>
          <a:bodyPr rtlCol="0">
            <a:normAutofit fontScale="85000" lnSpcReduction="20000"/>
          </a:bodyPr>
          <a:lstStyle/>
          <a:p>
            <a:pPr>
              <a:defRPr/>
            </a:pPr>
            <a:r>
              <a:rPr lang="en-US" dirty="0"/>
              <a:t>Indexing ad</a:t>
            </a:r>
          </a:p>
          <a:p>
            <a:pPr marL="0" indent="0">
              <a:buNone/>
              <a:defRPr/>
            </a:pPr>
            <a:r>
              <a:rPr lang="en-US" dirty="0"/>
              <a:t>	 Field </a:t>
            </a:r>
            <a:r>
              <a:rPr lang="en-US" dirty="0" err="1"/>
              <a:t>alamat</a:t>
            </a:r>
            <a:r>
              <a:rPr lang="en-US" dirty="0"/>
              <a:t> </a:t>
            </a:r>
            <a:r>
              <a:rPr lang="en-US" dirty="0" err="1"/>
              <a:t>mereferensi</a:t>
            </a:r>
            <a:r>
              <a:rPr lang="en-US" dirty="0"/>
              <a:t> </a:t>
            </a:r>
            <a:r>
              <a:rPr lang="en-US" dirty="0" err="1"/>
              <a:t>alamat</a:t>
            </a:r>
            <a:r>
              <a:rPr lang="en-US" dirty="0"/>
              <a:t> </a:t>
            </a:r>
            <a:r>
              <a:rPr lang="en-US" dirty="0" err="1"/>
              <a:t>memori</a:t>
            </a:r>
            <a:r>
              <a:rPr lang="en-US" dirty="0"/>
              <a:t> </a:t>
            </a:r>
            <a:r>
              <a:rPr lang="en-US" dirty="0" err="1"/>
              <a:t>utama</a:t>
            </a:r>
            <a:r>
              <a:rPr lang="en-US" dirty="0"/>
              <a:t>, </a:t>
            </a:r>
            <a:r>
              <a:rPr lang="en-US" dirty="0" err="1"/>
              <a:t>dan</a:t>
            </a:r>
            <a:r>
              <a:rPr lang="en-US" dirty="0"/>
              <a:t> register yang </a:t>
            </a:r>
            <a:r>
              <a:rPr lang="en-US" dirty="0" err="1"/>
              <a:t>direferensikan</a:t>
            </a:r>
            <a:r>
              <a:rPr lang="en-US" dirty="0"/>
              <a:t> </a:t>
            </a:r>
            <a:r>
              <a:rPr lang="en-US" dirty="0" err="1"/>
              <a:t>berisi</a:t>
            </a:r>
            <a:r>
              <a:rPr lang="en-US" dirty="0"/>
              <a:t> </a:t>
            </a:r>
            <a:r>
              <a:rPr lang="en-US" dirty="0" err="1"/>
              <a:t>pemindahan</a:t>
            </a:r>
            <a:r>
              <a:rPr lang="en-US" dirty="0"/>
              <a:t> </a:t>
            </a:r>
            <a:r>
              <a:rPr lang="en-US" dirty="0" err="1"/>
              <a:t>positif</a:t>
            </a:r>
            <a:r>
              <a:rPr lang="en-US" dirty="0"/>
              <a:t> </a:t>
            </a:r>
            <a:r>
              <a:rPr lang="en-US" dirty="0" err="1"/>
              <a:t>dari</a:t>
            </a:r>
            <a:r>
              <a:rPr lang="en-US" dirty="0"/>
              <a:t> </a:t>
            </a:r>
            <a:r>
              <a:rPr lang="en-US" dirty="0" err="1"/>
              <a:t>alamat</a:t>
            </a:r>
            <a:r>
              <a:rPr lang="en-US" dirty="0"/>
              <a:t> </a:t>
            </a:r>
            <a:r>
              <a:rPr lang="en-US" dirty="0" err="1"/>
              <a:t>tersebut</a:t>
            </a:r>
            <a:r>
              <a:rPr lang="en-US" dirty="0"/>
              <a:t>. </a:t>
            </a:r>
            <a:r>
              <a:rPr lang="en-US" dirty="0" err="1"/>
              <a:t>Merupakan</a:t>
            </a:r>
            <a:r>
              <a:rPr lang="en-US" dirty="0"/>
              <a:t> </a:t>
            </a:r>
            <a:r>
              <a:rPr lang="en-US" dirty="0" err="1"/>
              <a:t>kebalikan</a:t>
            </a:r>
            <a:r>
              <a:rPr lang="en-US" dirty="0"/>
              <a:t> </a:t>
            </a:r>
            <a:r>
              <a:rPr lang="en-US" dirty="0" err="1"/>
              <a:t>dari</a:t>
            </a:r>
            <a:r>
              <a:rPr lang="en-US" dirty="0"/>
              <a:t> mode base register. Field </a:t>
            </a:r>
            <a:r>
              <a:rPr lang="en-US" dirty="0" err="1"/>
              <a:t>alamat</a:t>
            </a:r>
            <a:r>
              <a:rPr lang="en-US" dirty="0"/>
              <a:t> </a:t>
            </a:r>
            <a:r>
              <a:rPr lang="en-US" dirty="0" err="1"/>
              <a:t>dianggap</a:t>
            </a:r>
            <a:r>
              <a:rPr lang="en-US" dirty="0"/>
              <a:t> </a:t>
            </a:r>
            <a:r>
              <a:rPr lang="en-US" dirty="0" err="1"/>
              <a:t>sebagai</a:t>
            </a:r>
            <a:r>
              <a:rPr lang="en-US" dirty="0"/>
              <a:t> </a:t>
            </a:r>
            <a:r>
              <a:rPr lang="en-US" dirty="0" err="1"/>
              <a:t>alamat</a:t>
            </a:r>
            <a:r>
              <a:rPr lang="en-US" dirty="0"/>
              <a:t> </a:t>
            </a:r>
            <a:r>
              <a:rPr lang="en-US" dirty="0" err="1"/>
              <a:t>memori</a:t>
            </a:r>
            <a:r>
              <a:rPr lang="en-US" dirty="0"/>
              <a:t> </a:t>
            </a:r>
            <a:r>
              <a:rPr lang="en-US" dirty="0" err="1"/>
              <a:t>dalam</a:t>
            </a:r>
            <a:r>
              <a:rPr lang="en-US" dirty="0"/>
              <a:t> indexing. </a:t>
            </a:r>
            <a:r>
              <a:rPr lang="en-US" dirty="0" err="1"/>
              <a:t>Manfaat</a:t>
            </a:r>
            <a:r>
              <a:rPr lang="en-US" dirty="0"/>
              <a:t> </a:t>
            </a:r>
            <a:r>
              <a:rPr lang="en-US" dirty="0" err="1"/>
              <a:t>penting</a:t>
            </a:r>
            <a:r>
              <a:rPr lang="en-US" dirty="0"/>
              <a:t> </a:t>
            </a:r>
            <a:r>
              <a:rPr lang="en-US" dirty="0" err="1"/>
              <a:t>dari</a:t>
            </a:r>
            <a:r>
              <a:rPr lang="en-US" dirty="0"/>
              <a:t> indexing </a:t>
            </a:r>
            <a:r>
              <a:rPr lang="en-US" dirty="0" err="1"/>
              <a:t>adalah</a:t>
            </a:r>
            <a:r>
              <a:rPr lang="en-US" dirty="0"/>
              <a:t> </a:t>
            </a:r>
            <a:r>
              <a:rPr lang="en-US" dirty="0" err="1"/>
              <a:t>untuk</a:t>
            </a:r>
            <a:r>
              <a:rPr lang="en-US" dirty="0"/>
              <a:t> </a:t>
            </a:r>
            <a:r>
              <a:rPr lang="en-US" dirty="0" err="1"/>
              <a:t>eksekusi</a:t>
            </a:r>
            <a:r>
              <a:rPr lang="en-US" dirty="0"/>
              <a:t> program-program iterative.</a:t>
            </a:r>
          </a:p>
          <a:p>
            <a:pPr marL="0" indent="0">
              <a:buNone/>
              <a:defRPr/>
            </a:pPr>
            <a:r>
              <a:rPr lang="en-US" dirty="0"/>
              <a:t>2. Stack </a:t>
            </a:r>
          </a:p>
          <a:p>
            <a:pPr marL="0" indent="0">
              <a:buNone/>
              <a:defRPr/>
            </a:pPr>
            <a:r>
              <a:rPr lang="en-US" dirty="0"/>
              <a:t>	Stack </a:t>
            </a:r>
            <a:r>
              <a:rPr lang="en-US" dirty="0" err="1"/>
              <a:t>adalah</a:t>
            </a:r>
            <a:r>
              <a:rPr lang="en-US" dirty="0"/>
              <a:t> array </a:t>
            </a:r>
            <a:r>
              <a:rPr lang="en-US" dirty="0" err="1"/>
              <a:t>lokasi</a:t>
            </a:r>
            <a:r>
              <a:rPr lang="en-US" dirty="0"/>
              <a:t> yang linier = pushdown list = last-in-first-out. Stack </a:t>
            </a:r>
            <a:r>
              <a:rPr lang="en-US" dirty="0" err="1"/>
              <a:t>merupakan</a:t>
            </a:r>
            <a:r>
              <a:rPr lang="en-US" dirty="0"/>
              <a:t> </a:t>
            </a:r>
            <a:r>
              <a:rPr lang="en-US" dirty="0" err="1"/>
              <a:t>blok</a:t>
            </a:r>
            <a:r>
              <a:rPr lang="en-US" dirty="0"/>
              <a:t> </a:t>
            </a:r>
            <a:r>
              <a:rPr lang="en-US" dirty="0" err="1"/>
              <a:t>lokasi</a:t>
            </a:r>
            <a:r>
              <a:rPr lang="en-US" dirty="0"/>
              <a:t> yang </a:t>
            </a:r>
            <a:r>
              <a:rPr lang="en-US" dirty="0" err="1"/>
              <a:t>terbalik</a:t>
            </a:r>
            <a:r>
              <a:rPr lang="en-US" dirty="0"/>
              <a:t>. </a:t>
            </a:r>
            <a:r>
              <a:rPr lang="en-US" dirty="0" err="1"/>
              <a:t>Butir</a:t>
            </a:r>
            <a:r>
              <a:rPr lang="en-US" dirty="0"/>
              <a:t> </a:t>
            </a:r>
            <a:r>
              <a:rPr lang="en-US" dirty="0" err="1"/>
              <a:t>ditambakan</a:t>
            </a:r>
            <a:r>
              <a:rPr lang="en-US" dirty="0"/>
              <a:t> </a:t>
            </a:r>
            <a:r>
              <a:rPr lang="en-US" dirty="0" err="1"/>
              <a:t>ke</a:t>
            </a:r>
            <a:r>
              <a:rPr lang="en-US" dirty="0"/>
              <a:t> </a:t>
            </a:r>
            <a:r>
              <a:rPr lang="en-US" dirty="0" err="1"/>
              <a:t>puncak</a:t>
            </a:r>
            <a:r>
              <a:rPr lang="en-US" dirty="0"/>
              <a:t> stack </a:t>
            </a:r>
            <a:r>
              <a:rPr lang="en-US" dirty="0" err="1"/>
              <a:t>sehingga</a:t>
            </a:r>
            <a:r>
              <a:rPr lang="en-US" dirty="0"/>
              <a:t> </a:t>
            </a:r>
            <a:r>
              <a:rPr lang="en-US" dirty="0" err="1"/>
              <a:t>setiap</a:t>
            </a:r>
            <a:r>
              <a:rPr lang="en-US" dirty="0"/>
              <a:t> </a:t>
            </a:r>
            <a:r>
              <a:rPr lang="en-US" dirty="0" err="1"/>
              <a:t>saat</a:t>
            </a:r>
            <a:r>
              <a:rPr lang="en-US" dirty="0"/>
              <a:t> </a:t>
            </a:r>
            <a:r>
              <a:rPr lang="en-US" dirty="0" err="1"/>
              <a:t>blok</a:t>
            </a:r>
            <a:r>
              <a:rPr lang="en-US" dirty="0"/>
              <a:t> </a:t>
            </a:r>
            <a:r>
              <a:rPr lang="en-US" dirty="0" err="1"/>
              <a:t>akan</a:t>
            </a:r>
            <a:r>
              <a:rPr lang="en-US" dirty="0"/>
              <a:t> </a:t>
            </a:r>
            <a:r>
              <a:rPr lang="en-US" dirty="0" err="1"/>
              <a:t>terisi</a:t>
            </a:r>
            <a:r>
              <a:rPr lang="en-US" dirty="0"/>
              <a:t> </a:t>
            </a:r>
            <a:r>
              <a:rPr lang="en-US" dirty="0" err="1"/>
              <a:t>secara</a:t>
            </a:r>
            <a:r>
              <a:rPr lang="en-US" dirty="0"/>
              <a:t> </a:t>
            </a:r>
            <a:r>
              <a:rPr lang="en-US" dirty="0" err="1"/>
              <a:t>parsial</a:t>
            </a:r>
            <a:r>
              <a:rPr lang="en-US" dirty="0"/>
              <a:t>. Yang </a:t>
            </a:r>
            <a:r>
              <a:rPr lang="en-US" dirty="0" err="1"/>
              <a:t>berkaitan</a:t>
            </a:r>
            <a:r>
              <a:rPr lang="en-US" dirty="0"/>
              <a:t> </a:t>
            </a:r>
            <a:r>
              <a:rPr lang="en-US" dirty="0" err="1"/>
              <a:t>dengan</a:t>
            </a:r>
            <a:r>
              <a:rPr lang="en-US" dirty="0"/>
              <a:t> stack </a:t>
            </a:r>
            <a:r>
              <a:rPr lang="en-US" dirty="0" err="1"/>
              <a:t>adalah</a:t>
            </a:r>
            <a:r>
              <a:rPr lang="en-US" dirty="0"/>
              <a:t> pointer yang </a:t>
            </a:r>
            <a:r>
              <a:rPr lang="en-US" dirty="0" err="1"/>
              <a:t>nilainya</a:t>
            </a:r>
            <a:r>
              <a:rPr lang="en-US" dirty="0"/>
              <a:t> </a:t>
            </a:r>
            <a:r>
              <a:rPr lang="en-US" dirty="0" err="1"/>
              <a:t>merupakan</a:t>
            </a:r>
            <a:r>
              <a:rPr lang="en-US" dirty="0"/>
              <a:t> </a:t>
            </a:r>
            <a:r>
              <a:rPr lang="en-US" dirty="0" err="1"/>
              <a:t>alamat</a:t>
            </a:r>
            <a:r>
              <a:rPr lang="en-US" dirty="0"/>
              <a:t> </a:t>
            </a:r>
            <a:r>
              <a:rPr lang="en-US" dirty="0" err="1"/>
              <a:t>bagian</a:t>
            </a:r>
            <a:r>
              <a:rPr lang="en-US" dirty="0"/>
              <a:t> paling </a:t>
            </a:r>
            <a:r>
              <a:rPr lang="en-US" dirty="0" err="1"/>
              <a:t>atas</a:t>
            </a:r>
            <a:r>
              <a:rPr lang="en-US" dirty="0"/>
              <a:t> stack. </a:t>
            </a:r>
            <a:r>
              <a:rPr lang="en-US" dirty="0" err="1"/>
              <a:t>Dua</a:t>
            </a:r>
            <a:r>
              <a:rPr lang="en-US" dirty="0"/>
              <a:t> </a:t>
            </a:r>
            <a:r>
              <a:rPr lang="en-US" dirty="0" err="1"/>
              <a:t>elemen</a:t>
            </a:r>
            <a:r>
              <a:rPr lang="en-US" dirty="0"/>
              <a:t> </a:t>
            </a:r>
            <a:r>
              <a:rPr lang="en-US" dirty="0" err="1"/>
              <a:t>teratas</a:t>
            </a:r>
            <a:r>
              <a:rPr lang="en-US" dirty="0"/>
              <a:t> stack </a:t>
            </a:r>
            <a:r>
              <a:rPr lang="en-US" dirty="0" err="1"/>
              <a:t>dapat</a:t>
            </a:r>
            <a:r>
              <a:rPr lang="en-US" dirty="0"/>
              <a:t> </a:t>
            </a:r>
            <a:r>
              <a:rPr lang="en-US" dirty="0" err="1"/>
              <a:t>berada</a:t>
            </a:r>
            <a:r>
              <a:rPr lang="en-US" dirty="0"/>
              <a:t> di </a:t>
            </a:r>
            <a:r>
              <a:rPr lang="en-US" dirty="0" err="1"/>
              <a:t>dalam</a:t>
            </a:r>
            <a:r>
              <a:rPr lang="en-US" dirty="0"/>
              <a:t> register CPU, yang </a:t>
            </a:r>
            <a:r>
              <a:rPr lang="en-US" dirty="0" err="1"/>
              <a:t>dalam</a:t>
            </a:r>
            <a:r>
              <a:rPr lang="en-US" dirty="0"/>
              <a:t> </a:t>
            </a:r>
            <a:r>
              <a:rPr lang="en-US" dirty="0" err="1"/>
              <a:t>hal</a:t>
            </a:r>
            <a:r>
              <a:rPr lang="en-US" dirty="0"/>
              <a:t> </a:t>
            </a:r>
            <a:r>
              <a:rPr lang="en-US" dirty="0" err="1"/>
              <a:t>ini</a:t>
            </a:r>
            <a:r>
              <a:rPr lang="en-US" dirty="0"/>
              <a:t> stack pointer </a:t>
            </a:r>
            <a:r>
              <a:rPr lang="en-US" dirty="0" err="1"/>
              <a:t>mereferensi</a:t>
            </a:r>
            <a:r>
              <a:rPr lang="en-US" dirty="0"/>
              <a:t> </a:t>
            </a:r>
            <a:r>
              <a:rPr lang="en-US" dirty="0" err="1"/>
              <a:t>ke</a:t>
            </a:r>
            <a:r>
              <a:rPr lang="en-US" dirty="0"/>
              <a:t> </a:t>
            </a:r>
            <a:r>
              <a:rPr lang="en-US" dirty="0" err="1"/>
              <a:t>elemen</a:t>
            </a:r>
            <a:r>
              <a:rPr lang="en-US" dirty="0"/>
              <a:t> </a:t>
            </a:r>
            <a:r>
              <a:rPr lang="en-US" dirty="0" err="1"/>
              <a:t>ketiga</a:t>
            </a:r>
            <a:r>
              <a:rPr lang="en-US" dirty="0"/>
              <a:t> stack. Stack pointer </a:t>
            </a:r>
            <a:r>
              <a:rPr lang="en-US" dirty="0" err="1"/>
              <a:t>tetap</a:t>
            </a:r>
            <a:r>
              <a:rPr lang="en-US" dirty="0"/>
              <a:t> </a:t>
            </a:r>
            <a:r>
              <a:rPr lang="en-US" dirty="0" err="1"/>
              <a:t>berada</a:t>
            </a:r>
            <a:r>
              <a:rPr lang="en-US" dirty="0"/>
              <a:t> </a:t>
            </a:r>
            <a:r>
              <a:rPr lang="en-US" dirty="0" err="1"/>
              <a:t>dalam</a:t>
            </a:r>
            <a:r>
              <a:rPr lang="en-US" dirty="0"/>
              <a:t> register</a:t>
            </a:r>
          </a:p>
          <a:p>
            <a:pPr marL="0" indent="0">
              <a:buNone/>
              <a:defRPr/>
            </a:pPr>
            <a:r>
              <a:rPr lang="en-US" dirty="0"/>
              <a:t>	</a:t>
            </a:r>
          </a:p>
          <a:p>
            <a:pPr marL="0" indent="0">
              <a:buNone/>
              <a:defRPr/>
            </a:pPr>
            <a:r>
              <a:rPr lang="en-US" dirty="0" err="1"/>
              <a:t>Dengan</a:t>
            </a:r>
            <a:r>
              <a:rPr lang="en-US" dirty="0"/>
              <a:t> </a:t>
            </a:r>
            <a:r>
              <a:rPr lang="en-US" dirty="0" err="1"/>
              <a:t>demikian</a:t>
            </a:r>
            <a:r>
              <a:rPr lang="en-US" dirty="0"/>
              <a:t>, </a:t>
            </a:r>
            <a:r>
              <a:rPr lang="en-US" dirty="0" err="1"/>
              <a:t>referensi-referensi</a:t>
            </a:r>
            <a:r>
              <a:rPr lang="en-US" dirty="0"/>
              <a:t>  </a:t>
            </a:r>
            <a:r>
              <a:rPr lang="en-US" dirty="0" err="1"/>
              <a:t>ke</a:t>
            </a:r>
            <a:r>
              <a:rPr lang="en-US" dirty="0"/>
              <a:t> </a:t>
            </a:r>
            <a:r>
              <a:rPr lang="en-US" dirty="0" err="1"/>
              <a:t>lokasi</a:t>
            </a:r>
            <a:r>
              <a:rPr lang="en-US" dirty="0"/>
              <a:t> stack di </a:t>
            </a:r>
            <a:r>
              <a:rPr lang="en-US" dirty="0" err="1"/>
              <a:t>dalam</a:t>
            </a:r>
            <a:r>
              <a:rPr lang="en-US" dirty="0"/>
              <a:t> </a:t>
            </a:r>
            <a:r>
              <a:rPr lang="en-US" dirty="0" err="1"/>
              <a:t>memori</a:t>
            </a:r>
            <a:r>
              <a:rPr lang="en-US" dirty="0"/>
              <a:t> </a:t>
            </a:r>
            <a:r>
              <a:rPr lang="en-US" dirty="0" err="1"/>
              <a:t>pada</a:t>
            </a:r>
            <a:r>
              <a:rPr lang="en-US" dirty="0"/>
              <a:t> </a:t>
            </a:r>
            <a:r>
              <a:rPr lang="en-US" dirty="0" err="1"/>
              <a:t>dasarnya</a:t>
            </a:r>
            <a:r>
              <a:rPr lang="en-US" dirty="0"/>
              <a:t> </a:t>
            </a:r>
            <a:r>
              <a:rPr lang="en-US" dirty="0" err="1"/>
              <a:t>merupakan</a:t>
            </a:r>
            <a:r>
              <a:rPr lang="en-US" dirty="0"/>
              <a:t> </a:t>
            </a:r>
            <a:r>
              <a:rPr lang="en-US" dirty="0" err="1"/>
              <a:t>pengalamatan</a:t>
            </a:r>
            <a:r>
              <a:rPr lang="en-US" dirty="0"/>
              <a:t> register </a:t>
            </a:r>
            <a:r>
              <a:rPr lang="en-US" dirty="0" err="1"/>
              <a:t>tidak</a:t>
            </a:r>
            <a:r>
              <a:rPr lang="en-US" dirty="0"/>
              <a:t> </a:t>
            </a:r>
            <a:r>
              <a:rPr lang="en-US" dirty="0" err="1"/>
              <a:t>langsung</a:t>
            </a:r>
            <a:r>
              <a:rPr lang="en-US" dirty="0"/>
              <a:t>.</a:t>
            </a:r>
          </a:p>
          <a:p>
            <a:pPr>
              <a:defRPr/>
            </a:pP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082EF-4480-423C-A3AA-55FE916A4614}"/>
              </a:ext>
            </a:extLst>
          </p:cNvPr>
          <p:cNvSpPr>
            <a:spLocks noGrp="1" noChangeArrowheads="1"/>
          </p:cNvSpPr>
          <p:nvPr>
            <p:ph idx="1"/>
          </p:nvPr>
        </p:nvSpPr>
        <p:spPr>
          <a:xfrm>
            <a:off x="1981200" y="476251"/>
            <a:ext cx="8229600" cy="5649913"/>
          </a:xfrm>
        </p:spPr>
        <p:txBody>
          <a:bodyPr/>
          <a:lstStyle/>
          <a:p>
            <a:pPr>
              <a:lnSpc>
                <a:spcPct val="80000"/>
              </a:lnSpc>
              <a:buFont typeface="Wingdings" panose="05000000000000000000" pitchFamily="2" charset="2"/>
              <a:buNone/>
            </a:pPr>
            <a:r>
              <a:rPr lang="en-US" altLang="en-US" b="1"/>
              <a:t>Operasi set instruksi untuk transfer data :</a:t>
            </a:r>
          </a:p>
          <a:p>
            <a:pPr>
              <a:lnSpc>
                <a:spcPct val="80000"/>
              </a:lnSpc>
              <a:buFont typeface="Wingdings 2" panose="05020102010507070707" pitchFamily="18" charset="2"/>
              <a:buChar char=""/>
            </a:pPr>
            <a:r>
              <a:rPr lang="en-US" altLang="en-US"/>
              <a:t>MOVE : memindahkan word atau blok dari sumber ke tujuan</a:t>
            </a:r>
          </a:p>
          <a:p>
            <a:pPr>
              <a:lnSpc>
                <a:spcPct val="80000"/>
              </a:lnSpc>
              <a:buFont typeface="Wingdings 2" panose="05020102010507070707" pitchFamily="18" charset="2"/>
              <a:buChar char=""/>
            </a:pPr>
            <a:r>
              <a:rPr lang="en-US" altLang="en-US"/>
              <a:t>STORE : memindahkan word dari prosesor ke memori.</a:t>
            </a:r>
          </a:p>
          <a:p>
            <a:pPr>
              <a:lnSpc>
                <a:spcPct val="80000"/>
              </a:lnSpc>
              <a:buFont typeface="Wingdings 2" panose="05020102010507070707" pitchFamily="18" charset="2"/>
              <a:buChar char=""/>
            </a:pPr>
            <a:r>
              <a:rPr lang="en-US" altLang="en-US"/>
              <a:t>LOAD : memindahkan word dari memori ke prosesor.</a:t>
            </a:r>
          </a:p>
          <a:p>
            <a:pPr>
              <a:lnSpc>
                <a:spcPct val="80000"/>
              </a:lnSpc>
              <a:buFont typeface="Wingdings 2" panose="05020102010507070707" pitchFamily="18" charset="2"/>
              <a:buChar char=""/>
            </a:pPr>
            <a:r>
              <a:rPr lang="en-US" altLang="en-US"/>
              <a:t>EXCHANGE : menukar isi sumber ke tujuan.</a:t>
            </a:r>
          </a:p>
          <a:p>
            <a:pPr>
              <a:lnSpc>
                <a:spcPct val="80000"/>
              </a:lnSpc>
              <a:buFont typeface="Wingdings 2" panose="05020102010507070707" pitchFamily="18" charset="2"/>
              <a:buChar char=""/>
            </a:pPr>
            <a:r>
              <a:rPr lang="en-US" altLang="en-US"/>
              <a:t>CLEAR / RESET : memindahkan word 0 ke tujuan.</a:t>
            </a:r>
          </a:p>
          <a:p>
            <a:pPr>
              <a:lnSpc>
                <a:spcPct val="80000"/>
              </a:lnSpc>
              <a:buFont typeface="Wingdings 2" panose="05020102010507070707" pitchFamily="18" charset="2"/>
              <a:buChar char=""/>
            </a:pPr>
            <a:r>
              <a:rPr lang="en-US" altLang="en-US"/>
              <a:t>SET : memindahkan word 1 ke tujuan.</a:t>
            </a:r>
          </a:p>
          <a:p>
            <a:pPr>
              <a:lnSpc>
                <a:spcPct val="80000"/>
              </a:lnSpc>
              <a:buFont typeface="Wingdings 2" panose="05020102010507070707" pitchFamily="18" charset="2"/>
              <a:buChar char=""/>
            </a:pPr>
            <a:r>
              <a:rPr lang="en-US" altLang="en-US"/>
              <a:t>PUSH : memindahkan word dari sumber ke bagian paling atas stack.</a:t>
            </a:r>
          </a:p>
          <a:p>
            <a:pPr>
              <a:lnSpc>
                <a:spcPct val="80000"/>
              </a:lnSpc>
              <a:buFont typeface="Wingdings 2" panose="05020102010507070707" pitchFamily="18" charset="2"/>
              <a:buChar char=""/>
            </a:pPr>
            <a:r>
              <a:rPr lang="en-US" altLang="en-US"/>
              <a:t>POP : memindahkan word dari bagian paling atas sumber </a:t>
            </a:r>
          </a:p>
          <a:p>
            <a:pPr>
              <a:buFont typeface="Arial" panose="020B0604020202020204" pitchFamily="34" charset="0"/>
              <a:buNone/>
            </a:pPr>
            <a:endParaRPr lang="en-US"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79647-17F6-4371-A87C-ED387A5AAD7A}"/>
              </a:ext>
            </a:extLst>
          </p:cNvPr>
          <p:cNvSpPr>
            <a:spLocks noGrp="1" noChangeArrowheads="1"/>
          </p:cNvSpPr>
          <p:nvPr>
            <p:ph idx="1"/>
          </p:nvPr>
        </p:nvSpPr>
        <p:spPr>
          <a:xfrm>
            <a:off x="1981200" y="476251"/>
            <a:ext cx="8229600" cy="5649913"/>
          </a:xfrm>
        </p:spPr>
        <p:txBody>
          <a:bodyPr rtlCol="0">
            <a:normAutofit lnSpcReduction="10000"/>
          </a:bodyPr>
          <a:lstStyle/>
          <a:p>
            <a:pPr algn="just">
              <a:lnSpc>
                <a:spcPct val="80000"/>
              </a:lnSpc>
              <a:buNone/>
              <a:defRPr/>
            </a:pPr>
            <a:r>
              <a:rPr lang="en-US" altLang="en-US">
                <a:ea typeface="Trebuchet MS" panose="020B0603020202020204" pitchFamily="34" charset="0"/>
                <a:cs typeface="Trebuchet MS" panose="020B0603020202020204" pitchFamily="34" charset="0"/>
              </a:rPr>
              <a:t>ARITHMETIC</a:t>
            </a:r>
            <a:endParaRPr lang="id-ID" altLang="en-US" b="1"/>
          </a:p>
          <a:p>
            <a:pPr algn="just">
              <a:lnSpc>
                <a:spcPct val="80000"/>
              </a:lnSpc>
              <a:buNone/>
              <a:defRPr/>
            </a:pPr>
            <a:endParaRPr lang="id-ID" altLang="en-US" b="1"/>
          </a:p>
          <a:p>
            <a:pPr algn="just">
              <a:lnSpc>
                <a:spcPct val="80000"/>
              </a:lnSpc>
              <a:buNone/>
              <a:defRPr/>
            </a:pPr>
            <a:r>
              <a:rPr lang="en-US" altLang="en-US" b="1"/>
              <a:t>Tindakan CPU untuk melakukan operasi arithmetic :</a:t>
            </a:r>
          </a:p>
          <a:p>
            <a:pPr algn="just">
              <a:lnSpc>
                <a:spcPct val="80000"/>
              </a:lnSpc>
              <a:buNone/>
              <a:defRPr/>
            </a:pPr>
            <a:r>
              <a:rPr lang="en-US" altLang="en-US"/>
              <a:t>     1. Transfer data sebelum atau sesudah.</a:t>
            </a:r>
          </a:p>
          <a:p>
            <a:pPr algn="just">
              <a:lnSpc>
                <a:spcPct val="80000"/>
              </a:lnSpc>
              <a:buNone/>
              <a:defRPr/>
            </a:pPr>
            <a:r>
              <a:rPr lang="en-US" altLang="en-US"/>
              <a:t>     2. Melakukan fungsi dalam ALU.</a:t>
            </a:r>
          </a:p>
          <a:p>
            <a:pPr algn="just">
              <a:lnSpc>
                <a:spcPct val="80000"/>
              </a:lnSpc>
              <a:buNone/>
              <a:defRPr/>
            </a:pPr>
            <a:r>
              <a:rPr lang="en-US" altLang="en-US"/>
              <a:t>     3. Menset kode-kode kondisi dan flag.</a:t>
            </a:r>
            <a:endParaRPr lang="en-US" altLang="en-US" u="sng"/>
          </a:p>
          <a:p>
            <a:pPr algn="just">
              <a:lnSpc>
                <a:spcPct val="80000"/>
              </a:lnSpc>
              <a:buNone/>
              <a:defRPr/>
            </a:pPr>
            <a:r>
              <a:rPr lang="en-US" altLang="en-US" b="1"/>
              <a:t>Operasi set instruksi untuk arithmetic :</a:t>
            </a:r>
          </a:p>
          <a:p>
            <a:pPr algn="just">
              <a:lnSpc>
                <a:spcPct val="80000"/>
              </a:lnSpc>
              <a:buNone/>
              <a:defRPr/>
            </a:pPr>
            <a:r>
              <a:rPr lang="en-US" altLang="en-US"/>
              <a:t>    1. ADD : penjumlahan		5. ABSOLUTE</a:t>
            </a:r>
          </a:p>
          <a:p>
            <a:pPr algn="just">
              <a:lnSpc>
                <a:spcPct val="80000"/>
              </a:lnSpc>
              <a:buNone/>
              <a:defRPr/>
            </a:pPr>
            <a:r>
              <a:rPr lang="en-US" altLang="en-US"/>
              <a:t>    2. SUBTRACT : pengurangan	6. NEGATIVE</a:t>
            </a:r>
          </a:p>
          <a:p>
            <a:pPr algn="just">
              <a:lnSpc>
                <a:spcPct val="80000"/>
              </a:lnSpc>
              <a:buNone/>
              <a:defRPr/>
            </a:pPr>
            <a:r>
              <a:rPr lang="en-US" altLang="en-US"/>
              <a:t>    3. MULTIPLY : perkalian	7. DECREMENT</a:t>
            </a:r>
          </a:p>
          <a:p>
            <a:pPr algn="just">
              <a:lnSpc>
                <a:spcPct val="80000"/>
              </a:lnSpc>
              <a:buNone/>
              <a:defRPr/>
            </a:pPr>
            <a:r>
              <a:rPr lang="en-US" altLang="en-US"/>
              <a:t>    4. DIVIDE : pembagian		8. INCREMENT</a:t>
            </a:r>
          </a:p>
          <a:p>
            <a:pPr algn="just">
              <a:lnSpc>
                <a:spcPct val="80000"/>
              </a:lnSpc>
              <a:buNone/>
              <a:defRPr/>
            </a:pPr>
            <a:r>
              <a:rPr lang="en-US" altLang="en-US"/>
              <a:t>    Nomor 5 sampai 8 merupakan instruksi operand tunggal.</a:t>
            </a:r>
          </a:p>
          <a:p>
            <a:pPr>
              <a:defRPr/>
            </a:pPr>
            <a:endParaRPr lang="en-US"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p:cTn id="56"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p:cTn id="63"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64"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9" end="9"/>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71"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72" dur="1000"/>
                                        <p:tgtEl>
                                          <p:spTgt spid="3">
                                            <p:txEl>
                                              <p:pRg st="10" end="1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p:cTn id="77"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78"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79"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54461-6DF0-4E3A-91D9-82A9517987EE}"/>
              </a:ext>
            </a:extLst>
          </p:cNvPr>
          <p:cNvSpPr>
            <a:spLocks noGrp="1"/>
          </p:cNvSpPr>
          <p:nvPr>
            <p:ph idx="1"/>
          </p:nvPr>
        </p:nvSpPr>
        <p:spPr>
          <a:xfrm>
            <a:off x="1981200" y="1690688"/>
            <a:ext cx="8229600" cy="4670425"/>
          </a:xfrm>
        </p:spPr>
        <p:txBody>
          <a:bodyPr rtlCol="0">
            <a:normAutofit fontScale="55000" lnSpcReduction="20000"/>
          </a:bodyPr>
          <a:lstStyle/>
          <a:p>
            <a:pPr marL="0" indent="0">
              <a:buNone/>
              <a:defRPr/>
            </a:pPr>
            <a:r>
              <a:rPr lang="id-ID" sz="4400" dirty="0"/>
              <a:t>1.Format instruksi 3 alamat</a:t>
            </a:r>
          </a:p>
          <a:p>
            <a:pPr marL="0" indent="0">
              <a:lnSpc>
                <a:spcPct val="120000"/>
              </a:lnSpc>
              <a:buNone/>
              <a:defRPr/>
            </a:pPr>
            <a:r>
              <a:rPr lang="id-ID" dirty="0"/>
              <a:t>          Mempunyai bentuk umum seperti : [OPCODE][AH],[AO1],[AO2]. Terdiri dari satu alamt hasil, dan dua alamat operand</a:t>
            </a:r>
            <a:endParaRPr lang="en-US" dirty="0"/>
          </a:p>
          <a:p>
            <a:pPr marL="0" indent="0">
              <a:lnSpc>
                <a:spcPct val="120000"/>
              </a:lnSpc>
              <a:buNone/>
              <a:defRPr/>
            </a:pPr>
            <a:r>
              <a:rPr lang="en-US" dirty="0" err="1"/>
              <a:t>Cotoh</a:t>
            </a:r>
            <a:r>
              <a:rPr lang="en-US" dirty="0"/>
              <a:t>: </a:t>
            </a:r>
            <a:r>
              <a:rPr lang="id-ID" dirty="0"/>
              <a:t>SUB Y,A,B </a:t>
            </a:r>
            <a:r>
              <a:rPr lang="en-US" dirty="0">
                <a:sym typeface="Wingdings" pitchFamily="2" charset="2"/>
              </a:rPr>
              <a:t></a:t>
            </a:r>
            <a:r>
              <a:rPr lang="id-ID" dirty="0"/>
              <a:t> Y := A – B </a:t>
            </a:r>
            <a:endParaRPr lang="en-US" dirty="0"/>
          </a:p>
          <a:p>
            <a:pPr marL="0" indent="0">
              <a:lnSpc>
                <a:spcPct val="120000"/>
              </a:lnSpc>
              <a:buNone/>
              <a:defRPr/>
            </a:pPr>
            <a:r>
              <a:rPr lang="en-US" dirty="0" err="1"/>
              <a:t>Arti</a:t>
            </a:r>
            <a:r>
              <a:rPr lang="en-US" dirty="0"/>
              <a:t> :</a:t>
            </a:r>
            <a:r>
              <a:rPr lang="id-ID" dirty="0"/>
              <a:t> kurangkan isi reg a dengan isi reg B, kemudian simpan hasilnya di reg Y. bentuk bentuk pada format ini tidak umum digunakan di dalam computer, tetapi tidak dimungkinkan ada pengunaanya, dalam peongoprasianya banyak register sekaligus dan program lebih pendek.</a:t>
            </a:r>
          </a:p>
          <a:p>
            <a:pPr marL="0" indent="0">
              <a:buNone/>
              <a:defRPr/>
            </a:pPr>
            <a:endParaRPr lang="id-ID" dirty="0"/>
          </a:p>
          <a:p>
            <a:pPr marL="0" indent="0">
              <a:buNone/>
              <a:defRPr/>
            </a:pPr>
            <a:r>
              <a:rPr lang="id-ID" dirty="0"/>
              <a:t>Contoh:</a:t>
            </a:r>
            <a:br>
              <a:rPr lang="id-ID" dirty="0"/>
            </a:br>
            <a:r>
              <a:rPr lang="id-ID" dirty="0"/>
              <a:t>A, B, C, D, E, T, Y adalah register</a:t>
            </a:r>
            <a:br>
              <a:rPr lang="id-ID" dirty="0"/>
            </a:br>
            <a:r>
              <a:rPr lang="id-ID" dirty="0"/>
              <a:t>Program: Y = (A – B) / ( C + D × E)</a:t>
            </a:r>
            <a:br>
              <a:rPr lang="id-ID" dirty="0"/>
            </a:br>
            <a:r>
              <a:rPr lang="id-ID" dirty="0"/>
              <a:t>SUB Y, A, B                Y := A – B</a:t>
            </a:r>
            <a:br>
              <a:rPr lang="id-ID" dirty="0"/>
            </a:br>
            <a:r>
              <a:rPr lang="id-ID" dirty="0"/>
              <a:t>MPY T, D, E               T := D × E       </a:t>
            </a:r>
            <a:br>
              <a:rPr lang="id-ID" dirty="0"/>
            </a:br>
            <a:r>
              <a:rPr lang="id-ID" dirty="0"/>
              <a:t>ADD T, T, C                T := T + C</a:t>
            </a:r>
            <a:br>
              <a:rPr lang="id-ID" dirty="0"/>
            </a:br>
            <a:r>
              <a:rPr lang="id-ID" dirty="0"/>
              <a:t>DIV Y, Y, T                  Y := Y / T</a:t>
            </a:r>
            <a:br>
              <a:rPr lang="id-ID" dirty="0"/>
            </a:br>
            <a:r>
              <a:rPr lang="id-ID" dirty="0"/>
              <a:t>Memerlukan 4 operasi</a:t>
            </a:r>
          </a:p>
          <a:p>
            <a:pPr marL="0" indent="0">
              <a:buNone/>
              <a:defRPr/>
            </a:pPr>
            <a:endParaRPr lang="id-ID" dirty="0"/>
          </a:p>
          <a:p>
            <a:pPr marL="0" indent="0">
              <a:buNone/>
              <a:defRPr/>
            </a:pPr>
            <a:endParaRPr lang="id-ID" dirty="0"/>
          </a:p>
          <a:p>
            <a:pPr marL="0" indent="0">
              <a:buNone/>
              <a:defRPr/>
            </a:pPr>
            <a:endParaRPr lang="id-ID" dirty="0"/>
          </a:p>
        </p:txBody>
      </p:sp>
      <p:sp>
        <p:nvSpPr>
          <p:cNvPr id="5" name="Judul 4">
            <a:extLst>
              <a:ext uri="{FF2B5EF4-FFF2-40B4-BE49-F238E27FC236}">
                <a16:creationId xmlns:a16="http://schemas.microsoft.com/office/drawing/2014/main" id="{B8CD561D-A9E5-4FC8-997B-DE097BEEECB2}"/>
              </a:ext>
            </a:extLst>
          </p:cNvPr>
          <p:cNvSpPr>
            <a:spLocks noGrp="1"/>
          </p:cNvSpPr>
          <p:nvPr>
            <p:ph type="title"/>
          </p:nvPr>
        </p:nvSpPr>
        <p:spPr/>
        <p:txBody>
          <a:bodyPr/>
          <a:lstStyle/>
          <a:p>
            <a:r>
              <a:rPr lang="en-US" dirty="0"/>
              <a:t>Format </a:t>
            </a:r>
            <a:r>
              <a:rPr lang="en-US" dirty="0" err="1"/>
              <a:t>instruksi</a:t>
            </a:r>
            <a:r>
              <a:rPr lang="en-US" dirty="0"/>
              <a:t> </a:t>
            </a:r>
            <a:endParaRPr lang="en-ID"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69F9C8-455A-470E-97A3-763CC78C09C0}"/>
              </a:ext>
            </a:extLst>
          </p:cNvPr>
          <p:cNvSpPr>
            <a:spLocks noGrp="1"/>
          </p:cNvSpPr>
          <p:nvPr>
            <p:ph idx="1"/>
          </p:nvPr>
        </p:nvSpPr>
        <p:spPr>
          <a:xfrm>
            <a:off x="1463040" y="1698170"/>
            <a:ext cx="10085493" cy="4516361"/>
          </a:xfrm>
        </p:spPr>
        <p:txBody>
          <a:bodyPr rtlCol="0">
            <a:normAutofit/>
          </a:bodyPr>
          <a:lstStyle/>
          <a:p>
            <a:pPr marL="0" indent="0">
              <a:buNone/>
              <a:defRPr/>
            </a:pPr>
            <a:r>
              <a:rPr lang="id-ID" sz="1400" dirty="0"/>
              <a:t>2. Format instruksi 2 alamat</a:t>
            </a:r>
          </a:p>
          <a:p>
            <a:pPr marL="0" indent="0">
              <a:buNone/>
              <a:defRPr/>
            </a:pPr>
            <a:r>
              <a:rPr lang="id-ID" sz="1400" dirty="0"/>
              <a:t>	Mempunyai bentuk umum : [OPCODE][AH],[AO]. Terdiri dari satu alamat hasil merangkap </a:t>
            </a:r>
            <a:r>
              <a:rPr lang="id-ID" sz="1400" dirty="0" err="1"/>
              <a:t>operand</a:t>
            </a:r>
            <a:r>
              <a:rPr lang="id-ID" sz="1400" dirty="0"/>
              <a:t>, satu alamat </a:t>
            </a:r>
            <a:r>
              <a:rPr lang="id-ID" sz="1400" dirty="0" err="1"/>
              <a:t>operand</a:t>
            </a:r>
            <a:endParaRPr lang="en-US" sz="1400" dirty="0"/>
          </a:p>
          <a:p>
            <a:pPr marL="0" indent="0">
              <a:buNone/>
              <a:defRPr/>
            </a:pPr>
            <a:r>
              <a:rPr lang="en-US" sz="1400" dirty="0" err="1"/>
              <a:t>Contoh</a:t>
            </a:r>
            <a:r>
              <a:rPr lang="en-US" sz="1400" dirty="0"/>
              <a:t>:</a:t>
            </a:r>
            <a:r>
              <a:rPr lang="id-ID" sz="1400" dirty="0"/>
              <a:t> SUB Y,B </a:t>
            </a:r>
            <a:r>
              <a:rPr lang="en-US" sz="1400" dirty="0">
                <a:sym typeface="Wingdings" pitchFamily="2" charset="2"/>
              </a:rPr>
              <a:t></a:t>
            </a:r>
            <a:r>
              <a:rPr lang="id-ID" sz="1400" dirty="0"/>
              <a:t> Y:= Y – B </a:t>
            </a:r>
            <a:endParaRPr lang="en-US" sz="1400" dirty="0"/>
          </a:p>
          <a:p>
            <a:pPr marL="0" indent="0">
              <a:buNone/>
              <a:defRPr/>
            </a:pPr>
            <a:r>
              <a:rPr lang="en-US" sz="1400" dirty="0"/>
              <a:t>Arti :</a:t>
            </a:r>
            <a:r>
              <a:rPr lang="id-ID" sz="1400" dirty="0"/>
              <a:t> kurangkan isi </a:t>
            </a:r>
            <a:r>
              <a:rPr lang="id-ID" sz="1400" dirty="0" err="1"/>
              <a:t>reg</a:t>
            </a:r>
            <a:r>
              <a:rPr lang="id-ID" sz="1400" dirty="0"/>
              <a:t> Y dengan isi </a:t>
            </a:r>
            <a:r>
              <a:rPr lang="id-ID" sz="1400" dirty="0" err="1"/>
              <a:t>reg</a:t>
            </a:r>
            <a:r>
              <a:rPr lang="id-ID" sz="1400" dirty="0"/>
              <a:t> B, kemudian simpan </a:t>
            </a:r>
            <a:r>
              <a:rPr lang="id-ID" sz="1400" dirty="0" err="1"/>
              <a:t>hasillnya</a:t>
            </a:r>
            <a:r>
              <a:rPr lang="id-ID" sz="1400" dirty="0"/>
              <a:t> di </a:t>
            </a:r>
            <a:r>
              <a:rPr lang="id-ID" sz="1400" dirty="0" err="1"/>
              <a:t>reg</a:t>
            </a:r>
            <a:r>
              <a:rPr lang="id-ID" sz="1400" dirty="0"/>
              <a:t> Y. bentuk </a:t>
            </a:r>
            <a:r>
              <a:rPr lang="id-ID" sz="1400" dirty="0" err="1"/>
              <a:t>bentuk</a:t>
            </a:r>
            <a:r>
              <a:rPr lang="id-ID" sz="1400" dirty="0"/>
              <a:t> format ini masih digunakan di </a:t>
            </a:r>
            <a:r>
              <a:rPr lang="id-ID" sz="1400" dirty="0" err="1"/>
              <a:t>computer</a:t>
            </a:r>
            <a:r>
              <a:rPr lang="id-ID" sz="1400" dirty="0"/>
              <a:t> sekarang, untuk </a:t>
            </a:r>
            <a:r>
              <a:rPr lang="id-ID" sz="1400" dirty="0" err="1"/>
              <a:t>mengoprasikan</a:t>
            </a:r>
            <a:r>
              <a:rPr lang="id-ID" sz="1400" dirty="0"/>
              <a:t> lebih sedikit register, tapi panjang program tidak bertambah terlalu banyak.</a:t>
            </a:r>
          </a:p>
          <a:p>
            <a:pPr marL="0" indent="0">
              <a:buNone/>
              <a:defRPr/>
            </a:pPr>
            <a:r>
              <a:rPr lang="id-ID" sz="1400" dirty="0"/>
              <a:t> Contoh :</a:t>
            </a:r>
            <a:br>
              <a:rPr lang="id-ID" sz="1400" dirty="0"/>
            </a:br>
            <a:r>
              <a:rPr lang="id-ID" sz="1400" dirty="0"/>
              <a:t>A, B, C, D, E, T, Y adalah register</a:t>
            </a:r>
            <a:br>
              <a:rPr lang="id-ID" sz="1400" dirty="0"/>
            </a:br>
            <a:r>
              <a:rPr lang="id-ID" sz="1400" dirty="0"/>
              <a:t>      Program: Y = (A – B) / ( C + D × E)</a:t>
            </a:r>
            <a:br>
              <a:rPr lang="id-ID" sz="1400" dirty="0"/>
            </a:br>
            <a:r>
              <a:rPr lang="id-ID" sz="1400" dirty="0"/>
              <a:t>      MOVE Y, A               Y := A</a:t>
            </a:r>
            <a:br>
              <a:rPr lang="id-ID" sz="1400" dirty="0"/>
            </a:br>
            <a:r>
              <a:rPr lang="id-ID" sz="1400" dirty="0"/>
              <a:t>      SUB Y, B                   Y := Y - B</a:t>
            </a:r>
            <a:br>
              <a:rPr lang="id-ID" sz="1400" dirty="0"/>
            </a:br>
            <a:r>
              <a:rPr lang="id-ID" sz="1400" dirty="0"/>
              <a:t>      MOVE T, D                T := D</a:t>
            </a:r>
            <a:br>
              <a:rPr lang="id-ID" sz="1400" dirty="0"/>
            </a:br>
            <a:r>
              <a:rPr lang="id-ID" sz="1400" dirty="0"/>
              <a:t>      MPY T, E                    T := T × E</a:t>
            </a:r>
            <a:br>
              <a:rPr lang="id-ID" sz="1400" dirty="0"/>
            </a:br>
            <a:r>
              <a:rPr lang="id-ID" sz="1400" dirty="0"/>
              <a:t>      ADD T, C                   T := T + C</a:t>
            </a:r>
            <a:br>
              <a:rPr lang="id-ID" sz="1400" dirty="0"/>
            </a:br>
            <a:r>
              <a:rPr lang="id-ID" sz="1400" dirty="0"/>
              <a:t>      DIV Y, T                    Y:= Y / T</a:t>
            </a:r>
            <a:br>
              <a:rPr lang="id-ID" sz="1400" dirty="0"/>
            </a:br>
            <a:r>
              <a:rPr lang="id-ID" sz="1400" dirty="0"/>
              <a:t>Memerlukan 6 operasi</a:t>
            </a:r>
          </a:p>
          <a:p>
            <a:pPr marL="0" indent="0">
              <a:buNone/>
              <a:defRPr/>
            </a:pPr>
            <a:endParaRPr lang="id-ID" sz="1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40BED9-DE72-4AA5-BDD7-99427231DD86}"/>
              </a:ext>
            </a:extLst>
          </p:cNvPr>
          <p:cNvSpPr>
            <a:spLocks noGrp="1"/>
          </p:cNvSpPr>
          <p:nvPr>
            <p:ph idx="1"/>
          </p:nvPr>
        </p:nvSpPr>
        <p:spPr>
          <a:xfrm>
            <a:off x="1417678" y="1767961"/>
            <a:ext cx="9452447" cy="4516361"/>
          </a:xfrm>
        </p:spPr>
        <p:txBody>
          <a:bodyPr rtlCol="0">
            <a:normAutofit/>
          </a:bodyPr>
          <a:lstStyle/>
          <a:p>
            <a:pPr marL="0" indent="0">
              <a:buNone/>
              <a:defRPr/>
            </a:pPr>
            <a:r>
              <a:rPr lang="id-ID" sz="1400" dirty="0"/>
              <a:t>3. Format instruksi 1 alamat</a:t>
            </a:r>
          </a:p>
          <a:p>
            <a:pPr marL="0" indent="0">
              <a:buNone/>
              <a:defRPr/>
            </a:pPr>
            <a:r>
              <a:rPr lang="id-ID" sz="1400" dirty="0"/>
              <a:t>	Mempunyai bentuk umum : [OPCODE][AO]. Terdiri dari satu alamat </a:t>
            </a:r>
            <a:r>
              <a:rPr lang="id-ID" sz="1400" dirty="0" err="1"/>
              <a:t>operand</a:t>
            </a:r>
            <a:r>
              <a:rPr lang="id-ID" sz="1400" dirty="0"/>
              <a:t>, hasil disimpan di </a:t>
            </a:r>
            <a:r>
              <a:rPr lang="id-ID" sz="1400" dirty="0" err="1"/>
              <a:t>accumulator</a:t>
            </a:r>
            <a:endParaRPr lang="en-US" sz="1400" dirty="0"/>
          </a:p>
          <a:p>
            <a:pPr marL="0" indent="0">
              <a:buNone/>
              <a:defRPr/>
            </a:pPr>
            <a:r>
              <a:rPr lang="en-US" sz="1400" dirty="0" err="1"/>
              <a:t>Contoh</a:t>
            </a:r>
            <a:r>
              <a:rPr lang="en-US" sz="1400" dirty="0"/>
              <a:t> :</a:t>
            </a:r>
            <a:r>
              <a:rPr lang="id-ID" sz="1400" dirty="0"/>
              <a:t> SUB B </a:t>
            </a:r>
            <a:r>
              <a:rPr lang="en-US" sz="1400" dirty="0"/>
              <a:t> </a:t>
            </a:r>
            <a:r>
              <a:rPr lang="en-US" sz="1400" dirty="0">
                <a:sym typeface="Wingdings" pitchFamily="2" charset="2"/>
              </a:rPr>
              <a:t></a:t>
            </a:r>
            <a:r>
              <a:rPr lang="id-ID" sz="1400" dirty="0"/>
              <a:t> AC:= AC – B </a:t>
            </a:r>
            <a:endParaRPr lang="en-US" sz="1400" dirty="0"/>
          </a:p>
          <a:p>
            <a:pPr marL="0" indent="0">
              <a:buNone/>
              <a:defRPr/>
            </a:pPr>
            <a:r>
              <a:rPr lang="en-US" sz="1400" dirty="0"/>
              <a:t>Arti :</a:t>
            </a:r>
            <a:r>
              <a:rPr lang="id-ID" sz="1400" dirty="0"/>
              <a:t> kurangkan isi </a:t>
            </a:r>
            <a:r>
              <a:rPr lang="id-ID" sz="1400" dirty="0" err="1"/>
              <a:t>Acc</a:t>
            </a:r>
            <a:r>
              <a:rPr lang="id-ID" sz="1400" dirty="0"/>
              <a:t> dengan isi </a:t>
            </a:r>
            <a:r>
              <a:rPr lang="id-ID" sz="1400" dirty="0" err="1"/>
              <a:t>reg</a:t>
            </a:r>
            <a:r>
              <a:rPr lang="id-ID" sz="1400" dirty="0"/>
              <a:t> B, kemudian simpan </a:t>
            </a:r>
            <a:r>
              <a:rPr lang="id-ID" sz="1400" dirty="0" err="1"/>
              <a:t>hasillnya</a:t>
            </a:r>
            <a:r>
              <a:rPr lang="id-ID" sz="1400" dirty="0"/>
              <a:t> di </a:t>
            </a:r>
            <a:r>
              <a:rPr lang="id-ID" sz="1400" dirty="0" err="1"/>
              <a:t>reg</a:t>
            </a:r>
            <a:r>
              <a:rPr lang="id-ID" sz="1400" dirty="0"/>
              <a:t> </a:t>
            </a:r>
            <a:r>
              <a:rPr lang="id-ID" sz="1400" dirty="0" err="1"/>
              <a:t>Acc</a:t>
            </a:r>
            <a:r>
              <a:rPr lang="id-ID" sz="1400" dirty="0"/>
              <a:t>. bentuk </a:t>
            </a:r>
            <a:r>
              <a:rPr lang="id-ID" sz="1400" dirty="0" err="1"/>
              <a:t>bentuk</a:t>
            </a:r>
            <a:r>
              <a:rPr lang="id-ID" sz="1400" dirty="0"/>
              <a:t> format ini masih digunakan di </a:t>
            </a:r>
            <a:r>
              <a:rPr lang="id-ID" sz="1400" dirty="0" err="1"/>
              <a:t>computer</a:t>
            </a:r>
            <a:r>
              <a:rPr lang="id-ID" sz="1400" dirty="0"/>
              <a:t> jaman dahulu, untuk </a:t>
            </a:r>
            <a:r>
              <a:rPr lang="id-ID" sz="1400" dirty="0" err="1"/>
              <a:t>mengoprasikan</a:t>
            </a:r>
            <a:r>
              <a:rPr lang="id-ID" sz="1400" dirty="0"/>
              <a:t> di perlukan satu  register, tapi panjang program semakin bertambah.</a:t>
            </a:r>
          </a:p>
          <a:p>
            <a:pPr marL="0" indent="0">
              <a:buNone/>
              <a:defRPr/>
            </a:pPr>
            <a:r>
              <a:rPr lang="id-ID" sz="1400" dirty="0"/>
              <a:t>Contoh :</a:t>
            </a:r>
            <a:br>
              <a:rPr lang="id-ID" sz="1400" dirty="0"/>
            </a:br>
            <a:r>
              <a:rPr lang="id-ID" sz="1400" dirty="0"/>
              <a:t>A, B, C, D, E, Y adalah register</a:t>
            </a:r>
            <a:br>
              <a:rPr lang="id-ID" sz="1400" dirty="0"/>
            </a:br>
            <a:r>
              <a:rPr lang="id-ID" sz="1400" dirty="0"/>
              <a:t>      Program: Y = (A – B) / ( C + D × E)</a:t>
            </a:r>
            <a:br>
              <a:rPr lang="id-ID" sz="1400" dirty="0"/>
            </a:br>
            <a:r>
              <a:rPr lang="id-ID" sz="1400" dirty="0"/>
              <a:t>      LOAD D                     </a:t>
            </a:r>
            <a:r>
              <a:rPr lang="en-US" sz="1400" dirty="0"/>
              <a:t> </a:t>
            </a:r>
            <a:r>
              <a:rPr lang="id-ID" sz="1400" dirty="0"/>
              <a:t>AC := D</a:t>
            </a:r>
            <a:br>
              <a:rPr lang="id-ID" sz="1400" dirty="0"/>
            </a:br>
            <a:r>
              <a:rPr lang="id-ID" sz="1400" dirty="0"/>
              <a:t>      MPY E                       </a:t>
            </a:r>
            <a:r>
              <a:rPr lang="en-US" sz="1400" dirty="0"/>
              <a:t> </a:t>
            </a:r>
            <a:r>
              <a:rPr lang="id-ID" sz="1400" dirty="0"/>
              <a:t>AC := AC × E</a:t>
            </a:r>
            <a:br>
              <a:rPr lang="id-ID" sz="1400" dirty="0"/>
            </a:br>
            <a:r>
              <a:rPr lang="id-ID" sz="1400" dirty="0"/>
              <a:t>      ADD C                      </a:t>
            </a:r>
            <a:r>
              <a:rPr lang="en-US" sz="1400" dirty="0"/>
              <a:t> </a:t>
            </a:r>
            <a:r>
              <a:rPr lang="id-ID" sz="1400" dirty="0"/>
              <a:t> AC := AC + C</a:t>
            </a:r>
            <a:br>
              <a:rPr lang="id-ID" sz="1400" dirty="0"/>
            </a:br>
            <a:r>
              <a:rPr lang="id-ID" sz="1400" dirty="0"/>
              <a:t>      STOR Y                     </a:t>
            </a:r>
            <a:r>
              <a:rPr lang="en-US" sz="1400" dirty="0"/>
              <a:t>   </a:t>
            </a:r>
            <a:r>
              <a:rPr lang="id-ID" sz="1400" dirty="0"/>
              <a:t> Y := AC</a:t>
            </a:r>
            <a:br>
              <a:rPr lang="id-ID" sz="1400" dirty="0"/>
            </a:br>
            <a:r>
              <a:rPr lang="id-ID" sz="1400" dirty="0"/>
              <a:t>      LOAD A                     AC := A</a:t>
            </a:r>
            <a:br>
              <a:rPr lang="id-ID" sz="1400" dirty="0"/>
            </a:br>
            <a:r>
              <a:rPr lang="id-ID" sz="1400" dirty="0"/>
              <a:t>      SUB B                        AC := AC – B</a:t>
            </a:r>
            <a:br>
              <a:rPr lang="id-ID" sz="1400" dirty="0"/>
            </a:br>
            <a:r>
              <a:rPr lang="id-ID" sz="1400" dirty="0"/>
              <a:t>      DIV Y                         AC := AC / Y</a:t>
            </a:r>
            <a:br>
              <a:rPr lang="id-ID" sz="1400" dirty="0"/>
            </a:br>
            <a:r>
              <a:rPr lang="id-ID" sz="1400" dirty="0"/>
              <a:t>      STOR Y                    </a:t>
            </a:r>
            <a:r>
              <a:rPr lang="en-US" sz="1400" dirty="0"/>
              <a:t>   </a:t>
            </a:r>
            <a:r>
              <a:rPr lang="id-ID" sz="1400" dirty="0"/>
              <a:t>  Y := AC</a:t>
            </a:r>
            <a:br>
              <a:rPr lang="id-ID" sz="1400" dirty="0"/>
            </a:br>
            <a:r>
              <a:rPr lang="id-ID" sz="1400" dirty="0"/>
              <a:t>Memerlukan 8 operasi</a:t>
            </a:r>
          </a:p>
          <a:p>
            <a:pPr>
              <a:defRPr/>
            </a:pPr>
            <a:endParaRPr lang="id-ID" sz="1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24A638-FB06-4B72-80C3-31F44F69F08C}"/>
              </a:ext>
            </a:extLst>
          </p:cNvPr>
          <p:cNvSpPr>
            <a:spLocks noGrp="1"/>
          </p:cNvSpPr>
          <p:nvPr>
            <p:ph idx="1"/>
          </p:nvPr>
        </p:nvSpPr>
        <p:spPr>
          <a:xfrm>
            <a:off x="1350498" y="1698170"/>
            <a:ext cx="10198035" cy="4516361"/>
          </a:xfrm>
        </p:spPr>
        <p:txBody>
          <a:bodyPr rtlCol="0">
            <a:normAutofit/>
          </a:bodyPr>
          <a:lstStyle/>
          <a:p>
            <a:pPr marL="0" indent="0">
              <a:buNone/>
              <a:defRPr/>
            </a:pPr>
            <a:r>
              <a:rPr lang="id-ID" sz="1300" dirty="0"/>
              <a:t>4.Format instruksi 0 alamat</a:t>
            </a:r>
            <a:br>
              <a:rPr lang="id-ID" sz="1300" dirty="0"/>
            </a:br>
            <a:r>
              <a:rPr lang="id-ID" sz="1300" dirty="0"/>
              <a:t>	</a:t>
            </a:r>
          </a:p>
          <a:p>
            <a:pPr marL="0" indent="0">
              <a:buNone/>
              <a:defRPr/>
            </a:pPr>
            <a:r>
              <a:rPr lang="id-ID" sz="1300" dirty="0"/>
              <a:t>Mempunyai bentuk umum : [OPCODE]. Terdiri dari semua alamat </a:t>
            </a:r>
            <a:r>
              <a:rPr lang="id-ID" sz="1300" dirty="0" err="1"/>
              <a:t>operand</a:t>
            </a:r>
            <a:r>
              <a:rPr lang="id-ID" sz="1300" dirty="0"/>
              <a:t> </a:t>
            </a:r>
            <a:r>
              <a:rPr lang="id-ID" sz="1300" dirty="0" err="1"/>
              <a:t>implicit</a:t>
            </a:r>
            <a:r>
              <a:rPr lang="id-ID" sz="1300" dirty="0"/>
              <a:t>, disimpan dalam bentuk </a:t>
            </a:r>
            <a:r>
              <a:rPr lang="id-ID" sz="1300" dirty="0" err="1"/>
              <a:t>stack</a:t>
            </a:r>
            <a:r>
              <a:rPr lang="id-ID" sz="1300" dirty="0"/>
              <a:t>. Operasi yang biasanya membutuhkan 2 </a:t>
            </a:r>
            <a:r>
              <a:rPr lang="id-ID" sz="1300" dirty="0" err="1"/>
              <a:t>operand</a:t>
            </a:r>
            <a:r>
              <a:rPr lang="id-ID" sz="1300" dirty="0"/>
              <a:t>, akan mengambil isi </a:t>
            </a:r>
            <a:r>
              <a:rPr lang="id-ID" sz="1300" dirty="0" err="1"/>
              <a:t>stack</a:t>
            </a:r>
            <a:r>
              <a:rPr lang="id-ID" sz="1300" dirty="0"/>
              <a:t> paling atas dan </a:t>
            </a:r>
            <a:r>
              <a:rPr lang="id-ID" sz="1300" dirty="0" err="1"/>
              <a:t>dibawahnya</a:t>
            </a:r>
            <a:r>
              <a:rPr lang="id-ID" sz="1300" dirty="0"/>
              <a:t> </a:t>
            </a:r>
            <a:r>
              <a:rPr lang="id-ID" sz="1300" dirty="0" err="1"/>
              <a:t>missal</a:t>
            </a:r>
            <a:r>
              <a:rPr lang="id-ID" sz="1300" dirty="0"/>
              <a:t> : SUB yang mempunyai arti dalam </a:t>
            </a:r>
            <a:r>
              <a:rPr lang="id-ID" sz="1300" dirty="0" err="1"/>
              <a:t>algoritmik</a:t>
            </a:r>
            <a:r>
              <a:rPr lang="id-ID" sz="1300" dirty="0"/>
              <a:t> : S[top]:=S[top-1]-S[top] dan arti dalam bentuk penjelasan : kurangkan isi </a:t>
            </a:r>
            <a:r>
              <a:rPr lang="id-ID" sz="1300" dirty="0" err="1"/>
              <a:t>stack</a:t>
            </a:r>
            <a:r>
              <a:rPr lang="id-ID" sz="1300" dirty="0"/>
              <a:t> no2 dari atas dengan isi </a:t>
            </a:r>
            <a:r>
              <a:rPr lang="id-ID" sz="1300" dirty="0" err="1"/>
              <a:t>stack</a:t>
            </a:r>
            <a:r>
              <a:rPr lang="id-ID" sz="1300" dirty="0"/>
              <a:t> paling atas, kemudian simpan hasilnya di </a:t>
            </a:r>
            <a:r>
              <a:rPr lang="id-ID" sz="1300" dirty="0" err="1"/>
              <a:t>stack</a:t>
            </a:r>
            <a:r>
              <a:rPr lang="id-ID" sz="1300" dirty="0"/>
              <a:t> paling atas, untuk </a:t>
            </a:r>
            <a:r>
              <a:rPr lang="id-ID" sz="1300" dirty="0" err="1"/>
              <a:t>mengoprasikan</a:t>
            </a:r>
            <a:r>
              <a:rPr lang="id-ID" sz="1300" dirty="0"/>
              <a:t> ada beberapa instruksi khusus </a:t>
            </a:r>
            <a:r>
              <a:rPr lang="id-ID" sz="1300" dirty="0" err="1"/>
              <a:t>stack</a:t>
            </a:r>
            <a:r>
              <a:rPr lang="id-ID" sz="1300" dirty="0"/>
              <a:t> PUSH dan POP.</a:t>
            </a:r>
          </a:p>
          <a:p>
            <a:pPr marL="0" indent="0">
              <a:buNone/>
              <a:defRPr/>
            </a:pPr>
            <a:r>
              <a:rPr lang="id-ID" sz="1300" dirty="0"/>
              <a:t>Contoh :</a:t>
            </a:r>
            <a:br>
              <a:rPr lang="id-ID" sz="1300" dirty="0"/>
            </a:br>
            <a:r>
              <a:rPr lang="id-ID" sz="1300" dirty="0"/>
              <a:t>A, B, C, D, E, Y adalah register</a:t>
            </a:r>
            <a:br>
              <a:rPr lang="id-ID" sz="1300" dirty="0"/>
            </a:br>
            <a:r>
              <a:rPr lang="id-ID" sz="1300" dirty="0"/>
              <a:t>Program: Y = (A – B) / ( C + D × E)</a:t>
            </a:r>
            <a:br>
              <a:rPr lang="id-ID" sz="1300" dirty="0"/>
            </a:br>
            <a:r>
              <a:rPr lang="id-ID" sz="1300" dirty="0"/>
              <a:t>            PUSH A                      S[top] := A</a:t>
            </a:r>
            <a:br>
              <a:rPr lang="id-ID" sz="1300" dirty="0"/>
            </a:br>
            <a:r>
              <a:rPr lang="id-ID" sz="1300" dirty="0"/>
              <a:t>            PUSH B                      S[top] := B</a:t>
            </a:r>
            <a:br>
              <a:rPr lang="id-ID" sz="1300" dirty="0"/>
            </a:br>
            <a:r>
              <a:rPr lang="id-ID" sz="1300" dirty="0"/>
              <a:t>            SUB                            S[top] := A - B</a:t>
            </a:r>
            <a:br>
              <a:rPr lang="id-ID" sz="1300" dirty="0"/>
            </a:br>
            <a:r>
              <a:rPr lang="id-ID" sz="1300" dirty="0"/>
              <a:t>            PUSH C                      S[top] := C</a:t>
            </a:r>
            <a:br>
              <a:rPr lang="id-ID" sz="1300" dirty="0"/>
            </a:br>
            <a:r>
              <a:rPr lang="id-ID" sz="1300" dirty="0"/>
              <a:t>            PUSH D                      S[top] := D</a:t>
            </a:r>
            <a:br>
              <a:rPr lang="id-ID" sz="1300" dirty="0"/>
            </a:br>
            <a:r>
              <a:rPr lang="id-ID" sz="1300" dirty="0"/>
              <a:t>            PUSH E                      S[top] := E</a:t>
            </a:r>
            <a:br>
              <a:rPr lang="id-ID" sz="1300" dirty="0"/>
            </a:br>
            <a:r>
              <a:rPr lang="id-ID" sz="1300" dirty="0"/>
              <a:t>            MPY                           S[top] := D × E</a:t>
            </a:r>
            <a:br>
              <a:rPr lang="id-ID" sz="1300" dirty="0"/>
            </a:br>
            <a:r>
              <a:rPr lang="id-ID" sz="1300" dirty="0"/>
              <a:t>            ADD                           S[top] := C + S[top]</a:t>
            </a:r>
            <a:br>
              <a:rPr lang="id-ID" sz="1300" dirty="0"/>
            </a:br>
            <a:r>
              <a:rPr lang="id-ID" sz="1300" dirty="0"/>
              <a:t>            DIV                             S[top] := (A - B) /S[top]</a:t>
            </a:r>
            <a:br>
              <a:rPr lang="id-ID" sz="1300" dirty="0"/>
            </a:br>
            <a:r>
              <a:rPr lang="id-ID" sz="1300" dirty="0"/>
              <a:t>            POP Y                         </a:t>
            </a:r>
            <a:r>
              <a:rPr lang="id-ID" sz="1300" dirty="0" err="1"/>
              <a:t>Out</a:t>
            </a:r>
            <a:r>
              <a:rPr lang="id-ID" sz="1300" dirty="0"/>
              <a:t> := S[top]</a:t>
            </a:r>
            <a:br>
              <a:rPr lang="id-ID" sz="1300" dirty="0"/>
            </a:br>
            <a:r>
              <a:rPr lang="id-ID" sz="1300" dirty="0"/>
              <a:t>Memerlukan 10 operasi</a:t>
            </a:r>
          </a:p>
          <a:p>
            <a:pPr marL="0" indent="0">
              <a:buNone/>
              <a:defRPr/>
            </a:pPr>
            <a:endParaRPr lang="id-ID" sz="13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Judul 1">
            <a:extLst>
              <a:ext uri="{FF2B5EF4-FFF2-40B4-BE49-F238E27FC236}">
                <a16:creationId xmlns:a16="http://schemas.microsoft.com/office/drawing/2014/main" id="{A210EE01-9D8C-4232-91F5-0EFDC5F343FF}"/>
              </a:ext>
            </a:extLst>
          </p:cNvPr>
          <p:cNvSpPr>
            <a:spLocks noGrp="1" noChangeArrowheads="1"/>
          </p:cNvSpPr>
          <p:nvPr>
            <p:ph type="title"/>
          </p:nvPr>
        </p:nvSpPr>
        <p:spPr>
          <a:xfrm>
            <a:off x="838200" y="365125"/>
            <a:ext cx="10515600" cy="1325563"/>
          </a:xfrm>
        </p:spPr>
        <p:txBody>
          <a:bodyPr>
            <a:normAutofit/>
          </a:bodyPr>
          <a:lstStyle/>
          <a:p>
            <a:r>
              <a:rPr lang="en-US" altLang="en-US"/>
              <a:t> </a:t>
            </a:r>
            <a:r>
              <a:rPr lang="en-ID" altLang="en-US" b="1" i="1"/>
              <a:t>Stack </a:t>
            </a:r>
            <a:r>
              <a:rPr lang="en-ID" altLang="en-US" b="1"/>
              <a:t>(tumpukan)</a:t>
            </a:r>
            <a:endParaRPr lang="en-ID" altLang="en-US"/>
          </a:p>
        </p:txBody>
      </p:sp>
      <p:sp>
        <p:nvSpPr>
          <p:cNvPr id="19459" name="Tampungan Konten 2">
            <a:extLst>
              <a:ext uri="{FF2B5EF4-FFF2-40B4-BE49-F238E27FC236}">
                <a16:creationId xmlns:a16="http://schemas.microsoft.com/office/drawing/2014/main" id="{81BC7DD9-B084-46E0-B8F9-2BAC369F3E14}"/>
              </a:ext>
            </a:extLst>
          </p:cNvPr>
          <p:cNvSpPr>
            <a:spLocks noGrp="1" noChangeArrowheads="1"/>
          </p:cNvSpPr>
          <p:nvPr>
            <p:ph idx="1"/>
          </p:nvPr>
        </p:nvSpPr>
        <p:spPr>
          <a:xfrm>
            <a:off x="838200" y="1825625"/>
            <a:ext cx="5942428" cy="4351338"/>
          </a:xfrm>
        </p:spPr>
        <p:txBody>
          <a:bodyPr>
            <a:normAutofit/>
          </a:bodyPr>
          <a:lstStyle/>
          <a:p>
            <a:pPr algn="just"/>
            <a:r>
              <a:rPr lang="en-US" altLang="en-US" dirty="0"/>
              <a:t> </a:t>
            </a:r>
            <a:r>
              <a:rPr lang="en-ID" altLang="en-US" i="1" dirty="0"/>
              <a:t>Stack</a:t>
            </a:r>
            <a:r>
              <a:rPr lang="en-ID" altLang="en-US" dirty="0"/>
              <a:t> </a:t>
            </a:r>
            <a:r>
              <a:rPr lang="en-ID" altLang="en-US" dirty="0" err="1"/>
              <a:t>adalah</a:t>
            </a:r>
            <a:r>
              <a:rPr lang="en-ID" altLang="en-US" dirty="0"/>
              <a:t> </a:t>
            </a:r>
            <a:r>
              <a:rPr lang="en-ID" altLang="en-US" dirty="0" err="1"/>
              <a:t>suatu</a:t>
            </a:r>
            <a:r>
              <a:rPr lang="en-ID" altLang="en-US" dirty="0"/>
              <a:t> </a:t>
            </a:r>
            <a:r>
              <a:rPr lang="en-ID" altLang="en-US" dirty="0" err="1"/>
              <a:t>urutan</a:t>
            </a:r>
            <a:r>
              <a:rPr lang="en-ID" altLang="en-US" dirty="0"/>
              <a:t> yang </a:t>
            </a:r>
            <a:r>
              <a:rPr lang="en-ID" altLang="en-US" dirty="0" err="1"/>
              <a:t>elemennya</a:t>
            </a:r>
            <a:r>
              <a:rPr lang="en-ID" altLang="en-US" dirty="0"/>
              <a:t> </a:t>
            </a:r>
            <a:r>
              <a:rPr lang="en-ID" altLang="en-US" dirty="0" err="1"/>
              <a:t>dapat</a:t>
            </a:r>
            <a:r>
              <a:rPr lang="en-ID" altLang="en-US" dirty="0"/>
              <a:t> </a:t>
            </a:r>
            <a:r>
              <a:rPr lang="en-ID" altLang="en-US" dirty="0" err="1"/>
              <a:t>diambil</a:t>
            </a:r>
            <a:r>
              <a:rPr lang="en-ID" altLang="en-US" dirty="0"/>
              <a:t> dan </a:t>
            </a:r>
            <a:r>
              <a:rPr lang="en-ID" altLang="en-US" dirty="0" err="1"/>
              <a:t>ditambah</a:t>
            </a:r>
            <a:r>
              <a:rPr lang="en-ID" altLang="en-US" dirty="0"/>
              <a:t> </a:t>
            </a:r>
            <a:r>
              <a:rPr lang="en-ID" altLang="en-US" dirty="0" err="1"/>
              <a:t>hanya</a:t>
            </a:r>
            <a:r>
              <a:rPr lang="en-ID" altLang="en-US" dirty="0"/>
              <a:t> pada </a:t>
            </a:r>
            <a:r>
              <a:rPr lang="en-ID" altLang="en-US" dirty="0" err="1"/>
              <a:t>posisi</a:t>
            </a:r>
            <a:r>
              <a:rPr lang="en-ID" altLang="en-US" dirty="0"/>
              <a:t> </a:t>
            </a:r>
            <a:r>
              <a:rPr lang="en-ID" altLang="en-US" dirty="0" err="1"/>
              <a:t>akhir</a:t>
            </a:r>
            <a:r>
              <a:rPr lang="en-ID" altLang="en-US" dirty="0"/>
              <a:t> (</a:t>
            </a:r>
            <a:r>
              <a:rPr lang="en-ID" altLang="en-US" i="1" dirty="0"/>
              <a:t>top</a:t>
            </a:r>
            <a:r>
              <a:rPr lang="en-ID" altLang="en-US" dirty="0"/>
              <a:t>).</a:t>
            </a:r>
            <a:r>
              <a:rPr lang="en-ID" altLang="en-US" dirty="0" err="1"/>
              <a:t>contoh</a:t>
            </a:r>
            <a:r>
              <a:rPr lang="en-ID" altLang="en-US" dirty="0"/>
              <a:t> </a:t>
            </a:r>
            <a:r>
              <a:rPr lang="en-ID" altLang="en-US" dirty="0" err="1"/>
              <a:t>dalam</a:t>
            </a:r>
            <a:r>
              <a:rPr lang="en-ID" altLang="en-US" dirty="0"/>
              <a:t> </a:t>
            </a:r>
            <a:r>
              <a:rPr lang="en-ID" altLang="en-US" dirty="0" err="1"/>
              <a:t>kebidupan</a:t>
            </a:r>
            <a:r>
              <a:rPr lang="en-ID" altLang="en-US" dirty="0"/>
              <a:t> </a:t>
            </a:r>
            <a:r>
              <a:rPr lang="en-ID" altLang="en-US" dirty="0" err="1"/>
              <a:t>sehari-hari</a:t>
            </a:r>
            <a:r>
              <a:rPr lang="en-ID" altLang="en-US" dirty="0"/>
              <a:t> </a:t>
            </a:r>
            <a:r>
              <a:rPr lang="en-ID" altLang="en-US" dirty="0" err="1"/>
              <a:t>adalah</a:t>
            </a:r>
            <a:r>
              <a:rPr lang="en-ID" altLang="en-US" dirty="0"/>
              <a:t> </a:t>
            </a:r>
            <a:r>
              <a:rPr lang="en-ID" altLang="en-US" dirty="0" err="1"/>
              <a:t>tumpukan</a:t>
            </a:r>
            <a:r>
              <a:rPr lang="en-ID" altLang="en-US" dirty="0"/>
              <a:t> </a:t>
            </a:r>
            <a:r>
              <a:rPr lang="en-ID" altLang="en-US" dirty="0" err="1"/>
              <a:t>piring</a:t>
            </a:r>
            <a:r>
              <a:rPr lang="en-ID" altLang="en-US" dirty="0"/>
              <a:t> </a:t>
            </a:r>
            <a:r>
              <a:rPr lang="en-ID" altLang="en-US" dirty="0" err="1"/>
              <a:t>disebuah</a:t>
            </a:r>
            <a:r>
              <a:rPr lang="en-ID" altLang="en-US" dirty="0"/>
              <a:t> </a:t>
            </a:r>
            <a:r>
              <a:rPr lang="en-ID" altLang="en-US" dirty="0" err="1"/>
              <a:t>restoran</a:t>
            </a:r>
            <a:r>
              <a:rPr lang="en-ID" altLang="en-US" dirty="0"/>
              <a:t> yang </a:t>
            </a:r>
            <a:r>
              <a:rPr lang="en-ID" altLang="en-US" dirty="0" err="1"/>
              <a:t>tumpukanya</a:t>
            </a:r>
            <a:r>
              <a:rPr lang="en-ID" altLang="en-US" dirty="0"/>
              <a:t> </a:t>
            </a:r>
            <a:r>
              <a:rPr lang="en-ID" altLang="en-US" dirty="0" err="1"/>
              <a:t>ditambah</a:t>
            </a:r>
            <a:r>
              <a:rPr lang="en-ID" altLang="en-US" dirty="0"/>
              <a:t> pada </a:t>
            </a:r>
            <a:r>
              <a:rPr lang="en-ID" altLang="en-US" dirty="0" err="1"/>
              <a:t>bagian</a:t>
            </a:r>
            <a:r>
              <a:rPr lang="en-ID" altLang="en-US" dirty="0"/>
              <a:t> paling </a:t>
            </a:r>
            <a:r>
              <a:rPr lang="en-ID" altLang="en-US" dirty="0" err="1"/>
              <a:t>atas</a:t>
            </a:r>
            <a:r>
              <a:rPr lang="en-ID" altLang="en-US" dirty="0"/>
              <a:t> dan </a:t>
            </a:r>
            <a:r>
              <a:rPr lang="en-ID" altLang="en-US" dirty="0" err="1"/>
              <a:t>jika</a:t>
            </a:r>
            <a:r>
              <a:rPr lang="en-ID" altLang="en-US" dirty="0"/>
              <a:t> </a:t>
            </a:r>
            <a:r>
              <a:rPr lang="en-ID" altLang="en-US" dirty="0" err="1"/>
              <a:t>mengambilnya</a:t>
            </a:r>
            <a:r>
              <a:rPr lang="en-ID" altLang="en-US" dirty="0"/>
              <a:t> pun </a:t>
            </a:r>
            <a:r>
              <a:rPr lang="en-ID" altLang="en-US" dirty="0" err="1"/>
              <a:t>dari</a:t>
            </a:r>
            <a:r>
              <a:rPr lang="en-ID" altLang="en-US" dirty="0"/>
              <a:t> </a:t>
            </a:r>
            <a:r>
              <a:rPr lang="en-ID" altLang="en-US" dirty="0" err="1"/>
              <a:t>bagian</a:t>
            </a:r>
            <a:r>
              <a:rPr lang="en-ID" altLang="en-US" dirty="0"/>
              <a:t> paling </a:t>
            </a:r>
            <a:r>
              <a:rPr lang="en-ID" altLang="en-US" dirty="0" err="1"/>
              <a:t>atas</a:t>
            </a:r>
            <a:r>
              <a:rPr lang="en-ID" altLang="en-US" dirty="0"/>
              <a:t> pula.</a:t>
            </a:r>
          </a:p>
          <a:p>
            <a:pPr algn="just"/>
            <a:endParaRPr lang="en-ID" altLang="en-US" dirty="0"/>
          </a:p>
        </p:txBody>
      </p:sp>
      <p:pic>
        <p:nvPicPr>
          <p:cNvPr id="19460" name="Gambar 4">
            <a:extLst>
              <a:ext uri="{FF2B5EF4-FFF2-40B4-BE49-F238E27FC236}">
                <a16:creationId xmlns:a16="http://schemas.microsoft.com/office/drawing/2014/main" id="{4AA0B7D0-C76B-421A-9BC3-58066038F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22" r="4619" b="1"/>
          <a:stretch/>
        </p:blipFill>
        <p:spPr bwMode="auto">
          <a:xfrm>
            <a:off x="7235483" y="2098651"/>
            <a:ext cx="3920197" cy="30079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2C03ED5-66E4-418C-94E4-622FC817307B}"/>
              </a:ext>
            </a:extLst>
          </p:cNvPr>
          <p:cNvSpPr>
            <a:spLocks noGrp="1"/>
          </p:cNvSpPr>
          <p:nvPr>
            <p:ph type="title"/>
          </p:nvPr>
        </p:nvSpPr>
        <p:spPr>
          <a:xfrm>
            <a:off x="1098468" y="885651"/>
            <a:ext cx="3229803" cy="4624603"/>
          </a:xfrm>
        </p:spPr>
        <p:txBody>
          <a:bodyPr>
            <a:normAutofit/>
          </a:bodyPr>
          <a:lstStyle/>
          <a:p>
            <a:r>
              <a:rPr lang="nn-NO" b="1">
                <a:solidFill>
                  <a:srgbClr val="FFFFFF"/>
                </a:solidFill>
              </a:rPr>
              <a:t>Set instruksi (instruction set)</a:t>
            </a:r>
            <a:r>
              <a:rPr lang="nn-NO">
                <a:solidFill>
                  <a:srgbClr val="FFFFFF"/>
                </a:solidFill>
              </a:rPr>
              <a:t>:</a:t>
            </a:r>
            <a:endParaRPr lang="en-US">
              <a:solidFill>
                <a:srgbClr val="FFFFFF"/>
              </a:solidFill>
            </a:endParaRPr>
          </a:p>
        </p:txBody>
      </p:sp>
      <p:sp>
        <p:nvSpPr>
          <p:cNvPr id="3" name="Content Placeholder 2">
            <a:extLst>
              <a:ext uri="{FF2B5EF4-FFF2-40B4-BE49-F238E27FC236}">
                <a16:creationId xmlns:a16="http://schemas.microsoft.com/office/drawing/2014/main" id="{D14F36C6-9618-4274-B7C1-7BD0442FAADC}"/>
              </a:ext>
            </a:extLst>
          </p:cNvPr>
          <p:cNvSpPr>
            <a:spLocks noGrp="1"/>
          </p:cNvSpPr>
          <p:nvPr>
            <p:ph idx="1"/>
          </p:nvPr>
        </p:nvSpPr>
        <p:spPr>
          <a:xfrm>
            <a:off x="4978708" y="885651"/>
            <a:ext cx="6525220" cy="4616849"/>
          </a:xfrm>
        </p:spPr>
        <p:txBody>
          <a:bodyPr anchor="ctr">
            <a:normAutofit/>
          </a:bodyPr>
          <a:lstStyle/>
          <a:p>
            <a:r>
              <a:rPr lang="nn-NO" sz="2400"/>
              <a:t>Sekumpulan</a:t>
            </a:r>
            <a:r>
              <a:rPr lang="id-ID" sz="2400"/>
              <a:t> </a:t>
            </a:r>
            <a:r>
              <a:rPr lang="nn-NO" sz="2400"/>
              <a:t>lengkap instruksi yang dapat dimengerti oleh</a:t>
            </a:r>
            <a:r>
              <a:rPr lang="id-ID" sz="2400"/>
              <a:t> </a:t>
            </a:r>
            <a:r>
              <a:rPr lang="en-US" sz="2400"/>
              <a:t>sebuah CPU</a:t>
            </a:r>
          </a:p>
          <a:p>
            <a:r>
              <a:rPr lang="en-US" sz="2400"/>
              <a:t> Instruksinya berbentuk machine code(bahasa mesin), aslinya seluruhnya dalam</a:t>
            </a:r>
            <a:r>
              <a:rPr lang="id-ID" sz="2400"/>
              <a:t> </a:t>
            </a:r>
            <a:r>
              <a:rPr lang="en-US" sz="2400"/>
              <a:t>bilangan biner</a:t>
            </a:r>
          </a:p>
          <a:p>
            <a:r>
              <a:rPr lang="en-US" sz="2400"/>
              <a:t> Untuk programmer, biasanya digunakan</a:t>
            </a:r>
            <a:r>
              <a:rPr lang="id-ID" sz="2400"/>
              <a:t> </a:t>
            </a:r>
            <a:r>
              <a:rPr lang="en-US" sz="2400"/>
              <a:t>representasi yang lebih mudah dimengerti </a:t>
            </a:r>
            <a:r>
              <a:rPr lang="id-ID" sz="2400"/>
              <a:t> </a:t>
            </a:r>
            <a:r>
              <a:rPr lang="en-US" sz="2400"/>
              <a:t>bahasa yang dapat dimengerti manusia,</a:t>
            </a:r>
            <a:r>
              <a:rPr lang="id-ID" sz="2400"/>
              <a:t> </a:t>
            </a:r>
            <a:r>
              <a:rPr lang="en-US" sz="2400"/>
              <a:t>dikenal dengan bahasa Assembly</a:t>
            </a:r>
          </a:p>
        </p:txBody>
      </p:sp>
    </p:spTree>
    <p:extLst>
      <p:ext uri="{BB962C8B-B14F-4D97-AF65-F5344CB8AC3E}">
        <p14:creationId xmlns:p14="http://schemas.microsoft.com/office/powerpoint/2010/main" val="18388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82" name="Judul 1">
            <a:extLst>
              <a:ext uri="{FF2B5EF4-FFF2-40B4-BE49-F238E27FC236}">
                <a16:creationId xmlns:a16="http://schemas.microsoft.com/office/drawing/2014/main" id="{E6E8D4DF-9C6E-4584-8638-B01FB593E0EE}"/>
              </a:ext>
            </a:extLst>
          </p:cNvPr>
          <p:cNvSpPr>
            <a:spLocks noGrp="1" noChangeArrowheads="1"/>
          </p:cNvSpPr>
          <p:nvPr>
            <p:ph type="title"/>
          </p:nvPr>
        </p:nvSpPr>
        <p:spPr>
          <a:xfrm>
            <a:off x="643467" y="321734"/>
            <a:ext cx="10905066" cy="1135737"/>
          </a:xfrm>
        </p:spPr>
        <p:txBody>
          <a:bodyPr>
            <a:normAutofit/>
          </a:bodyPr>
          <a:lstStyle/>
          <a:p>
            <a:endParaRPr lang="en-ID" altLang="en-US" sz="3600"/>
          </a:p>
        </p:txBody>
      </p:sp>
      <p:sp>
        <p:nvSpPr>
          <p:cNvPr id="20483" name="Rectangle 3">
            <a:extLst>
              <a:ext uri="{FF2B5EF4-FFF2-40B4-BE49-F238E27FC236}">
                <a16:creationId xmlns:a16="http://schemas.microsoft.com/office/drawing/2014/main" id="{DB0E4B4D-1D9A-42C6-A6E3-D3A873940A7C}"/>
              </a:ext>
            </a:extLst>
          </p:cNvPr>
          <p:cNvSpPr>
            <a:spLocks noGrp="1" noChangeArrowheads="1"/>
          </p:cNvSpPr>
          <p:nvPr>
            <p:ph idx="1"/>
          </p:nvPr>
        </p:nvSpPr>
        <p:spPr>
          <a:xfrm>
            <a:off x="643467" y="1782981"/>
            <a:ext cx="10905066" cy="4393982"/>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584" tIns="45720" rIns="91440" bIns="45720" rtlCol="0">
            <a:normAutofit/>
          </a:bodyPr>
          <a:lstStyle/>
          <a:p>
            <a:pPr marL="0" indent="0" eaLnBrk="0" hangingPunct="0">
              <a:spcBef>
                <a:spcPct val="0"/>
              </a:spcBef>
              <a:spcAft>
                <a:spcPts val="600"/>
              </a:spcAft>
              <a:buNone/>
            </a:pPr>
            <a:r>
              <a:rPr lang="id-ID" altLang="en-US" sz="2000" b="1" dirty="0">
                <a:latin typeface="Abadi" panose="020B0604020104020204" pitchFamily="34" charset="0"/>
                <a:cs typeface="Arial" panose="020B0604020202020204" pitchFamily="34" charset="0"/>
              </a:rPr>
              <a:t>1.</a:t>
            </a:r>
            <a:r>
              <a:rPr lang="id-ID" altLang="en-US" sz="2000" dirty="0">
                <a:latin typeface="Abadi" panose="020B0604020104020204" pitchFamily="34" charset="0"/>
                <a:cs typeface="Arial" panose="020B0604020202020204" pitchFamily="34" charset="0"/>
              </a:rPr>
              <a:t>      </a:t>
            </a:r>
            <a:r>
              <a:rPr lang="id-ID" altLang="en-US" sz="2000" b="1" dirty="0" err="1">
                <a:latin typeface="Abadi" panose="020B0604020104020204" pitchFamily="34" charset="0"/>
                <a:cs typeface="Arial" panose="020B0604020202020204" pitchFamily="34" charset="0"/>
              </a:rPr>
              <a:t>Macam-Macam</a:t>
            </a:r>
            <a:r>
              <a:rPr lang="id-ID" altLang="en-US" sz="2000" b="1" dirty="0">
                <a:latin typeface="Abadi" panose="020B0604020104020204" pitchFamily="34" charset="0"/>
                <a:cs typeface="Arial" panose="020B0604020202020204" pitchFamily="34" charset="0"/>
              </a:rPr>
              <a:t> </a:t>
            </a:r>
            <a:r>
              <a:rPr lang="id-ID" altLang="en-US" sz="2000" b="1" dirty="0" err="1">
                <a:latin typeface="Abadi" panose="020B0604020104020204" pitchFamily="34" charset="0"/>
                <a:cs typeface="Arial" panose="020B0604020202020204" pitchFamily="34" charset="0"/>
              </a:rPr>
              <a:t>Stack</a:t>
            </a:r>
            <a:endParaRPr lang="id-ID" altLang="en-US" sz="2000" dirty="0">
              <a:latin typeface="Abadi" panose="020B0604020104020204" pitchFamily="34" charset="0"/>
              <a:cs typeface="Arial" panose="020B0604020202020204" pitchFamily="34" charset="0"/>
            </a:endParaRPr>
          </a:p>
          <a:p>
            <a:pPr marL="0" indent="0" eaLnBrk="0" hangingPunct="0">
              <a:spcBef>
                <a:spcPct val="0"/>
              </a:spcBef>
              <a:spcAft>
                <a:spcPts val="600"/>
              </a:spcAft>
              <a:buNone/>
            </a:pPr>
            <a:r>
              <a:rPr lang="id-ID" altLang="en-US" sz="2000" i="1" dirty="0" err="1">
                <a:latin typeface="Abadi" panose="020B0604020104020204" pitchFamily="34" charset="0"/>
                <a:cs typeface="Arial" panose="020B0604020202020204" pitchFamily="34" charset="0"/>
              </a:rPr>
              <a:t>Stack</a:t>
            </a:r>
            <a:r>
              <a:rPr lang="id-ID" altLang="en-US" sz="2000" dirty="0">
                <a:latin typeface="Abadi" panose="020B0604020104020204" pitchFamily="34" charset="0"/>
                <a:cs typeface="Arial" panose="020B0604020202020204" pitchFamily="34" charset="0"/>
              </a:rPr>
              <a:t> ada 2 operasi paling besar yang dapat dilakukan yaitu:</a:t>
            </a:r>
          </a:p>
          <a:p>
            <a:pPr marL="0" indent="0" eaLnBrk="0" hangingPunct="0">
              <a:spcBef>
                <a:spcPct val="0"/>
              </a:spcBef>
              <a:spcAft>
                <a:spcPts val="600"/>
              </a:spcAft>
              <a:buNone/>
            </a:pPr>
            <a:r>
              <a:rPr lang="id-ID" altLang="en-US" sz="2000" dirty="0">
                <a:latin typeface="Abadi" panose="020B0604020104020204" pitchFamily="34" charset="0"/>
                <a:cs typeface="Arial" panose="020B0604020202020204" pitchFamily="34" charset="0"/>
              </a:rPr>
              <a:t>1.  Operasi </a:t>
            </a:r>
            <a:r>
              <a:rPr lang="id-ID" altLang="en-US" sz="2000" i="1" dirty="0" err="1">
                <a:latin typeface="Abadi" panose="020B0604020104020204" pitchFamily="34" charset="0"/>
                <a:cs typeface="Arial" panose="020B0604020202020204" pitchFamily="34" charset="0"/>
              </a:rPr>
              <a:t>push</a:t>
            </a:r>
            <a:r>
              <a:rPr lang="id-ID" altLang="en-US" sz="2000" dirty="0">
                <a:latin typeface="Abadi" panose="020B0604020104020204" pitchFamily="34" charset="0"/>
                <a:cs typeface="Arial" panose="020B0604020202020204" pitchFamily="34" charset="0"/>
              </a:rPr>
              <a:t> yaitu operasi menambahkan elemen pada urutan terakhir (paling atas).</a:t>
            </a:r>
          </a:p>
          <a:p>
            <a:pPr marL="0" indent="0" eaLnBrk="0" hangingPunct="0">
              <a:spcBef>
                <a:spcPct val="0"/>
              </a:spcBef>
              <a:spcAft>
                <a:spcPts val="600"/>
              </a:spcAft>
              <a:buNone/>
            </a:pPr>
            <a:r>
              <a:rPr lang="id-ID" altLang="en-US" sz="2000" dirty="0">
                <a:latin typeface="Abadi" panose="020B0604020104020204" pitchFamily="34" charset="0"/>
                <a:cs typeface="Arial" panose="020B0604020202020204" pitchFamily="34" charset="0"/>
              </a:rPr>
              <a:t>2.  Operasi </a:t>
            </a:r>
            <a:r>
              <a:rPr lang="id-ID" altLang="en-US" sz="2000" i="1" dirty="0">
                <a:latin typeface="Abadi" panose="020B0604020104020204" pitchFamily="34" charset="0"/>
                <a:cs typeface="Arial" panose="020B0604020202020204" pitchFamily="34" charset="0"/>
              </a:rPr>
              <a:t>pop</a:t>
            </a:r>
            <a:r>
              <a:rPr lang="id-ID" altLang="en-US" sz="2000" dirty="0">
                <a:latin typeface="Abadi" panose="020B0604020104020204" pitchFamily="34" charset="0"/>
                <a:cs typeface="Arial" panose="020B0604020202020204" pitchFamily="34" charset="0"/>
              </a:rPr>
              <a:t> yaitu mengambil sebuah elemen data pada urutan terakhir dan menghapus elemen tersebut dari </a:t>
            </a:r>
            <a:r>
              <a:rPr lang="id-ID" altLang="en-US" sz="2000" i="1" dirty="0" err="1">
                <a:latin typeface="Abadi" panose="020B0604020104020204" pitchFamily="34" charset="0"/>
                <a:cs typeface="Arial" panose="020B0604020202020204" pitchFamily="34" charset="0"/>
              </a:rPr>
              <a:t>stack</a:t>
            </a:r>
            <a:r>
              <a:rPr lang="id-ID" altLang="en-US" sz="2000" i="1" dirty="0">
                <a:latin typeface="Abadi" panose="020B0604020104020204" pitchFamily="34" charset="0"/>
                <a:cs typeface="Arial" panose="020B0604020202020204" pitchFamily="34" charset="0"/>
              </a:rPr>
              <a:t>.</a:t>
            </a:r>
            <a:endParaRPr lang="id-ID" altLang="en-US" sz="2000" dirty="0">
              <a:latin typeface="Abadi" panose="020B0604020104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06" name="Judul 1">
            <a:extLst>
              <a:ext uri="{FF2B5EF4-FFF2-40B4-BE49-F238E27FC236}">
                <a16:creationId xmlns:a16="http://schemas.microsoft.com/office/drawing/2014/main" id="{31C40BC6-696C-4983-96F9-0A7EEE73B9CF}"/>
              </a:ext>
            </a:extLst>
          </p:cNvPr>
          <p:cNvSpPr>
            <a:spLocks noGrp="1" noChangeArrowheads="1"/>
          </p:cNvSpPr>
          <p:nvPr>
            <p:ph type="title"/>
          </p:nvPr>
        </p:nvSpPr>
        <p:spPr>
          <a:xfrm>
            <a:off x="643467" y="321734"/>
            <a:ext cx="10905066" cy="1135737"/>
          </a:xfrm>
        </p:spPr>
        <p:txBody>
          <a:bodyPr>
            <a:normAutofit/>
          </a:bodyPr>
          <a:lstStyle/>
          <a:p>
            <a:endParaRPr lang="en-ID" altLang="en-US" sz="3600"/>
          </a:p>
        </p:txBody>
      </p:sp>
      <p:sp>
        <p:nvSpPr>
          <p:cNvPr id="4" name="Rectangle 1">
            <a:extLst>
              <a:ext uri="{FF2B5EF4-FFF2-40B4-BE49-F238E27FC236}">
                <a16:creationId xmlns:a16="http://schemas.microsoft.com/office/drawing/2014/main" id="{18420D4C-0659-4C2D-AB87-2D65475E1A6A}"/>
              </a:ext>
            </a:extLst>
          </p:cNvPr>
          <p:cNvSpPr>
            <a:spLocks noGrp="1" noChangeArrowheads="1"/>
          </p:cNvSpPr>
          <p:nvPr>
            <p:ph idx="1"/>
          </p:nvPr>
        </p:nvSpPr>
        <p:spPr>
          <a:xfrm>
            <a:off x="643467" y="1782981"/>
            <a:ext cx="10905066" cy="4393982"/>
          </a:xfrm>
        </p:spPr>
        <p:txBody>
          <a:bodyPr vert="horz" lIns="685584" tIns="45720" rIns="91440" bIns="45720" rtlCol="0">
            <a:norm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spcBef>
                <a:spcPct val="0"/>
              </a:spcBef>
              <a:spcAft>
                <a:spcPts val="600"/>
              </a:spcAft>
              <a:buNone/>
              <a:defRPr/>
            </a:pPr>
            <a:r>
              <a:rPr lang="id-ID" altLang="en-US" sz="2000" b="1">
                <a:latin typeface="Times New Roman" panose="02020603050405020304" pitchFamily="18" charset="0"/>
              </a:rPr>
              <a:t>2.</a:t>
            </a:r>
            <a:r>
              <a:rPr lang="id-ID" altLang="en-US" sz="2000"/>
              <a:t>      </a:t>
            </a:r>
            <a:r>
              <a:rPr lang="id-ID" altLang="en-US" sz="2000" b="1">
                <a:latin typeface="Times New Roman" panose="02020603050405020304" pitchFamily="18" charset="0"/>
              </a:rPr>
              <a:t>Proses Operasi</a:t>
            </a:r>
            <a:r>
              <a:rPr lang="id-ID" altLang="en-US" sz="2000" b="1"/>
              <a:t> </a:t>
            </a:r>
            <a:r>
              <a:rPr lang="id-ID" altLang="en-US" sz="2000" b="1" i="1">
                <a:latin typeface="Times New Roman" panose="02020603050405020304" pitchFamily="18" charset="0"/>
              </a:rPr>
              <a:t>Stack</a:t>
            </a:r>
            <a:endParaRPr lang="id-ID" altLang="en-US" sz="2000"/>
          </a:p>
          <a:p>
            <a:pPr marL="0" indent="0">
              <a:spcBef>
                <a:spcPct val="0"/>
              </a:spcBef>
              <a:spcAft>
                <a:spcPts val="600"/>
              </a:spcAft>
              <a:buNone/>
              <a:defRPr/>
            </a:pPr>
            <a:r>
              <a:rPr lang="id-ID" altLang="en-US" sz="2000"/>
              <a:t>   </a:t>
            </a:r>
            <a:r>
              <a:rPr lang="id-ID" altLang="en-US" sz="2000">
                <a:latin typeface="Times New Roman" panose="02020603050405020304" pitchFamily="18" charset="0"/>
              </a:rPr>
              <a:t> Selain operasi dasar</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ada lagi operasi lain dapat terjadi dalam</a:t>
            </a:r>
            <a:r>
              <a:rPr lang="id-ID" altLang="en-US" sz="2000"/>
              <a:t> </a:t>
            </a:r>
            <a:r>
              <a:rPr lang="id-ID" altLang="en-US" sz="2000" i="1">
                <a:latin typeface="Times New Roman" panose="02020603050405020304" pitchFamily="18" charset="0"/>
              </a:rPr>
              <a:t>stack</a:t>
            </a:r>
            <a:r>
              <a:rPr lang="en-US" altLang="en-US" sz="2000" i="1">
                <a:latin typeface="Times New Roman" panose="02020603050405020304" pitchFamily="18" charset="0"/>
              </a:rPr>
              <a:t> </a:t>
            </a:r>
            <a:r>
              <a:rPr lang="id-ID" altLang="en-US" sz="2000">
                <a:latin typeface="Times New Roman" panose="02020603050405020304" pitchFamily="18" charset="0"/>
              </a:rPr>
              <a:t>yaitu:</a:t>
            </a:r>
            <a:endParaRPr lang="id-ID" altLang="en-US" sz="2000"/>
          </a:p>
          <a:p>
            <a:pPr marL="514350" indent="-514350">
              <a:spcBef>
                <a:spcPct val="0"/>
              </a:spcBef>
              <a:spcAft>
                <a:spcPts val="600"/>
              </a:spcAft>
              <a:buFont typeface="+mj-lt"/>
              <a:buAutoNum type="arabicPeriod"/>
              <a:defRPr/>
            </a:pPr>
            <a:r>
              <a:rPr lang="id-ID" altLang="en-US" sz="2000">
                <a:latin typeface="Times New Roman" panose="02020603050405020304" pitchFamily="18" charset="0"/>
              </a:rPr>
              <a:t>Proses Deklarasi yaitu proses</a:t>
            </a:r>
            <a:r>
              <a:rPr lang="en-US" altLang="en-US" sz="2000">
                <a:latin typeface="Times New Roman" panose="02020603050405020304" pitchFamily="18" charset="0"/>
              </a:rPr>
              <a:t> </a:t>
            </a:r>
            <a:r>
              <a:rPr lang="id-ID" altLang="en-US" sz="2000">
                <a:latin typeface="Times New Roman" panose="02020603050405020304" pitchFamily="18" charset="0"/>
              </a:rPr>
              <a:t>pendeklarasian</a:t>
            </a:r>
            <a:r>
              <a:rPr lang="id-ID" altLang="en-US" sz="2000"/>
              <a:t> </a:t>
            </a:r>
            <a:r>
              <a:rPr lang="id-ID" altLang="en-US" sz="2000" i="1">
                <a:latin typeface="Times New Roman" panose="02020603050405020304" pitchFamily="18" charset="0"/>
              </a:rPr>
              <a:t>stack</a:t>
            </a:r>
            <a:r>
              <a:rPr lang="id-ID" altLang="en-US" sz="2000">
                <a:latin typeface="Times New Roman" panose="02020603050405020304" pitchFamily="18" charset="0"/>
              </a:rPr>
              <a:t>.</a:t>
            </a:r>
            <a:endParaRPr lang="id-ID" altLang="en-US" sz="2000"/>
          </a:p>
          <a:p>
            <a:pPr marL="514350" indent="-514350">
              <a:spcBef>
                <a:spcPct val="0"/>
              </a:spcBef>
              <a:spcAft>
                <a:spcPts val="600"/>
              </a:spcAft>
              <a:buFont typeface="+mj-lt"/>
              <a:buAutoNum type="arabicPeriod"/>
              <a:defRPr/>
            </a:pPr>
            <a:r>
              <a:rPr lang="id-ID" altLang="en-US" sz="2000">
                <a:latin typeface="Times New Roman" panose="02020603050405020304" pitchFamily="18" charset="0"/>
              </a:rPr>
              <a:t>Proses IsEmpty yaitu proses pemeriksaan apakah</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dalam keadaan kosong.</a:t>
            </a:r>
            <a:endParaRPr lang="id-ID" altLang="en-US" sz="2000"/>
          </a:p>
          <a:p>
            <a:pPr marL="514350" indent="-514350">
              <a:spcBef>
                <a:spcPct val="0"/>
              </a:spcBef>
              <a:spcAft>
                <a:spcPts val="600"/>
              </a:spcAft>
              <a:buFont typeface="+mj-lt"/>
              <a:buAutoNum type="arabicPeriod"/>
              <a:defRPr/>
            </a:pPr>
            <a:r>
              <a:rPr lang="id-ID" altLang="en-US" sz="2000">
                <a:latin typeface="Times New Roman" panose="02020603050405020304" pitchFamily="18" charset="0"/>
              </a:rPr>
              <a:t>Proses IsFull yaitu proses pemeriksaan apakah</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telah penuh.</a:t>
            </a:r>
            <a:endParaRPr lang="id-ID" altLang="en-US" sz="2000"/>
          </a:p>
          <a:p>
            <a:pPr marL="514350" indent="-514350">
              <a:spcBef>
                <a:spcPct val="0"/>
              </a:spcBef>
              <a:spcAft>
                <a:spcPts val="600"/>
              </a:spcAft>
              <a:buFont typeface="+mj-lt"/>
              <a:buAutoNum type="arabicPeriod"/>
              <a:defRPr/>
            </a:pPr>
            <a:r>
              <a:rPr lang="id-ID" altLang="en-US" sz="2000">
                <a:latin typeface="Times New Roman" panose="02020603050405020304" pitchFamily="18" charset="0"/>
              </a:rPr>
              <a:t>Proses</a:t>
            </a:r>
            <a:r>
              <a:rPr lang="id-ID" altLang="en-US" sz="2000"/>
              <a:t> </a:t>
            </a:r>
            <a:r>
              <a:rPr lang="id-ID" altLang="en-US" sz="2000" i="1">
                <a:latin typeface="Times New Roman" panose="02020603050405020304" pitchFamily="18" charset="0"/>
              </a:rPr>
              <a:t>Inisialisasi</a:t>
            </a:r>
            <a:r>
              <a:rPr lang="id-ID" altLang="en-US" sz="2000"/>
              <a:t> </a:t>
            </a:r>
            <a:r>
              <a:rPr lang="id-ID" altLang="en-US" sz="2000">
                <a:latin typeface="Times New Roman" panose="02020603050405020304" pitchFamily="18" charset="0"/>
              </a:rPr>
              <a:t>yaitu proses pembuangan</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kosong, biasanya dengan pemberian nial untuk top.</a:t>
            </a:r>
            <a:endParaRPr lang="id-ID" altLang="en-US" sz="2000"/>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30" name="Judul 1">
            <a:extLst>
              <a:ext uri="{FF2B5EF4-FFF2-40B4-BE49-F238E27FC236}">
                <a16:creationId xmlns:a16="http://schemas.microsoft.com/office/drawing/2014/main" id="{EE84EE71-92C4-4132-8A31-7A893874B506}"/>
              </a:ext>
            </a:extLst>
          </p:cNvPr>
          <p:cNvSpPr>
            <a:spLocks noGrp="1" noChangeArrowheads="1"/>
          </p:cNvSpPr>
          <p:nvPr>
            <p:ph type="title"/>
          </p:nvPr>
        </p:nvSpPr>
        <p:spPr>
          <a:xfrm>
            <a:off x="643467" y="321734"/>
            <a:ext cx="10905066" cy="1135737"/>
          </a:xfrm>
        </p:spPr>
        <p:txBody>
          <a:bodyPr>
            <a:normAutofit/>
          </a:bodyPr>
          <a:lstStyle/>
          <a:p>
            <a:endParaRPr lang="en-ID" altLang="en-US" sz="3600"/>
          </a:p>
        </p:txBody>
      </p:sp>
      <p:sp>
        <p:nvSpPr>
          <p:cNvPr id="5" name="Rectangle 3">
            <a:extLst>
              <a:ext uri="{FF2B5EF4-FFF2-40B4-BE49-F238E27FC236}">
                <a16:creationId xmlns:a16="http://schemas.microsoft.com/office/drawing/2014/main" id="{2C452579-8430-458A-851D-1951BA8B687C}"/>
              </a:ext>
            </a:extLst>
          </p:cNvPr>
          <p:cNvSpPr>
            <a:spLocks noGrp="1" noChangeArrowheads="1"/>
          </p:cNvSpPr>
          <p:nvPr>
            <p:ph idx="1"/>
          </p:nvPr>
        </p:nvSpPr>
        <p:spPr>
          <a:xfrm>
            <a:off x="643467" y="1782981"/>
            <a:ext cx="10905066" cy="4393982"/>
          </a:xfrm>
        </p:spPr>
        <p:txBody>
          <a:bodyPr vert="horz" lIns="685584" tIns="45720" rIns="91440" bIns="45720" rtlCol="0">
            <a:norm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spcBef>
                <a:spcPct val="0"/>
              </a:spcBef>
              <a:spcAft>
                <a:spcPts val="600"/>
              </a:spcAft>
              <a:buNone/>
              <a:defRPr/>
            </a:pPr>
            <a:r>
              <a:rPr lang="id-ID" altLang="en-US" sz="2000" b="1">
                <a:latin typeface="Times New Roman" panose="02020603050405020304" pitchFamily="18" charset="0"/>
              </a:rPr>
              <a:t>3.</a:t>
            </a:r>
            <a:r>
              <a:rPr lang="id-ID" altLang="en-US" sz="2000"/>
              <a:t>      </a:t>
            </a:r>
            <a:r>
              <a:rPr lang="id-ID" altLang="en-US" sz="2000" b="1">
                <a:latin typeface="Times New Roman" panose="02020603050405020304" pitchFamily="18" charset="0"/>
              </a:rPr>
              <a:t>Operasi-Operasi</a:t>
            </a:r>
            <a:r>
              <a:rPr lang="id-ID" altLang="en-US" sz="2000" b="1"/>
              <a:t> </a:t>
            </a:r>
            <a:r>
              <a:rPr lang="id-ID" altLang="en-US" sz="2000" b="1" i="1">
                <a:latin typeface="Times New Roman" panose="02020603050405020304" pitchFamily="18" charset="0"/>
              </a:rPr>
              <a:t>Stack</a:t>
            </a:r>
            <a:endParaRPr lang="id-ID" altLang="en-US" sz="2000"/>
          </a:p>
          <a:p>
            <a:pPr marL="0" indent="0">
              <a:spcBef>
                <a:spcPct val="0"/>
              </a:spcBef>
              <a:spcAft>
                <a:spcPts val="600"/>
              </a:spcAft>
              <a:buNone/>
              <a:defRPr/>
            </a:pPr>
            <a:r>
              <a:rPr lang="id-ID" altLang="en-US" sz="2000" b="1">
                <a:latin typeface="Times New Roman" panose="02020603050405020304" pitchFamily="18" charset="0"/>
              </a:rPr>
              <a:t>a.</a:t>
            </a:r>
            <a:r>
              <a:rPr lang="id-ID" altLang="en-US" sz="2000"/>
              <a:t>      </a:t>
            </a:r>
            <a:r>
              <a:rPr lang="id-ID" altLang="en-US" sz="2000" b="1">
                <a:latin typeface="Times New Roman" panose="02020603050405020304" pitchFamily="18" charset="0"/>
              </a:rPr>
              <a:t>Pendeklarasian</a:t>
            </a:r>
            <a:r>
              <a:rPr lang="id-ID" altLang="en-US" sz="2000" b="1"/>
              <a:t> </a:t>
            </a:r>
            <a:r>
              <a:rPr lang="id-ID" altLang="en-US" sz="2000" b="1" i="1">
                <a:latin typeface="Times New Roman" panose="02020603050405020304" pitchFamily="18" charset="0"/>
              </a:rPr>
              <a:t>Stack</a:t>
            </a:r>
            <a:endParaRPr lang="id-ID" altLang="en-US" sz="2000"/>
          </a:p>
          <a:p>
            <a:pPr marL="0" indent="0">
              <a:spcBef>
                <a:spcPct val="0"/>
              </a:spcBef>
              <a:spcAft>
                <a:spcPts val="600"/>
              </a:spcAft>
              <a:buNone/>
              <a:defRPr/>
            </a:pPr>
            <a:r>
              <a:rPr lang="id-ID" altLang="en-US" sz="2000">
                <a:latin typeface="Times New Roman" panose="02020603050405020304" pitchFamily="18" charset="0"/>
              </a:rPr>
              <a:t>Suatu</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memiliki beberapa bagian yaitu:</a:t>
            </a:r>
            <a:endParaRPr lang="id-ID" altLang="en-US" sz="2000"/>
          </a:p>
          <a:p>
            <a:pPr marL="457200" indent="-457200">
              <a:spcBef>
                <a:spcPct val="0"/>
              </a:spcBef>
              <a:spcAft>
                <a:spcPts val="600"/>
              </a:spcAft>
              <a:buFont typeface="+mj-lt"/>
              <a:buAutoNum type="arabicPeriod"/>
              <a:defRPr/>
            </a:pPr>
            <a:r>
              <a:rPr lang="id-ID" altLang="en-US" sz="2000">
                <a:latin typeface="Times New Roman" panose="02020603050405020304" pitchFamily="18" charset="0"/>
              </a:rPr>
              <a:t>Top : yang berisi posisi data terakhir.</a:t>
            </a:r>
            <a:endParaRPr lang="id-ID" altLang="en-US" sz="2000"/>
          </a:p>
          <a:p>
            <a:pPr marL="457200" indent="-457200">
              <a:spcBef>
                <a:spcPct val="0"/>
              </a:spcBef>
              <a:spcAft>
                <a:spcPts val="600"/>
              </a:spcAft>
              <a:buFont typeface="+mj-lt"/>
              <a:buAutoNum type="arabicPeriod"/>
              <a:defRPr/>
            </a:pPr>
            <a:r>
              <a:rPr lang="id-ID" altLang="en-US" sz="2000">
                <a:latin typeface="Times New Roman" panose="02020603050405020304" pitchFamily="18" charset="0"/>
              </a:rPr>
              <a:t>Elemen : yang berisi data yang ada dalam</a:t>
            </a:r>
            <a:r>
              <a:rPr lang="id-ID" altLang="en-US" sz="2000"/>
              <a:t> </a:t>
            </a:r>
            <a:r>
              <a:rPr lang="id-ID" altLang="en-US" sz="2000" i="1">
                <a:latin typeface="Times New Roman" panose="02020603050405020304" pitchFamily="18" charset="0"/>
              </a:rPr>
              <a:t>stack</a:t>
            </a:r>
            <a:r>
              <a:rPr lang="id-ID" altLang="en-US" sz="2000"/>
              <a:t> </a:t>
            </a:r>
            <a:r>
              <a:rPr lang="id-ID" altLang="en-US" sz="2000">
                <a:latin typeface="Times New Roman" panose="02020603050405020304" pitchFamily="18" charset="0"/>
              </a:rPr>
              <a:t>bagian inilah yang berbentuk</a:t>
            </a:r>
            <a:r>
              <a:rPr lang="id-ID" altLang="en-US" sz="2000"/>
              <a:t> </a:t>
            </a:r>
            <a:r>
              <a:rPr lang="id-ID" altLang="en-US" sz="2000" i="1">
                <a:latin typeface="Times New Roman" panose="02020603050405020304" pitchFamily="18" charset="0"/>
              </a:rPr>
              <a:t>array</a:t>
            </a:r>
            <a:r>
              <a:rPr lang="id-ID" altLang="en-US" sz="2000">
                <a:latin typeface="Times New Roman" panose="02020603050405020304" pitchFamily="18" charset="0"/>
              </a:rPr>
              <a:t>.</a:t>
            </a:r>
            <a:endParaRPr lang="id-ID" altLang="en-US" sz="2000"/>
          </a:p>
          <a:p>
            <a:pPr marL="457200" indent="-457200">
              <a:spcBef>
                <a:spcPct val="0"/>
              </a:spcBef>
              <a:spcAft>
                <a:spcPts val="600"/>
              </a:spcAft>
              <a:buFont typeface="+mj-lt"/>
              <a:buAutoNum type="arabicPeriod"/>
              <a:defRPr/>
            </a:pPr>
            <a:r>
              <a:rPr lang="id-ID" altLang="en-US" sz="2000">
                <a:latin typeface="Times New Roman" panose="02020603050405020304" pitchFamily="18" charset="0"/>
              </a:rPr>
              <a:t>Maks_elemen yaitu variabel yang menunjuk maksimal banyaknya elemen dalam</a:t>
            </a:r>
            <a:r>
              <a:rPr lang="id-ID" altLang="en-US" sz="2000"/>
              <a:t> </a:t>
            </a:r>
            <a:r>
              <a:rPr lang="id-ID" altLang="en-US" sz="2000" i="1">
                <a:latin typeface="Times New Roman" panose="02020603050405020304" pitchFamily="18" charset="0"/>
              </a:rPr>
              <a:t>stack</a:t>
            </a:r>
            <a:r>
              <a:rPr lang="id-ID" altLang="en-US" sz="2000">
                <a:latin typeface="Times New Roman" panose="02020603050405020304" pitchFamily="18" charset="0"/>
              </a:rPr>
              <a:t>.</a:t>
            </a:r>
            <a:endParaRPr lang="en-US" altLang="en-US" sz="2000">
              <a:latin typeface="Times New Roman" panose="02020603050405020304" pitchFamily="18" charset="0"/>
            </a:endParaRPr>
          </a:p>
          <a:p>
            <a:pPr marL="0" indent="0">
              <a:spcBef>
                <a:spcPct val="0"/>
              </a:spcBef>
              <a:spcAft>
                <a:spcPts val="600"/>
              </a:spcAft>
              <a:buNone/>
              <a:defRPr/>
            </a:pPr>
            <a:endParaRPr lang="id-ID" altLang="en-US" sz="2000"/>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4" name="Judul 1">
            <a:extLst>
              <a:ext uri="{FF2B5EF4-FFF2-40B4-BE49-F238E27FC236}">
                <a16:creationId xmlns:a16="http://schemas.microsoft.com/office/drawing/2014/main" id="{F0516234-7178-4A9F-A6B1-3D19612ABB7F}"/>
              </a:ext>
            </a:extLst>
          </p:cNvPr>
          <p:cNvSpPr>
            <a:spLocks noGrp="1" noChangeArrowheads="1"/>
          </p:cNvSpPr>
          <p:nvPr>
            <p:ph type="title"/>
          </p:nvPr>
        </p:nvSpPr>
        <p:spPr>
          <a:xfrm>
            <a:off x="643467" y="321734"/>
            <a:ext cx="10905066" cy="1135737"/>
          </a:xfrm>
        </p:spPr>
        <p:txBody>
          <a:bodyPr>
            <a:normAutofit/>
          </a:bodyPr>
          <a:lstStyle/>
          <a:p>
            <a:endParaRPr lang="en-ID" altLang="en-US" sz="3600"/>
          </a:p>
        </p:txBody>
      </p:sp>
      <p:sp>
        <p:nvSpPr>
          <p:cNvPr id="23555" name="Tampungan Konten 2">
            <a:extLst>
              <a:ext uri="{FF2B5EF4-FFF2-40B4-BE49-F238E27FC236}">
                <a16:creationId xmlns:a16="http://schemas.microsoft.com/office/drawing/2014/main" id="{89A73F37-F158-4D22-8BBA-9DB497C91F30}"/>
              </a:ext>
            </a:extLst>
          </p:cNvPr>
          <p:cNvSpPr>
            <a:spLocks noGrp="1" noChangeArrowheads="1"/>
          </p:cNvSpPr>
          <p:nvPr>
            <p:ph idx="1"/>
          </p:nvPr>
        </p:nvSpPr>
        <p:spPr>
          <a:xfrm>
            <a:off x="643467" y="1782981"/>
            <a:ext cx="10905066" cy="4393982"/>
          </a:xfrm>
        </p:spPr>
        <p:txBody>
          <a:bodyPr>
            <a:normAutofit/>
          </a:bodyPr>
          <a:lstStyle/>
          <a:p>
            <a:pPr marL="0" indent="0" algn="just">
              <a:buNone/>
            </a:pPr>
            <a:r>
              <a:rPr lang="en-ID" altLang="en-US" sz="2000" dirty="0"/>
              <a:t>b</a:t>
            </a:r>
            <a:r>
              <a:rPr lang="en-ID" altLang="en-US" sz="2400" dirty="0"/>
              <a:t>.      </a:t>
            </a:r>
            <a:r>
              <a:rPr lang="en-ID" altLang="en-US" sz="2400" dirty="0" err="1"/>
              <a:t>Inisialisasi</a:t>
            </a:r>
            <a:endParaRPr lang="en-ID" altLang="en-US" sz="2400" dirty="0"/>
          </a:p>
          <a:p>
            <a:pPr marL="0" indent="0" algn="just">
              <a:buNone/>
            </a:pPr>
            <a:r>
              <a:rPr lang="en-ID" altLang="en-US" sz="2400" dirty="0" err="1"/>
              <a:t>Inisialisasi</a:t>
            </a:r>
            <a:r>
              <a:rPr lang="en-ID" altLang="en-US" sz="2400" dirty="0"/>
              <a:t> Stack </a:t>
            </a:r>
            <a:r>
              <a:rPr lang="en-ID" altLang="en-US" sz="2400" dirty="0" err="1"/>
              <a:t>adalah</a:t>
            </a:r>
            <a:r>
              <a:rPr lang="en-ID" altLang="en-US" sz="2400" dirty="0"/>
              <a:t> proses </a:t>
            </a:r>
            <a:r>
              <a:rPr lang="en-ID" altLang="en-US" sz="2400" dirty="0" err="1"/>
              <a:t>pembuatan</a:t>
            </a:r>
            <a:r>
              <a:rPr lang="en-ID" altLang="en-US" sz="2400" dirty="0"/>
              <a:t> </a:t>
            </a:r>
            <a:r>
              <a:rPr lang="en-ID" altLang="en-US" sz="2400" dirty="0" err="1"/>
              <a:t>suatu</a:t>
            </a:r>
            <a:r>
              <a:rPr lang="en-ID" altLang="en-US" sz="2400" dirty="0"/>
              <a:t> stack </a:t>
            </a:r>
            <a:r>
              <a:rPr lang="en-ID" altLang="en-US" sz="2400" dirty="0" err="1"/>
              <a:t>kosong</a:t>
            </a:r>
            <a:r>
              <a:rPr lang="en-ID" altLang="en-US" sz="2400" dirty="0"/>
              <a:t>. </a:t>
            </a:r>
            <a:r>
              <a:rPr lang="en-ID" altLang="en-US" sz="2400" dirty="0" err="1"/>
              <a:t>Adapun</a:t>
            </a:r>
            <a:r>
              <a:rPr lang="en-ID" altLang="en-US" sz="2400" dirty="0"/>
              <a:t> </a:t>
            </a:r>
            <a:r>
              <a:rPr lang="en-ID" altLang="en-US" sz="2400" dirty="0" err="1"/>
              <a:t>langkah-langkah</a:t>
            </a:r>
            <a:r>
              <a:rPr lang="en-ID" altLang="en-US" sz="2400" dirty="0"/>
              <a:t> proses </a:t>
            </a:r>
            <a:r>
              <a:rPr lang="en-ID" altLang="en-US" sz="2400" dirty="0" err="1"/>
              <a:t>inisialisasi</a:t>
            </a:r>
            <a:r>
              <a:rPr lang="en-ID" altLang="en-US" sz="2400" dirty="0"/>
              <a:t> stack yang </a:t>
            </a:r>
            <a:r>
              <a:rPr lang="en-ID" altLang="en-US" sz="2400" dirty="0" err="1"/>
              <a:t>menggunakan</a:t>
            </a:r>
            <a:r>
              <a:rPr lang="en-ID" altLang="en-US" sz="2400" dirty="0"/>
              <a:t> array. </a:t>
            </a:r>
            <a:r>
              <a:rPr lang="en-ID" altLang="en-US" sz="2400" dirty="0" err="1"/>
              <a:t>Dengan</a:t>
            </a:r>
            <a:r>
              <a:rPr lang="en-ID" altLang="en-US" sz="2400" dirty="0"/>
              <a:t> </a:t>
            </a:r>
            <a:r>
              <a:rPr lang="en-ID" altLang="en-US" sz="2400" dirty="0" err="1"/>
              <a:t>mengisi</a:t>
            </a:r>
            <a:r>
              <a:rPr lang="en-ID" altLang="en-US" sz="2400" dirty="0"/>
              <a:t> </a:t>
            </a:r>
            <a:r>
              <a:rPr lang="en-ID" altLang="en-US" sz="2400" dirty="0" err="1"/>
              <a:t>nilai</a:t>
            </a:r>
            <a:r>
              <a:rPr lang="en-ID" altLang="en-US" sz="2400" dirty="0"/>
              <a:t> field top </a:t>
            </a:r>
            <a:r>
              <a:rPr lang="en-ID" altLang="en-US" sz="2400" dirty="0" err="1"/>
              <a:t>dengan</a:t>
            </a:r>
            <a:r>
              <a:rPr lang="en-ID" altLang="en-US" sz="2400" dirty="0"/>
              <a:t> 0. </a:t>
            </a:r>
            <a:r>
              <a:rPr lang="en-ID" altLang="en-US" sz="2400" dirty="0" err="1"/>
              <a:t>Jika</a:t>
            </a:r>
            <a:r>
              <a:rPr lang="en-ID" altLang="en-US" sz="2400" dirty="0"/>
              <a:t> </a:t>
            </a:r>
            <a:r>
              <a:rPr lang="en-ID" altLang="en-US" sz="2400" dirty="0" err="1"/>
              <a:t>elemen</a:t>
            </a:r>
            <a:r>
              <a:rPr lang="en-ID" altLang="en-US" sz="2400" dirty="0"/>
              <a:t> </a:t>
            </a:r>
            <a:r>
              <a:rPr lang="en-ID" altLang="en-US" sz="2400" dirty="0" err="1"/>
              <a:t>pertama</a:t>
            </a:r>
            <a:r>
              <a:rPr lang="en-ID" altLang="en-US" sz="2400" dirty="0"/>
              <a:t> </a:t>
            </a:r>
            <a:r>
              <a:rPr lang="en-ID" altLang="en-US" sz="2400" dirty="0" err="1"/>
              <a:t>diawali</a:t>
            </a:r>
            <a:r>
              <a:rPr lang="en-ID" altLang="en-US" sz="2400" dirty="0"/>
              <a:t> </a:t>
            </a:r>
            <a:r>
              <a:rPr lang="en-ID" altLang="en-US" sz="2400" dirty="0" err="1"/>
              <a:t>dengan</a:t>
            </a:r>
            <a:r>
              <a:rPr lang="en-ID" altLang="en-US" sz="2400" dirty="0"/>
              <a:t> </a:t>
            </a:r>
            <a:r>
              <a:rPr lang="en-ID" altLang="en-US" sz="2400" dirty="0" err="1"/>
              <a:t>nomor</a:t>
            </a:r>
            <a:r>
              <a:rPr lang="en-ID" altLang="en-US" sz="2400" dirty="0"/>
              <a:t> 1, </a:t>
            </a:r>
            <a:r>
              <a:rPr lang="en-ID" altLang="en-US" sz="2400" dirty="0" err="1"/>
              <a:t>kalau</a:t>
            </a:r>
            <a:r>
              <a:rPr lang="en-ID" altLang="en-US" sz="2400" dirty="0"/>
              <a:t> </a:t>
            </a:r>
            <a:r>
              <a:rPr lang="en-ID" altLang="en-US" sz="2400" dirty="0" err="1"/>
              <a:t>elemen</a:t>
            </a:r>
            <a:r>
              <a:rPr lang="en-ID" altLang="en-US" sz="2400" dirty="0"/>
              <a:t> </a:t>
            </a:r>
            <a:r>
              <a:rPr lang="en-ID" altLang="en-US" sz="2400" dirty="0" err="1"/>
              <a:t>pertamanya</a:t>
            </a:r>
            <a:r>
              <a:rPr lang="en-ID" altLang="en-US" sz="2400" dirty="0"/>
              <a:t> array </a:t>
            </a:r>
            <a:r>
              <a:rPr lang="en-ID" altLang="en-US" sz="2400" dirty="0" err="1"/>
              <a:t>dimulai</a:t>
            </a:r>
            <a:r>
              <a:rPr lang="en-ID" altLang="en-US" sz="2400" dirty="0"/>
              <a:t> </a:t>
            </a:r>
            <a:r>
              <a:rPr lang="en-ID" altLang="en-US" sz="2400" dirty="0" err="1"/>
              <a:t>dengan</a:t>
            </a:r>
            <a:r>
              <a:rPr lang="en-ID" altLang="en-US" sz="2400" dirty="0"/>
              <a:t> 0, </a:t>
            </a:r>
            <a:r>
              <a:rPr lang="en-ID" altLang="en-US" sz="2400" dirty="0" err="1"/>
              <a:t>maka</a:t>
            </a:r>
            <a:r>
              <a:rPr lang="en-ID" altLang="en-US" sz="2400" dirty="0"/>
              <a:t> top </a:t>
            </a:r>
            <a:r>
              <a:rPr lang="en-ID" altLang="en-US" sz="2400" dirty="0" err="1"/>
              <a:t>diisi</a:t>
            </a:r>
            <a:r>
              <a:rPr lang="en-ID" altLang="en-US" sz="2400" dirty="0"/>
              <a:t> </a:t>
            </a:r>
            <a:r>
              <a:rPr lang="en-ID" altLang="en-US" sz="2400" dirty="0" err="1"/>
              <a:t>dengan</a:t>
            </a:r>
            <a:r>
              <a:rPr lang="en-ID" altLang="en-US" sz="2400" dirty="0"/>
              <a:t> -1.</a:t>
            </a: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256-B4F8-4480-8E56-DA5C4FBCEACD}"/>
              </a:ext>
            </a:extLst>
          </p:cNvPr>
          <p:cNvSpPr>
            <a:spLocks noGrp="1"/>
          </p:cNvSpPr>
          <p:nvPr>
            <p:ph type="title"/>
          </p:nvPr>
        </p:nvSpPr>
        <p:spPr>
          <a:xfrm>
            <a:off x="838200" y="1169024"/>
            <a:ext cx="10515600" cy="848963"/>
          </a:xfrm>
        </p:spPr>
        <p:txBody>
          <a:bodyPr>
            <a:normAutofit fontScale="90000"/>
          </a:bodyPr>
          <a:lstStyle/>
          <a:p>
            <a:r>
              <a:rPr lang="en-US" altLang="en-US" b="1" dirty="0" err="1"/>
              <a:t>Karakteristik</a:t>
            </a:r>
            <a:r>
              <a:rPr lang="en-US" altLang="en-US" b="1" dirty="0"/>
              <a:t> </a:t>
            </a:r>
            <a:r>
              <a:rPr lang="en-US" altLang="en-US" b="1" dirty="0" err="1"/>
              <a:t>Instruksi</a:t>
            </a:r>
            <a:r>
              <a:rPr lang="en-US" altLang="en-US" b="1" dirty="0"/>
              <a:t> </a:t>
            </a:r>
            <a:r>
              <a:rPr lang="en-US" altLang="en-US" b="1" dirty="0" err="1"/>
              <a:t>Mesin</a:t>
            </a:r>
            <a:br>
              <a:rPr lang="en-US" altLang="en-US" b="1" dirty="0"/>
            </a:br>
            <a:endParaRPr lang="en-US" dirty="0"/>
          </a:p>
        </p:txBody>
      </p:sp>
      <p:sp>
        <p:nvSpPr>
          <p:cNvPr id="3" name="Content Placeholder 2">
            <a:extLst>
              <a:ext uri="{FF2B5EF4-FFF2-40B4-BE49-F238E27FC236}">
                <a16:creationId xmlns:a16="http://schemas.microsoft.com/office/drawing/2014/main" id="{B88EE741-BB66-4E5E-A4DF-FF10B99772FF}"/>
              </a:ext>
            </a:extLst>
          </p:cNvPr>
          <p:cNvSpPr>
            <a:spLocks noGrp="1"/>
          </p:cNvSpPr>
          <p:nvPr>
            <p:ph idx="1"/>
          </p:nvPr>
        </p:nvSpPr>
        <p:spPr>
          <a:ln>
            <a:solidFill>
              <a:schemeClr val="accent1"/>
            </a:solidFill>
          </a:ln>
        </p:spPr>
        <p:txBody>
          <a:bodyPr/>
          <a:lstStyle/>
          <a:p>
            <a:pPr>
              <a:buFont typeface="Wingdings" panose="05000000000000000000" pitchFamily="2" charset="2"/>
              <a:buChar char="q"/>
            </a:pPr>
            <a:r>
              <a:rPr lang="fr-FR" altLang="en-US" sz="2000" dirty="0" err="1">
                <a:latin typeface="Century Gothic" panose="020B0502020202020204" pitchFamily="34" charset="0"/>
                <a:cs typeface="Century Gothic" panose="020B0502020202020204" pitchFamily="34" charset="0"/>
              </a:rPr>
              <a:t>Instruksi</a:t>
            </a:r>
            <a:r>
              <a:rPr lang="fr-FR" altLang="en-US" sz="2000" dirty="0">
                <a:latin typeface="Century Gothic" panose="020B0502020202020204" pitchFamily="34" charset="0"/>
                <a:cs typeface="Century Gothic" panose="020B0502020202020204" pitchFamily="34" charset="0"/>
              </a:rPr>
              <a:t> </a:t>
            </a:r>
            <a:r>
              <a:rPr lang="fr-FR" altLang="en-US" sz="2000" dirty="0" err="1">
                <a:latin typeface="Century Gothic" panose="020B0502020202020204" pitchFamily="34" charset="0"/>
                <a:cs typeface="Century Gothic" panose="020B0502020202020204" pitchFamily="34" charset="0"/>
              </a:rPr>
              <a:t>mesin</a:t>
            </a:r>
            <a:r>
              <a:rPr lang="fr-FR" altLang="en-US" sz="2000" dirty="0">
                <a:latin typeface="Century Gothic" panose="020B0502020202020204" pitchFamily="34" charset="0"/>
                <a:cs typeface="Century Gothic" panose="020B0502020202020204" pitchFamily="34" charset="0"/>
              </a:rPr>
              <a:t> (machine </a:t>
            </a:r>
            <a:r>
              <a:rPr lang="fr-FR" altLang="en-US" sz="2000" dirty="0" err="1">
                <a:latin typeface="Century Gothic" panose="020B0502020202020204" pitchFamily="34" charset="0"/>
                <a:cs typeface="Century Gothic" panose="020B0502020202020204" pitchFamily="34" charset="0"/>
              </a:rPr>
              <a:t>intruction</a:t>
            </a:r>
            <a:r>
              <a:rPr lang="fr-FR" altLang="en-US" sz="2000" dirty="0">
                <a:latin typeface="Century Gothic" panose="020B0502020202020204" pitchFamily="34" charset="0"/>
                <a:cs typeface="Century Gothic" panose="020B0502020202020204" pitchFamily="34" charset="0"/>
              </a:rPr>
              <a:t>) yang </a:t>
            </a:r>
            <a:r>
              <a:rPr lang="en-US" altLang="en-US" sz="2000" dirty="0" err="1">
                <a:latin typeface="Century Gothic" panose="020B0502020202020204" pitchFamily="34" charset="0"/>
                <a:cs typeface="Century Gothic" panose="020B0502020202020204" pitchFamily="34" charset="0"/>
              </a:rPr>
              <a:t>dieksekusi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membentuk</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suatu</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operasi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dan</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berbagai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macam</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fungsi</a:t>
            </a:r>
            <a:r>
              <a:rPr lang="en-US" altLang="en-US" sz="2000" dirty="0">
                <a:latin typeface="Century Gothic" panose="020B0502020202020204" pitchFamily="34" charset="0"/>
                <a:cs typeface="Century Gothic" panose="020B0502020202020204" pitchFamily="34" charset="0"/>
              </a:rPr>
              <a:t> CPU.</a:t>
            </a:r>
          </a:p>
          <a:p>
            <a:pPr>
              <a:buFont typeface="Wingdings" panose="05000000000000000000" pitchFamily="2" charset="2"/>
              <a:buChar char="q"/>
            </a:pPr>
            <a:r>
              <a:rPr lang="en-US" altLang="en-US" sz="2000" dirty="0">
                <a:latin typeface="Century Gothic" panose="020B0502020202020204" pitchFamily="34" charset="0"/>
                <a:cs typeface="Century Gothic" panose="020B0502020202020204" pitchFamily="34" charset="0"/>
              </a:rPr>
              <a:t>Kumpulan </a:t>
            </a:r>
            <a:r>
              <a:rPr lang="en-US" altLang="en-US" sz="2000" dirty="0" err="1">
                <a:latin typeface="Century Gothic" panose="020B0502020202020204" pitchFamily="34" charset="0"/>
                <a:cs typeface="Century Gothic" panose="020B0502020202020204" pitchFamily="34" charset="0"/>
              </a:rPr>
              <a:t>fungsi</a:t>
            </a:r>
            <a:r>
              <a:rPr lang="en-US" altLang="en-US" sz="2000" dirty="0">
                <a:latin typeface="Century Gothic" panose="020B0502020202020204" pitchFamily="34" charset="0"/>
                <a:cs typeface="Century Gothic" panose="020B0502020202020204" pitchFamily="34" charset="0"/>
              </a:rPr>
              <a:t> yang </a:t>
            </a:r>
            <a:r>
              <a:rPr lang="en-US" altLang="en-US" sz="2000" dirty="0" err="1">
                <a:latin typeface="Century Gothic" panose="020B0502020202020204" pitchFamily="34" charset="0"/>
                <a:cs typeface="Century Gothic" panose="020B0502020202020204" pitchFamily="34" charset="0"/>
              </a:rPr>
              <a:t>dapat</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dieksekusi</a:t>
            </a:r>
            <a:r>
              <a:rPr lang="en-US" altLang="en-US" sz="2000" dirty="0">
                <a:latin typeface="Century Gothic" panose="020B0502020202020204" pitchFamily="34" charset="0"/>
                <a:cs typeface="Century Gothic" panose="020B0502020202020204" pitchFamily="34" charset="0"/>
              </a:rPr>
              <a:t> CPU </a:t>
            </a:r>
            <a:r>
              <a:rPr lang="en-US" altLang="en-US" sz="2000" dirty="0" err="1">
                <a:latin typeface="Century Gothic" panose="020B0502020202020204" pitchFamily="34" charset="0"/>
                <a:cs typeface="Century Gothic" panose="020B0502020202020204" pitchFamily="34" charset="0"/>
              </a:rPr>
              <a:t>disebut</a:t>
            </a:r>
            <a:r>
              <a:rPr lang="en-US" altLang="en-US" sz="2000" dirty="0">
                <a:latin typeface="Century Gothic" panose="020B0502020202020204" pitchFamily="34" charset="0"/>
                <a:cs typeface="Century Gothic" panose="020B0502020202020204" pitchFamily="34" charset="0"/>
              </a:rPr>
              <a:t> set </a:t>
            </a:r>
            <a:r>
              <a:rPr lang="en-US" altLang="en-US" sz="2000" dirty="0" err="1">
                <a:latin typeface="Century Gothic" panose="020B0502020202020204" pitchFamily="34" charset="0"/>
                <a:cs typeface="Century Gothic" panose="020B0502020202020204" pitchFamily="34" charset="0"/>
              </a:rPr>
              <a:t>instruksi</a:t>
            </a:r>
            <a:r>
              <a:rPr lang="en-US" altLang="en-US" sz="2000" dirty="0">
                <a:latin typeface="Century Gothic" panose="020B0502020202020204" pitchFamily="34" charset="0"/>
                <a:cs typeface="Century Gothic" panose="020B0502020202020204" pitchFamily="34" charset="0"/>
              </a:rPr>
              <a:t> (instruction set) CPU.</a:t>
            </a:r>
          </a:p>
          <a:p>
            <a:pPr>
              <a:buFont typeface="Wingdings" panose="05000000000000000000" pitchFamily="2" charset="2"/>
              <a:buChar char="q"/>
            </a:pPr>
            <a:r>
              <a:rPr lang="en-US" altLang="en-US" sz="2000" dirty="0" err="1">
                <a:latin typeface="Century Gothic" panose="020B0502020202020204" pitchFamily="34" charset="0"/>
                <a:cs typeface="Century Gothic" panose="020B0502020202020204" pitchFamily="34" charset="0"/>
              </a:rPr>
              <a:t>Mempelajari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karakteristik</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instruksi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mesin</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meliputi</a:t>
            </a:r>
            <a:endParaRPr lang="en-US" altLang="en-US" sz="2000" dirty="0">
              <a:latin typeface="Century Gothic" panose="020B0502020202020204" pitchFamily="34" charset="0"/>
              <a:cs typeface="Century Gothic" panose="020B0502020202020204" pitchFamily="34" charset="0"/>
            </a:endParaRPr>
          </a:p>
          <a:p>
            <a:pPr marL="914400" lvl="1" indent="-457200">
              <a:buFont typeface="+mj-lt"/>
              <a:buAutoNum type="arabicPeriod"/>
            </a:pP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Elemen</a:t>
            </a:r>
            <a:r>
              <a:rPr lang="en-US" altLang="en-US" sz="2000" dirty="0">
                <a:latin typeface="Century Gothic" panose="020B0502020202020204" pitchFamily="34" charset="0"/>
                <a:cs typeface="Century Gothic" panose="020B0502020202020204" pitchFamily="34" charset="0"/>
              </a:rPr>
              <a:t> – </a:t>
            </a:r>
            <a:r>
              <a:rPr lang="en-US" altLang="en-US" sz="2000" dirty="0" err="1">
                <a:latin typeface="Century Gothic" panose="020B0502020202020204" pitchFamily="34" charset="0"/>
                <a:cs typeface="Century Gothic" panose="020B0502020202020204" pitchFamily="34" charset="0"/>
              </a:rPr>
              <a:t>elemen</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intruksi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mesin</a:t>
            </a:r>
            <a:endParaRPr lang="en-US" altLang="en-US" sz="2000" dirty="0">
              <a:latin typeface="Century Gothic" panose="020B0502020202020204" pitchFamily="34" charset="0"/>
              <a:cs typeface="Century Gothic" panose="020B0502020202020204" pitchFamily="34" charset="0"/>
            </a:endParaRPr>
          </a:p>
          <a:p>
            <a:pPr marL="914400" lvl="1" indent="-457200">
              <a:buFont typeface="+mj-lt"/>
              <a:buAutoNum type="arabicPeriod"/>
            </a:pP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Representasi</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instruksinya</a:t>
            </a:r>
            <a:endParaRPr lang="en-US" altLang="en-US" sz="2000" dirty="0">
              <a:latin typeface="Century Gothic" panose="020B0502020202020204" pitchFamily="34" charset="0"/>
              <a:cs typeface="Century Gothic" panose="020B0502020202020204" pitchFamily="34" charset="0"/>
            </a:endParaRPr>
          </a:p>
          <a:p>
            <a:pPr marL="914400" lvl="1" indent="-457200">
              <a:buFont typeface="+mj-lt"/>
              <a:buAutoNum type="arabicPeriod"/>
            </a:pP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Jenis</a:t>
            </a:r>
            <a:r>
              <a:rPr lang="en-US" altLang="en-US" sz="2000" dirty="0">
                <a:latin typeface="Century Gothic" panose="020B0502020202020204" pitchFamily="34" charset="0"/>
                <a:cs typeface="Century Gothic" panose="020B0502020202020204" pitchFamily="34" charset="0"/>
              </a:rPr>
              <a:t> – </a:t>
            </a:r>
            <a:r>
              <a:rPr lang="en-US" altLang="en-US" sz="2000" dirty="0" err="1">
                <a:latin typeface="Century Gothic" panose="020B0502020202020204" pitchFamily="34" charset="0"/>
                <a:cs typeface="Century Gothic" panose="020B0502020202020204" pitchFamily="34" charset="0"/>
              </a:rPr>
              <a:t>jenis</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instruksi</a:t>
            </a:r>
            <a:endParaRPr lang="en-US" altLang="en-US" sz="2000" dirty="0">
              <a:latin typeface="Century Gothic" panose="020B0502020202020204" pitchFamily="34" charset="0"/>
              <a:cs typeface="Century Gothic" panose="020B0502020202020204" pitchFamily="34" charset="0"/>
            </a:endParaRPr>
          </a:p>
          <a:p>
            <a:pPr marL="914400" lvl="1" indent="-457200">
              <a:buFont typeface="+mj-lt"/>
              <a:buAutoNum type="arabicPeriod"/>
            </a:pP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Penggunaan</a:t>
            </a: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alamat</a:t>
            </a:r>
            <a:endParaRPr lang="en-US" altLang="en-US" sz="2000" dirty="0">
              <a:latin typeface="Century Gothic" panose="020B0502020202020204" pitchFamily="34" charset="0"/>
              <a:cs typeface="Century Gothic" panose="020B0502020202020204" pitchFamily="34" charset="0"/>
            </a:endParaRPr>
          </a:p>
          <a:p>
            <a:pPr marL="914400" lvl="1" indent="-457200">
              <a:buFont typeface="+mj-lt"/>
              <a:buAutoNum type="arabicPeriod"/>
            </a:pPr>
            <a:r>
              <a:rPr lang="en-US" altLang="en-US" sz="2000" dirty="0">
                <a:latin typeface="Century Gothic" panose="020B0502020202020204" pitchFamily="34" charset="0"/>
                <a:cs typeface="Century Gothic" panose="020B0502020202020204" pitchFamily="34" charset="0"/>
              </a:rPr>
              <a:t> </a:t>
            </a:r>
            <a:r>
              <a:rPr lang="en-US" altLang="en-US" sz="2000" dirty="0" err="1">
                <a:latin typeface="Century Gothic" panose="020B0502020202020204" pitchFamily="34" charset="0"/>
                <a:cs typeface="Century Gothic" panose="020B0502020202020204" pitchFamily="34" charset="0"/>
              </a:rPr>
              <a:t>Rancangan</a:t>
            </a:r>
            <a:r>
              <a:rPr lang="en-US" altLang="en-US" sz="2000" dirty="0">
                <a:latin typeface="Century Gothic" panose="020B0502020202020204" pitchFamily="34" charset="0"/>
                <a:cs typeface="Century Gothic" panose="020B0502020202020204" pitchFamily="34" charset="0"/>
              </a:rPr>
              <a:t> set </a:t>
            </a:r>
            <a:r>
              <a:rPr lang="en-US" altLang="en-US" sz="2000" dirty="0" err="1">
                <a:latin typeface="Century Gothic" panose="020B0502020202020204" pitchFamily="34" charset="0"/>
                <a:cs typeface="Century Gothic" panose="020B0502020202020204" pitchFamily="34" charset="0"/>
              </a:rPr>
              <a:t>instruksi</a:t>
            </a:r>
            <a:endParaRPr lang="en-US" altLang="en-US" sz="2000" dirty="0">
              <a:latin typeface="Century Gothic" panose="020B0502020202020204" pitchFamily="34" charset="0"/>
              <a:cs typeface="Century Gothic" panose="020B0502020202020204" pitchFamily="34" charset="0"/>
            </a:endParaRPr>
          </a:p>
          <a:p>
            <a:endParaRPr lang="en-US" dirty="0"/>
          </a:p>
        </p:txBody>
      </p:sp>
    </p:spTree>
    <p:extLst>
      <p:ext uri="{BB962C8B-B14F-4D97-AF65-F5344CB8AC3E}">
        <p14:creationId xmlns:p14="http://schemas.microsoft.com/office/powerpoint/2010/main" val="290933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1" end="1"/>
                                            </p:txEl>
                                          </p:spTgt>
                                        </p:tgtEl>
                                        <p:attrNameLst>
                                          <p:attrName>style.color</p:attrName>
                                        </p:attrNameLst>
                                      </p:cBhvr>
                                      <p:to>
                                        <a:schemeClr val="bg1"/>
                                      </p:to>
                                    </p:animClr>
                                    <p:animClr clrSpc="rgb" dir="cw">
                                      <p:cBhvr>
                                        <p:cTn id="14" dur="250" autoRev="1" fill="remove"/>
                                        <p:tgtEl>
                                          <p:spTgt spid="3">
                                            <p:txEl>
                                              <p:pRg st="1" end="1"/>
                                            </p:txEl>
                                          </p:spTgt>
                                        </p:tgtEl>
                                        <p:attrNameLst>
                                          <p:attrName>fillcolor</p:attrName>
                                        </p:attrNameLst>
                                      </p:cBhvr>
                                      <p:to>
                                        <a:schemeClr val="bg1"/>
                                      </p:to>
                                    </p:animClr>
                                    <p:set>
                                      <p:cBhvr>
                                        <p:cTn id="15" dur="250" autoRev="1" fill="remove"/>
                                        <p:tgtEl>
                                          <p:spTgt spid="3">
                                            <p:txEl>
                                              <p:pRg st="1" end="1"/>
                                            </p:txEl>
                                          </p:spTgt>
                                        </p:tgtEl>
                                        <p:attrNameLst>
                                          <p:attrName>fill.type</p:attrName>
                                        </p:attrNameLst>
                                      </p:cBhvr>
                                      <p:to>
                                        <p:strVal val="solid"/>
                                      </p:to>
                                    </p:set>
                                    <p:set>
                                      <p:cBhvr>
                                        <p:cTn id="16" dur="250"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2" end="2"/>
                                            </p:txEl>
                                          </p:spTgt>
                                        </p:tgtEl>
                                        <p:attrNameLst>
                                          <p:attrName>style.color</p:attrName>
                                        </p:attrNameLst>
                                      </p:cBhvr>
                                      <p:to>
                                        <a:schemeClr val="bg1"/>
                                      </p:to>
                                    </p:animClr>
                                    <p:animClr clrSpc="rgb" dir="cw">
                                      <p:cBhvr>
                                        <p:cTn id="21" dur="250" autoRev="1" fill="remove"/>
                                        <p:tgtEl>
                                          <p:spTgt spid="3">
                                            <p:txEl>
                                              <p:pRg st="2" end="2"/>
                                            </p:txEl>
                                          </p:spTgt>
                                        </p:tgtEl>
                                        <p:attrNameLst>
                                          <p:attrName>fillcolor</p:attrName>
                                        </p:attrNameLst>
                                      </p:cBhvr>
                                      <p:to>
                                        <a:schemeClr val="bg1"/>
                                      </p:to>
                                    </p:animClr>
                                    <p:set>
                                      <p:cBhvr>
                                        <p:cTn id="22" dur="250" autoRev="1" fill="remove"/>
                                        <p:tgtEl>
                                          <p:spTgt spid="3">
                                            <p:txEl>
                                              <p:pRg st="2" end="2"/>
                                            </p:txEl>
                                          </p:spTgt>
                                        </p:tgtEl>
                                        <p:attrNameLst>
                                          <p:attrName>fill.type</p:attrName>
                                        </p:attrNameLst>
                                      </p:cBhvr>
                                      <p:to>
                                        <p:strVal val="solid"/>
                                      </p:to>
                                    </p:set>
                                    <p:set>
                                      <p:cBhvr>
                                        <p:cTn id="23" dur="250" autoRev="1" fill="remove"/>
                                        <p:tgtEl>
                                          <p:spTgt spid="3">
                                            <p:txEl>
                                              <p:pRg st="2" end="2"/>
                                            </p:txEl>
                                          </p:spTgt>
                                        </p:tgtEl>
                                        <p:attrNameLst>
                                          <p:attrName>fill.on</p:attrName>
                                        </p:attrNameLst>
                                      </p:cBhvr>
                                      <p:to>
                                        <p:strVal val="true"/>
                                      </p:to>
                                    </p:set>
                                  </p:childTnLst>
                                </p:cTn>
                              </p:par>
                              <p:par>
                                <p:cTn id="24" presetID="27" presetClass="emph" presetSubtype="0" fill="remove" grpId="0" nodeType="withEffect">
                                  <p:stCondLst>
                                    <p:cond delay="0"/>
                                  </p:stCondLst>
                                  <p:childTnLst>
                                    <p:animClr clrSpc="rgb" dir="cw">
                                      <p:cBhvr override="childStyle">
                                        <p:cTn id="25" dur="250" autoRev="1" fill="remove"/>
                                        <p:tgtEl>
                                          <p:spTgt spid="3">
                                            <p:txEl>
                                              <p:pRg st="3" end="3"/>
                                            </p:txEl>
                                          </p:spTgt>
                                        </p:tgtEl>
                                        <p:attrNameLst>
                                          <p:attrName>style.color</p:attrName>
                                        </p:attrNameLst>
                                      </p:cBhvr>
                                      <p:to>
                                        <a:schemeClr val="bg1"/>
                                      </p:to>
                                    </p:animClr>
                                    <p:animClr clrSpc="rgb" dir="cw">
                                      <p:cBhvr>
                                        <p:cTn id="26" dur="250" autoRev="1" fill="remove"/>
                                        <p:tgtEl>
                                          <p:spTgt spid="3">
                                            <p:txEl>
                                              <p:pRg st="3" end="3"/>
                                            </p:txEl>
                                          </p:spTgt>
                                        </p:tgtEl>
                                        <p:attrNameLst>
                                          <p:attrName>fillcolor</p:attrName>
                                        </p:attrNameLst>
                                      </p:cBhvr>
                                      <p:to>
                                        <a:schemeClr val="bg1"/>
                                      </p:to>
                                    </p:animClr>
                                    <p:set>
                                      <p:cBhvr>
                                        <p:cTn id="27" dur="250" autoRev="1" fill="remove"/>
                                        <p:tgtEl>
                                          <p:spTgt spid="3">
                                            <p:txEl>
                                              <p:pRg st="3" end="3"/>
                                            </p:txEl>
                                          </p:spTgt>
                                        </p:tgtEl>
                                        <p:attrNameLst>
                                          <p:attrName>fill.type</p:attrName>
                                        </p:attrNameLst>
                                      </p:cBhvr>
                                      <p:to>
                                        <p:strVal val="solid"/>
                                      </p:to>
                                    </p:set>
                                    <p:set>
                                      <p:cBhvr>
                                        <p:cTn id="28" dur="250" autoRev="1" fill="remove"/>
                                        <p:tgtEl>
                                          <p:spTgt spid="3">
                                            <p:txEl>
                                              <p:pRg st="3" end="3"/>
                                            </p:txEl>
                                          </p:spTgt>
                                        </p:tgtEl>
                                        <p:attrNameLst>
                                          <p:attrName>fill.on</p:attrName>
                                        </p:attrNameLst>
                                      </p:cBhvr>
                                      <p:to>
                                        <p:strVal val="true"/>
                                      </p:to>
                                    </p:set>
                                  </p:childTnLst>
                                </p:cTn>
                              </p:par>
                              <p:par>
                                <p:cTn id="29" presetID="27" presetClass="emph" presetSubtype="0" fill="remove" grpId="0" nodeType="withEffect">
                                  <p:stCondLst>
                                    <p:cond delay="0"/>
                                  </p:stCondLst>
                                  <p:childTnLst>
                                    <p:animClr clrSpc="rgb" dir="cw">
                                      <p:cBhvr override="childStyle">
                                        <p:cTn id="30" dur="250" autoRev="1" fill="remove"/>
                                        <p:tgtEl>
                                          <p:spTgt spid="3">
                                            <p:txEl>
                                              <p:pRg st="4" end="4"/>
                                            </p:txEl>
                                          </p:spTgt>
                                        </p:tgtEl>
                                        <p:attrNameLst>
                                          <p:attrName>style.color</p:attrName>
                                        </p:attrNameLst>
                                      </p:cBhvr>
                                      <p:to>
                                        <a:schemeClr val="bg1"/>
                                      </p:to>
                                    </p:animClr>
                                    <p:animClr clrSpc="rgb" dir="cw">
                                      <p:cBhvr>
                                        <p:cTn id="31" dur="250" autoRev="1" fill="remove"/>
                                        <p:tgtEl>
                                          <p:spTgt spid="3">
                                            <p:txEl>
                                              <p:pRg st="4" end="4"/>
                                            </p:txEl>
                                          </p:spTgt>
                                        </p:tgtEl>
                                        <p:attrNameLst>
                                          <p:attrName>fillcolor</p:attrName>
                                        </p:attrNameLst>
                                      </p:cBhvr>
                                      <p:to>
                                        <a:schemeClr val="bg1"/>
                                      </p:to>
                                    </p:animClr>
                                    <p:set>
                                      <p:cBhvr>
                                        <p:cTn id="32" dur="250" autoRev="1" fill="remove"/>
                                        <p:tgtEl>
                                          <p:spTgt spid="3">
                                            <p:txEl>
                                              <p:pRg st="4" end="4"/>
                                            </p:txEl>
                                          </p:spTgt>
                                        </p:tgtEl>
                                        <p:attrNameLst>
                                          <p:attrName>fill.type</p:attrName>
                                        </p:attrNameLst>
                                      </p:cBhvr>
                                      <p:to>
                                        <p:strVal val="solid"/>
                                      </p:to>
                                    </p:set>
                                    <p:set>
                                      <p:cBhvr>
                                        <p:cTn id="33" dur="250" autoRev="1" fill="remove"/>
                                        <p:tgtEl>
                                          <p:spTgt spid="3">
                                            <p:txEl>
                                              <p:pRg st="4" end="4"/>
                                            </p:txEl>
                                          </p:spTgt>
                                        </p:tgtEl>
                                        <p:attrNameLst>
                                          <p:attrName>fill.on</p:attrName>
                                        </p:attrNameLst>
                                      </p:cBhvr>
                                      <p:to>
                                        <p:strVal val="true"/>
                                      </p:to>
                                    </p:set>
                                  </p:childTnLst>
                                </p:cTn>
                              </p:par>
                              <p:par>
                                <p:cTn id="34" presetID="27" presetClass="emph" presetSubtype="0" fill="remove" grpId="0" nodeType="withEffect">
                                  <p:stCondLst>
                                    <p:cond delay="0"/>
                                  </p:stCondLst>
                                  <p:childTnLst>
                                    <p:animClr clrSpc="rgb" dir="cw">
                                      <p:cBhvr override="childStyle">
                                        <p:cTn id="35" dur="250" autoRev="1" fill="remove"/>
                                        <p:tgtEl>
                                          <p:spTgt spid="3">
                                            <p:txEl>
                                              <p:pRg st="5" end="5"/>
                                            </p:txEl>
                                          </p:spTgt>
                                        </p:tgtEl>
                                        <p:attrNameLst>
                                          <p:attrName>style.color</p:attrName>
                                        </p:attrNameLst>
                                      </p:cBhvr>
                                      <p:to>
                                        <a:schemeClr val="bg1"/>
                                      </p:to>
                                    </p:animClr>
                                    <p:animClr clrSpc="rgb" dir="cw">
                                      <p:cBhvr>
                                        <p:cTn id="36" dur="250" autoRev="1" fill="remove"/>
                                        <p:tgtEl>
                                          <p:spTgt spid="3">
                                            <p:txEl>
                                              <p:pRg st="5" end="5"/>
                                            </p:txEl>
                                          </p:spTgt>
                                        </p:tgtEl>
                                        <p:attrNameLst>
                                          <p:attrName>fillcolor</p:attrName>
                                        </p:attrNameLst>
                                      </p:cBhvr>
                                      <p:to>
                                        <a:schemeClr val="bg1"/>
                                      </p:to>
                                    </p:animClr>
                                    <p:set>
                                      <p:cBhvr>
                                        <p:cTn id="37" dur="250" autoRev="1" fill="remove"/>
                                        <p:tgtEl>
                                          <p:spTgt spid="3">
                                            <p:txEl>
                                              <p:pRg st="5" end="5"/>
                                            </p:txEl>
                                          </p:spTgt>
                                        </p:tgtEl>
                                        <p:attrNameLst>
                                          <p:attrName>fill.type</p:attrName>
                                        </p:attrNameLst>
                                      </p:cBhvr>
                                      <p:to>
                                        <p:strVal val="solid"/>
                                      </p:to>
                                    </p:set>
                                    <p:set>
                                      <p:cBhvr>
                                        <p:cTn id="38" dur="250" autoRev="1" fill="remove"/>
                                        <p:tgtEl>
                                          <p:spTgt spid="3">
                                            <p:txEl>
                                              <p:pRg st="5" end="5"/>
                                            </p:txEl>
                                          </p:spTgt>
                                        </p:tgtEl>
                                        <p:attrNameLst>
                                          <p:attrName>fill.on</p:attrName>
                                        </p:attrNameLst>
                                      </p:cBhvr>
                                      <p:to>
                                        <p:strVal val="true"/>
                                      </p:to>
                                    </p:set>
                                  </p:childTnLst>
                                </p:cTn>
                              </p:par>
                              <p:par>
                                <p:cTn id="39" presetID="27" presetClass="emph" presetSubtype="0" fill="remove" grpId="0" nodeType="withEffect">
                                  <p:stCondLst>
                                    <p:cond delay="0"/>
                                  </p:stCondLst>
                                  <p:childTnLst>
                                    <p:animClr clrSpc="rgb" dir="cw">
                                      <p:cBhvr override="childStyle">
                                        <p:cTn id="40" dur="250" autoRev="1" fill="remove"/>
                                        <p:tgtEl>
                                          <p:spTgt spid="3">
                                            <p:txEl>
                                              <p:pRg st="6" end="6"/>
                                            </p:txEl>
                                          </p:spTgt>
                                        </p:tgtEl>
                                        <p:attrNameLst>
                                          <p:attrName>style.color</p:attrName>
                                        </p:attrNameLst>
                                      </p:cBhvr>
                                      <p:to>
                                        <a:schemeClr val="bg1"/>
                                      </p:to>
                                    </p:animClr>
                                    <p:animClr clrSpc="rgb" dir="cw">
                                      <p:cBhvr>
                                        <p:cTn id="41" dur="250" autoRev="1" fill="remove"/>
                                        <p:tgtEl>
                                          <p:spTgt spid="3">
                                            <p:txEl>
                                              <p:pRg st="6" end="6"/>
                                            </p:txEl>
                                          </p:spTgt>
                                        </p:tgtEl>
                                        <p:attrNameLst>
                                          <p:attrName>fillcolor</p:attrName>
                                        </p:attrNameLst>
                                      </p:cBhvr>
                                      <p:to>
                                        <a:schemeClr val="bg1"/>
                                      </p:to>
                                    </p:animClr>
                                    <p:set>
                                      <p:cBhvr>
                                        <p:cTn id="42" dur="250" autoRev="1" fill="remove"/>
                                        <p:tgtEl>
                                          <p:spTgt spid="3">
                                            <p:txEl>
                                              <p:pRg st="6" end="6"/>
                                            </p:txEl>
                                          </p:spTgt>
                                        </p:tgtEl>
                                        <p:attrNameLst>
                                          <p:attrName>fill.type</p:attrName>
                                        </p:attrNameLst>
                                      </p:cBhvr>
                                      <p:to>
                                        <p:strVal val="solid"/>
                                      </p:to>
                                    </p:set>
                                    <p:set>
                                      <p:cBhvr>
                                        <p:cTn id="43" dur="250" autoRev="1" fill="remove"/>
                                        <p:tgtEl>
                                          <p:spTgt spid="3">
                                            <p:txEl>
                                              <p:pRg st="6" end="6"/>
                                            </p:txEl>
                                          </p:spTgt>
                                        </p:tgtEl>
                                        <p:attrNameLst>
                                          <p:attrName>fill.on</p:attrName>
                                        </p:attrNameLst>
                                      </p:cBhvr>
                                      <p:to>
                                        <p:strVal val="true"/>
                                      </p:to>
                                    </p:set>
                                  </p:childTnLst>
                                </p:cTn>
                              </p:par>
                              <p:par>
                                <p:cTn id="44" presetID="27" presetClass="emph" presetSubtype="0" fill="remove" grpId="0" nodeType="withEffect">
                                  <p:stCondLst>
                                    <p:cond delay="0"/>
                                  </p:stCondLst>
                                  <p:childTnLst>
                                    <p:animClr clrSpc="rgb" dir="cw">
                                      <p:cBhvr override="childStyle">
                                        <p:cTn id="45" dur="250" autoRev="1" fill="remove"/>
                                        <p:tgtEl>
                                          <p:spTgt spid="3">
                                            <p:txEl>
                                              <p:pRg st="7" end="7"/>
                                            </p:txEl>
                                          </p:spTgt>
                                        </p:tgtEl>
                                        <p:attrNameLst>
                                          <p:attrName>style.color</p:attrName>
                                        </p:attrNameLst>
                                      </p:cBhvr>
                                      <p:to>
                                        <a:schemeClr val="bg1"/>
                                      </p:to>
                                    </p:animClr>
                                    <p:animClr clrSpc="rgb" dir="cw">
                                      <p:cBhvr>
                                        <p:cTn id="46" dur="250" autoRev="1" fill="remove"/>
                                        <p:tgtEl>
                                          <p:spTgt spid="3">
                                            <p:txEl>
                                              <p:pRg st="7" end="7"/>
                                            </p:txEl>
                                          </p:spTgt>
                                        </p:tgtEl>
                                        <p:attrNameLst>
                                          <p:attrName>fillcolor</p:attrName>
                                        </p:attrNameLst>
                                      </p:cBhvr>
                                      <p:to>
                                        <a:schemeClr val="bg1"/>
                                      </p:to>
                                    </p:animClr>
                                    <p:set>
                                      <p:cBhvr>
                                        <p:cTn id="47" dur="250" autoRev="1" fill="remove"/>
                                        <p:tgtEl>
                                          <p:spTgt spid="3">
                                            <p:txEl>
                                              <p:pRg st="7" end="7"/>
                                            </p:txEl>
                                          </p:spTgt>
                                        </p:tgtEl>
                                        <p:attrNameLst>
                                          <p:attrName>fill.type</p:attrName>
                                        </p:attrNameLst>
                                      </p:cBhvr>
                                      <p:to>
                                        <p:strVal val="solid"/>
                                      </p:to>
                                    </p:set>
                                    <p:set>
                                      <p:cBhvr>
                                        <p:cTn id="48" dur="250" autoRev="1" fill="remove"/>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08FACA-6F5B-41C1-A232-BAE5265EA609}"/>
              </a:ext>
            </a:extLst>
          </p:cNvPr>
          <p:cNvSpPr>
            <a:spLocks noGrp="1"/>
          </p:cNvSpPr>
          <p:nvPr>
            <p:ph type="title"/>
          </p:nvPr>
        </p:nvSpPr>
        <p:spPr>
          <a:xfrm>
            <a:off x="958506" y="800392"/>
            <a:ext cx="10264697" cy="1212102"/>
          </a:xfrm>
        </p:spPr>
        <p:txBody>
          <a:bodyPr>
            <a:normAutofit/>
          </a:bodyPr>
          <a:lstStyle/>
          <a:p>
            <a:r>
              <a:rPr lang="id-ID" sz="4000">
                <a:solidFill>
                  <a:srgbClr val="FFFFFF"/>
                </a:solidFill>
              </a:rPr>
              <a:t>JENIS OPERAND</a:t>
            </a:r>
            <a:endParaRPr lang="en-US" sz="4000">
              <a:solidFill>
                <a:srgbClr val="FFFFFF"/>
              </a:solidFill>
            </a:endParaRPr>
          </a:p>
        </p:txBody>
      </p:sp>
      <p:sp>
        <p:nvSpPr>
          <p:cNvPr id="3" name="Content Placeholder 2">
            <a:extLst>
              <a:ext uri="{FF2B5EF4-FFF2-40B4-BE49-F238E27FC236}">
                <a16:creationId xmlns:a16="http://schemas.microsoft.com/office/drawing/2014/main" id="{E5896857-5DBB-44C2-BE5B-7DE92058486F}"/>
              </a:ext>
            </a:extLst>
          </p:cNvPr>
          <p:cNvSpPr>
            <a:spLocks noGrp="1"/>
          </p:cNvSpPr>
          <p:nvPr>
            <p:ph idx="1"/>
          </p:nvPr>
        </p:nvSpPr>
        <p:spPr>
          <a:xfrm>
            <a:off x="1367624" y="2490436"/>
            <a:ext cx="9708995" cy="3567173"/>
          </a:xfrm>
        </p:spPr>
        <p:txBody>
          <a:bodyPr anchor="ctr">
            <a:normAutofit/>
          </a:bodyPr>
          <a:lstStyle/>
          <a:p>
            <a:pPr marL="0" indent="0">
              <a:buNone/>
            </a:pPr>
            <a:r>
              <a:rPr lang="en-ID" sz="1500" b="1" dirty="0" err="1"/>
              <a:t>Instruksi</a:t>
            </a:r>
            <a:r>
              <a:rPr lang="en-ID" sz="1500" b="1" dirty="0"/>
              <a:t> </a:t>
            </a:r>
            <a:r>
              <a:rPr lang="en-ID" sz="1500" b="1" dirty="0" err="1"/>
              <a:t>mesin</a:t>
            </a:r>
            <a:r>
              <a:rPr lang="en-ID" sz="1500" b="1" dirty="0"/>
              <a:t> </a:t>
            </a:r>
            <a:r>
              <a:rPr lang="en-ID" sz="1500" b="1" dirty="0" err="1"/>
              <a:t>melakukan</a:t>
            </a:r>
            <a:r>
              <a:rPr lang="en-ID" sz="1500" b="1" dirty="0"/>
              <a:t> </a:t>
            </a:r>
            <a:r>
              <a:rPr lang="en-ID" sz="1500" b="1" dirty="0" err="1"/>
              <a:t>operasi</a:t>
            </a:r>
            <a:r>
              <a:rPr lang="en-ID" sz="1500" b="1" dirty="0"/>
              <a:t> </a:t>
            </a:r>
            <a:r>
              <a:rPr lang="en-ID" sz="1500" b="1" dirty="0" err="1"/>
              <a:t>terhadap</a:t>
            </a:r>
            <a:r>
              <a:rPr lang="en-ID" sz="1500" b="1" dirty="0"/>
              <a:t> data. Pada </a:t>
            </a:r>
            <a:r>
              <a:rPr lang="en-ID" sz="1500" b="1" dirty="0" err="1"/>
              <a:t>umumnya</a:t>
            </a:r>
            <a:r>
              <a:rPr lang="en-ID" sz="1500" b="1" dirty="0"/>
              <a:t> data </a:t>
            </a:r>
            <a:r>
              <a:rPr lang="en-ID" sz="1500" b="1" dirty="0" err="1"/>
              <a:t>dikategorikan</a:t>
            </a:r>
            <a:r>
              <a:rPr lang="en-ID" sz="1500" b="1" dirty="0"/>
              <a:t> </a:t>
            </a:r>
            <a:r>
              <a:rPr lang="en-ID" sz="1500" b="1" dirty="0" err="1"/>
              <a:t>ke</a:t>
            </a:r>
            <a:r>
              <a:rPr lang="en-ID" sz="1500" b="1" dirty="0"/>
              <a:t> </a:t>
            </a:r>
            <a:r>
              <a:rPr lang="en-ID" sz="1500" b="1" dirty="0" err="1"/>
              <a:t>dalam</a:t>
            </a:r>
            <a:r>
              <a:rPr lang="en-ID" sz="1500" b="1" dirty="0"/>
              <a:t> </a:t>
            </a:r>
            <a:r>
              <a:rPr lang="en-ID" sz="1500" b="1" dirty="0" err="1"/>
              <a:t>angka</a:t>
            </a:r>
            <a:r>
              <a:rPr lang="en-ID" sz="1500" b="1" dirty="0"/>
              <a:t>, </a:t>
            </a:r>
            <a:r>
              <a:rPr lang="en-ID" sz="1500" b="1" dirty="0" err="1"/>
              <a:t>karakter</a:t>
            </a:r>
            <a:r>
              <a:rPr lang="en-ID" sz="1500" b="1" dirty="0"/>
              <a:t> dan data </a:t>
            </a:r>
            <a:r>
              <a:rPr lang="en-ID" sz="1500" b="1" dirty="0" err="1"/>
              <a:t>logika</a:t>
            </a:r>
            <a:r>
              <a:rPr lang="en-ID" sz="1500" b="1" dirty="0"/>
              <a:t>.</a:t>
            </a:r>
          </a:p>
          <a:p>
            <a:pPr marL="0" indent="0">
              <a:buNone/>
            </a:pPr>
            <a:r>
              <a:rPr lang="en-ID" sz="1500" dirty="0"/>
              <a:t>Ada </a:t>
            </a:r>
            <a:r>
              <a:rPr lang="en-ID" sz="1500" dirty="0" err="1"/>
              <a:t>tiga</a:t>
            </a:r>
            <a:r>
              <a:rPr lang="en-ID" sz="1500" dirty="0"/>
              <a:t> </a:t>
            </a:r>
            <a:r>
              <a:rPr lang="en-ID" sz="1500" dirty="0" err="1"/>
              <a:t>jenis</a:t>
            </a:r>
            <a:r>
              <a:rPr lang="en-ID" sz="1500" dirty="0"/>
              <a:t> operand, </a:t>
            </a:r>
            <a:r>
              <a:rPr lang="en-ID" sz="1500" dirty="0" err="1"/>
              <a:t>yaitu</a:t>
            </a:r>
            <a:r>
              <a:rPr lang="en-ID" sz="1500" dirty="0"/>
              <a:t>:</a:t>
            </a:r>
          </a:p>
          <a:p>
            <a:r>
              <a:rPr lang="en-ID" sz="1500" b="1" dirty="0"/>
              <a:t>Angka</a:t>
            </a:r>
            <a:endParaRPr lang="en-ID" sz="1500" dirty="0"/>
          </a:p>
          <a:p>
            <a:pPr marL="0" indent="0">
              <a:buNone/>
            </a:pPr>
            <a:r>
              <a:rPr lang="en-ID" sz="1500" dirty="0"/>
              <a:t>Bahasa </a:t>
            </a:r>
            <a:r>
              <a:rPr lang="en-ID" sz="1500" dirty="0" err="1"/>
              <a:t>mesin</a:t>
            </a:r>
            <a:r>
              <a:rPr lang="en-ID" sz="1500" dirty="0"/>
              <a:t> yang di </a:t>
            </a:r>
            <a:r>
              <a:rPr lang="en-ID" sz="1500" dirty="0" err="1"/>
              <a:t>dalamnya</a:t>
            </a:r>
            <a:r>
              <a:rPr lang="en-ID" sz="1500" dirty="0"/>
              <a:t> </a:t>
            </a:r>
            <a:r>
              <a:rPr lang="en-ID" sz="1500" dirty="0" err="1"/>
              <a:t>terdapat</a:t>
            </a:r>
            <a:r>
              <a:rPr lang="en-ID" sz="1500" dirty="0"/>
              <a:t> </a:t>
            </a:r>
            <a:r>
              <a:rPr lang="en-ID" sz="1500" dirty="0" err="1"/>
              <a:t>tipe</a:t>
            </a:r>
            <a:r>
              <a:rPr lang="en-ID" sz="1500" dirty="0"/>
              <a:t> data </a:t>
            </a:r>
            <a:r>
              <a:rPr lang="en-ID" sz="1500" dirty="0" err="1"/>
              <a:t>numerik</a:t>
            </a:r>
            <a:r>
              <a:rPr lang="en-ID" sz="1500" dirty="0"/>
              <a:t>. Ada </a:t>
            </a:r>
            <a:r>
              <a:rPr lang="en-ID" sz="1500" dirty="0" err="1"/>
              <a:t>tiga</a:t>
            </a:r>
            <a:r>
              <a:rPr lang="en-ID" sz="1500" dirty="0"/>
              <a:t> </a:t>
            </a:r>
            <a:r>
              <a:rPr lang="en-ID" sz="1500" dirty="0" err="1"/>
              <a:t>tipe</a:t>
            </a:r>
            <a:r>
              <a:rPr lang="en-ID" sz="1500" dirty="0"/>
              <a:t> operand </a:t>
            </a:r>
            <a:r>
              <a:rPr lang="en-ID" sz="1500" dirty="0" err="1"/>
              <a:t>angka</a:t>
            </a:r>
            <a:r>
              <a:rPr lang="en-ID" sz="1500" dirty="0"/>
              <a:t>, </a:t>
            </a:r>
            <a:r>
              <a:rPr lang="en-ID" sz="1500" dirty="0" err="1"/>
              <a:t>yaitu</a:t>
            </a:r>
            <a:r>
              <a:rPr lang="en-ID" sz="1500" dirty="0"/>
              <a:t> binary integer, binary floating point, dan </a:t>
            </a:r>
            <a:r>
              <a:rPr lang="en-ID" sz="1500" dirty="0" err="1"/>
              <a:t>desimal</a:t>
            </a:r>
            <a:r>
              <a:rPr lang="en-ID" sz="1500" dirty="0"/>
              <a:t>.</a:t>
            </a:r>
          </a:p>
          <a:p>
            <a:r>
              <a:rPr lang="en-ID" sz="1500" b="1" dirty="0" err="1"/>
              <a:t>Karakter</a:t>
            </a:r>
            <a:endParaRPr lang="en-ID" sz="1500" dirty="0"/>
          </a:p>
          <a:p>
            <a:pPr marL="0" indent="0">
              <a:buNone/>
            </a:pPr>
            <a:r>
              <a:rPr lang="en-ID" sz="1500" dirty="0"/>
              <a:t>Bahasa </a:t>
            </a:r>
            <a:r>
              <a:rPr lang="en-ID" sz="1500" dirty="0" err="1"/>
              <a:t>mesin</a:t>
            </a:r>
            <a:r>
              <a:rPr lang="en-ID" sz="1500" dirty="0"/>
              <a:t> yang di </a:t>
            </a:r>
            <a:r>
              <a:rPr lang="en-ID" sz="1500" dirty="0" err="1"/>
              <a:t>dalamnya</a:t>
            </a:r>
            <a:r>
              <a:rPr lang="en-ID" sz="1500" dirty="0"/>
              <a:t> </a:t>
            </a:r>
            <a:r>
              <a:rPr lang="en-ID" sz="1500" dirty="0" err="1"/>
              <a:t>berupa</a:t>
            </a:r>
            <a:r>
              <a:rPr lang="en-ID" sz="1500" dirty="0"/>
              <a:t> </a:t>
            </a:r>
            <a:r>
              <a:rPr lang="en-ID" sz="1500" dirty="0" err="1"/>
              <a:t>teks</a:t>
            </a:r>
            <a:r>
              <a:rPr lang="en-ID" sz="1500" dirty="0"/>
              <a:t> </a:t>
            </a:r>
            <a:r>
              <a:rPr lang="en-ID" sz="1500" dirty="0" err="1"/>
              <a:t>atau</a:t>
            </a:r>
            <a:r>
              <a:rPr lang="en-ID" sz="1500" dirty="0"/>
              <a:t> </a:t>
            </a:r>
            <a:r>
              <a:rPr lang="en-ID" sz="1500" dirty="0" err="1"/>
              <a:t>kumpulan</a:t>
            </a:r>
            <a:r>
              <a:rPr lang="en-ID" sz="1500" dirty="0"/>
              <a:t> </a:t>
            </a:r>
            <a:r>
              <a:rPr lang="en-ID" sz="1500" dirty="0" err="1"/>
              <a:t>beberapa</a:t>
            </a:r>
            <a:r>
              <a:rPr lang="en-ID" sz="1500" dirty="0"/>
              <a:t> </a:t>
            </a:r>
            <a:r>
              <a:rPr lang="en-ID" sz="1500" dirty="0" err="1"/>
              <a:t>karakter</a:t>
            </a:r>
            <a:r>
              <a:rPr lang="en-ID" sz="1500" dirty="0"/>
              <a:t> dan </a:t>
            </a:r>
            <a:r>
              <a:rPr lang="en-ID" sz="1500" dirty="0" err="1"/>
              <a:t>sistemnya</a:t>
            </a:r>
            <a:r>
              <a:rPr lang="en-ID" sz="1500" dirty="0"/>
              <a:t> </a:t>
            </a:r>
            <a:r>
              <a:rPr lang="en-ID" sz="1500" dirty="0" err="1"/>
              <a:t>masih</a:t>
            </a:r>
            <a:r>
              <a:rPr lang="en-ID" sz="1500" dirty="0"/>
              <a:t> </a:t>
            </a:r>
            <a:r>
              <a:rPr lang="en-ID" sz="1500" dirty="0" err="1"/>
              <a:t>dengan</a:t>
            </a:r>
            <a:r>
              <a:rPr lang="en-ID" sz="1500" dirty="0"/>
              <a:t> </a:t>
            </a:r>
            <a:r>
              <a:rPr lang="en-ID" sz="1500" dirty="0" err="1"/>
              <a:t>desain</a:t>
            </a:r>
            <a:r>
              <a:rPr lang="en-ID" sz="1500" dirty="0"/>
              <a:t> </a:t>
            </a:r>
            <a:r>
              <a:rPr lang="en-ID" sz="1500" dirty="0" err="1"/>
              <a:t>biner</a:t>
            </a:r>
            <a:r>
              <a:rPr lang="en-ID" sz="1500" dirty="0"/>
              <a:t>. </a:t>
            </a:r>
            <a:r>
              <a:rPr lang="en-ID" sz="1500" dirty="0" err="1"/>
              <a:t>Satndar</a:t>
            </a:r>
            <a:r>
              <a:rPr lang="en-ID" sz="1500" dirty="0"/>
              <a:t> operand </a:t>
            </a:r>
            <a:r>
              <a:rPr lang="en-ID" sz="1500" dirty="0" err="1"/>
              <a:t>karakter</a:t>
            </a:r>
            <a:r>
              <a:rPr lang="en-ID" sz="1500" dirty="0"/>
              <a:t> yang </a:t>
            </a:r>
            <a:r>
              <a:rPr lang="en-ID" sz="1500" dirty="0" err="1"/>
              <a:t>dipakai</a:t>
            </a:r>
            <a:r>
              <a:rPr lang="en-ID" sz="1500" dirty="0"/>
              <a:t> </a:t>
            </a:r>
            <a:r>
              <a:rPr lang="en-ID" sz="1500" dirty="0" err="1"/>
              <a:t>biasanya</a:t>
            </a:r>
            <a:r>
              <a:rPr lang="en-ID" sz="1500" dirty="0"/>
              <a:t> </a:t>
            </a:r>
            <a:r>
              <a:rPr lang="en-ID" sz="1500" i="1" dirty="0"/>
              <a:t>American </a:t>
            </a:r>
            <a:r>
              <a:rPr lang="en-ID" sz="1500" i="1" dirty="0" err="1"/>
              <a:t>Standart</a:t>
            </a:r>
            <a:r>
              <a:rPr lang="en-ID" sz="1500" i="1" dirty="0"/>
              <a:t> Code for Information Interchange</a:t>
            </a:r>
            <a:r>
              <a:rPr lang="en-ID" sz="1500" dirty="0"/>
              <a:t> </a:t>
            </a:r>
            <a:r>
              <a:rPr lang="en-ID" sz="1500" dirty="0" err="1"/>
              <a:t>atau</a:t>
            </a:r>
            <a:r>
              <a:rPr lang="en-ID" sz="1500" dirty="0"/>
              <a:t> ASCII.</a:t>
            </a:r>
          </a:p>
          <a:p>
            <a:r>
              <a:rPr lang="en-ID" sz="1500" b="1" dirty="0"/>
              <a:t>Data </a:t>
            </a:r>
            <a:r>
              <a:rPr lang="en-ID" sz="1500" b="1" dirty="0" err="1"/>
              <a:t>Logika</a:t>
            </a:r>
            <a:endParaRPr lang="en-ID" sz="1500" dirty="0"/>
          </a:p>
          <a:p>
            <a:pPr marL="0" indent="0">
              <a:buNone/>
            </a:pPr>
            <a:r>
              <a:rPr lang="en-ID" sz="1500" dirty="0"/>
              <a:t>Di </a:t>
            </a:r>
            <a:r>
              <a:rPr lang="en-ID" sz="1500" dirty="0" err="1"/>
              <a:t>dalam</a:t>
            </a:r>
            <a:r>
              <a:rPr lang="en-ID" sz="1500" dirty="0"/>
              <a:t> </a:t>
            </a:r>
            <a:r>
              <a:rPr lang="en-ID" sz="1500" dirty="0" err="1"/>
              <a:t>setiap</a:t>
            </a:r>
            <a:r>
              <a:rPr lang="en-ID" sz="1500" dirty="0"/>
              <a:t> kata </a:t>
            </a:r>
            <a:r>
              <a:rPr lang="en-ID" sz="1500" dirty="0" err="1"/>
              <a:t>atau</a:t>
            </a:r>
            <a:r>
              <a:rPr lang="en-ID" sz="1500" dirty="0"/>
              <a:t> </a:t>
            </a:r>
            <a:r>
              <a:rPr lang="en-ID" sz="1500" dirty="0" err="1"/>
              <a:t>dokumen</a:t>
            </a:r>
            <a:r>
              <a:rPr lang="en-ID" sz="1500" dirty="0"/>
              <a:t> </a:t>
            </a:r>
            <a:r>
              <a:rPr lang="en-ID" sz="1500" dirty="0" err="1"/>
              <a:t>adalah</a:t>
            </a:r>
            <a:r>
              <a:rPr lang="en-ID" sz="1500" dirty="0"/>
              <a:t> </a:t>
            </a:r>
            <a:r>
              <a:rPr lang="en-ID" sz="1500" dirty="0" err="1"/>
              <a:t>kesatuan</a:t>
            </a:r>
            <a:r>
              <a:rPr lang="en-ID" sz="1500" dirty="0"/>
              <a:t> unit data yang </a:t>
            </a:r>
            <a:r>
              <a:rPr lang="en-ID" sz="1500" dirty="0" err="1"/>
              <a:t>setiap</a:t>
            </a:r>
            <a:r>
              <a:rPr lang="en-ID" sz="1500" dirty="0"/>
              <a:t> </a:t>
            </a:r>
            <a:r>
              <a:rPr lang="en-ID" sz="1500" dirty="0" err="1"/>
              <a:t>datanya</a:t>
            </a:r>
            <a:r>
              <a:rPr lang="en-ID" sz="1500" dirty="0"/>
              <a:t> </a:t>
            </a:r>
            <a:r>
              <a:rPr lang="en-ID" sz="1500" dirty="0" err="1"/>
              <a:t>bernilai</a:t>
            </a:r>
            <a:r>
              <a:rPr lang="en-ID" sz="1500" dirty="0"/>
              <a:t> 0 (</a:t>
            </a:r>
            <a:r>
              <a:rPr lang="en-ID" sz="1500" dirty="0" err="1"/>
              <a:t>bernilai</a:t>
            </a:r>
            <a:r>
              <a:rPr lang="en-ID" sz="1500" dirty="0"/>
              <a:t> </a:t>
            </a:r>
            <a:r>
              <a:rPr lang="en-ID" sz="1500" i="1" dirty="0"/>
              <a:t>false</a:t>
            </a:r>
            <a:r>
              <a:rPr lang="en-ID" sz="1500" dirty="0"/>
              <a:t>) </a:t>
            </a:r>
            <a:r>
              <a:rPr lang="en-ID" sz="1500" dirty="0" err="1"/>
              <a:t>hingga</a:t>
            </a:r>
            <a:r>
              <a:rPr lang="en-ID" sz="1500" dirty="0"/>
              <a:t> 1 (</a:t>
            </a:r>
            <a:r>
              <a:rPr lang="en-ID" sz="1500" dirty="0" err="1"/>
              <a:t>bernilai</a:t>
            </a:r>
            <a:r>
              <a:rPr lang="en-ID" sz="1500" dirty="0"/>
              <a:t> </a:t>
            </a:r>
            <a:r>
              <a:rPr lang="en-ID" sz="1500" i="1" dirty="0"/>
              <a:t>true</a:t>
            </a:r>
            <a:r>
              <a:rPr lang="en-ID" sz="1500" dirty="0"/>
              <a:t>). </a:t>
            </a:r>
            <a:r>
              <a:rPr lang="en-ID" sz="1500" dirty="0" err="1"/>
              <a:t>Sehingga</a:t>
            </a:r>
            <a:r>
              <a:rPr lang="en-ID" sz="1500" dirty="0"/>
              <a:t> </a:t>
            </a:r>
            <a:r>
              <a:rPr lang="en-ID" sz="1500" dirty="0" err="1"/>
              <a:t>setiap</a:t>
            </a:r>
            <a:r>
              <a:rPr lang="en-ID" sz="1500" dirty="0"/>
              <a:t> data </a:t>
            </a:r>
            <a:r>
              <a:rPr lang="en-ID" sz="1500" dirty="0" err="1"/>
              <a:t>dipandang</a:t>
            </a:r>
            <a:r>
              <a:rPr lang="en-ID" sz="1500" dirty="0"/>
              <a:t> </a:t>
            </a:r>
            <a:r>
              <a:rPr lang="en-ID" sz="1500" dirty="0" err="1"/>
              <a:t>sebagai</a:t>
            </a:r>
            <a:r>
              <a:rPr lang="en-ID" sz="1500" dirty="0"/>
              <a:t> data </a:t>
            </a:r>
            <a:r>
              <a:rPr lang="en-ID" sz="1500" dirty="0" err="1"/>
              <a:t>logika</a:t>
            </a:r>
            <a:r>
              <a:rPr lang="en-ID" sz="1500" dirty="0"/>
              <a:t>.</a:t>
            </a:r>
          </a:p>
          <a:p>
            <a:endParaRPr lang="en-US" sz="1500" dirty="0"/>
          </a:p>
        </p:txBody>
      </p:sp>
    </p:spTree>
    <p:extLst>
      <p:ext uri="{BB962C8B-B14F-4D97-AF65-F5344CB8AC3E}">
        <p14:creationId xmlns:p14="http://schemas.microsoft.com/office/powerpoint/2010/main" val="275362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B91F0E-69C0-4319-A009-C872ADC67650}"/>
              </a:ext>
            </a:extLst>
          </p:cNvPr>
          <p:cNvSpPr>
            <a:spLocks noGrp="1"/>
          </p:cNvSpPr>
          <p:nvPr>
            <p:ph type="title"/>
          </p:nvPr>
        </p:nvSpPr>
        <p:spPr>
          <a:xfrm>
            <a:off x="958506" y="800392"/>
            <a:ext cx="10264697" cy="1212102"/>
          </a:xfrm>
        </p:spPr>
        <p:txBody>
          <a:bodyPr>
            <a:normAutofit/>
          </a:bodyPr>
          <a:lstStyle/>
          <a:p>
            <a:r>
              <a:rPr lang="id-ID" sz="4000">
                <a:solidFill>
                  <a:srgbClr val="FFFFFF"/>
                </a:solidFill>
              </a:rPr>
              <a:t>JENIS OPERASI</a:t>
            </a:r>
            <a:endParaRPr lang="en-US" sz="4000">
              <a:solidFill>
                <a:srgbClr val="FFFFFF"/>
              </a:solidFill>
            </a:endParaRPr>
          </a:p>
        </p:txBody>
      </p:sp>
      <p:sp>
        <p:nvSpPr>
          <p:cNvPr id="3" name="Content Placeholder 2">
            <a:extLst>
              <a:ext uri="{FF2B5EF4-FFF2-40B4-BE49-F238E27FC236}">
                <a16:creationId xmlns:a16="http://schemas.microsoft.com/office/drawing/2014/main" id="{75611E07-4EBD-468A-B45D-69C6F342D789}"/>
              </a:ext>
            </a:extLst>
          </p:cNvPr>
          <p:cNvSpPr>
            <a:spLocks noGrp="1"/>
          </p:cNvSpPr>
          <p:nvPr>
            <p:ph idx="1"/>
          </p:nvPr>
        </p:nvSpPr>
        <p:spPr>
          <a:xfrm>
            <a:off x="1367624" y="2490436"/>
            <a:ext cx="9708995" cy="3567173"/>
          </a:xfrm>
        </p:spPr>
        <p:txBody>
          <a:bodyPr anchor="ctr">
            <a:normAutofit/>
          </a:bodyPr>
          <a:lstStyle/>
          <a:p>
            <a:pPr marL="0" indent="0">
              <a:buNone/>
            </a:pPr>
            <a:r>
              <a:rPr lang="en-ID" sz="2400" dirty="0" err="1"/>
              <a:t>Katagori</a:t>
            </a:r>
            <a:r>
              <a:rPr lang="en-ID" sz="2400" dirty="0"/>
              <a:t> </a:t>
            </a:r>
            <a:r>
              <a:rPr lang="en-ID" sz="2400" dirty="0" err="1"/>
              <a:t>operasi</a:t>
            </a:r>
            <a:r>
              <a:rPr lang="en-ID" sz="2400" dirty="0"/>
              <a:t> </a:t>
            </a:r>
            <a:r>
              <a:rPr lang="en-ID" sz="2400" dirty="0" err="1"/>
              <a:t>berdasarkan</a:t>
            </a:r>
            <a:r>
              <a:rPr lang="en-ID" sz="2400" dirty="0"/>
              <a:t> </a:t>
            </a:r>
            <a:r>
              <a:rPr lang="en-ID" sz="2400" dirty="0" err="1"/>
              <a:t>fungsi</a:t>
            </a:r>
            <a:r>
              <a:rPr lang="en-ID" sz="2400" dirty="0"/>
              <a:t> dan </a:t>
            </a:r>
            <a:r>
              <a:rPr lang="en-ID" sz="2400" dirty="0" err="1"/>
              <a:t>tipenya</a:t>
            </a:r>
            <a:r>
              <a:rPr lang="en-ID" sz="2400" dirty="0"/>
              <a:t>:</a:t>
            </a:r>
          </a:p>
          <a:p>
            <a:pPr marL="971550" lvl="1" indent="-514350">
              <a:buFont typeface="+mj-lt"/>
              <a:buAutoNum type="alphaLcPeriod"/>
            </a:pPr>
            <a:r>
              <a:rPr lang="en-ID" dirty="0"/>
              <a:t>Transfer data </a:t>
            </a:r>
          </a:p>
          <a:p>
            <a:pPr marL="971550" lvl="1" indent="-514350">
              <a:buFont typeface="+mj-lt"/>
              <a:buAutoNum type="alphaLcPeriod"/>
            </a:pPr>
            <a:r>
              <a:rPr lang="en-ID" dirty="0" err="1"/>
              <a:t>Aritmatika</a:t>
            </a:r>
            <a:endParaRPr lang="en-ID" dirty="0"/>
          </a:p>
          <a:p>
            <a:pPr marL="971550" lvl="1" indent="-514350">
              <a:buFont typeface="+mj-lt"/>
              <a:buAutoNum type="alphaLcPeriod"/>
            </a:pPr>
            <a:r>
              <a:rPr lang="en-ID" dirty="0" err="1"/>
              <a:t>Logika</a:t>
            </a:r>
            <a:endParaRPr lang="en-ID" dirty="0"/>
          </a:p>
          <a:p>
            <a:pPr marL="971550" lvl="1" indent="-514350">
              <a:buFont typeface="+mj-lt"/>
              <a:buAutoNum type="alphaLcPeriod"/>
            </a:pPr>
            <a:r>
              <a:rPr lang="en-ID" dirty="0" err="1"/>
              <a:t>Konversi</a:t>
            </a:r>
            <a:endParaRPr lang="en-ID" dirty="0"/>
          </a:p>
          <a:p>
            <a:pPr marL="971550" lvl="1" indent="-514350">
              <a:buFont typeface="+mj-lt"/>
              <a:buAutoNum type="alphaLcPeriod"/>
            </a:pPr>
            <a:r>
              <a:rPr lang="en-ID" dirty="0"/>
              <a:t>Input/output</a:t>
            </a:r>
          </a:p>
          <a:p>
            <a:pPr marL="971550" lvl="1" indent="-514350">
              <a:buFont typeface="+mj-lt"/>
              <a:buAutoNum type="alphaLcPeriod"/>
            </a:pPr>
            <a:r>
              <a:rPr lang="en-ID" dirty="0" err="1"/>
              <a:t>Kendali</a:t>
            </a:r>
            <a:r>
              <a:rPr lang="en-ID" dirty="0"/>
              <a:t> </a:t>
            </a:r>
            <a:r>
              <a:rPr lang="en-ID" dirty="0" err="1"/>
              <a:t>sistem</a:t>
            </a:r>
            <a:endParaRPr lang="en-ID" dirty="0"/>
          </a:p>
          <a:p>
            <a:pPr marL="971550" lvl="1" indent="-514350">
              <a:buFont typeface="+mj-lt"/>
              <a:buAutoNum type="alphaLcPeriod"/>
            </a:pPr>
            <a:r>
              <a:rPr lang="en-ID" dirty="0" err="1"/>
              <a:t>Kendali</a:t>
            </a:r>
            <a:r>
              <a:rPr lang="en-ID" dirty="0"/>
              <a:t> transfer</a:t>
            </a:r>
          </a:p>
          <a:p>
            <a:pPr marL="0" indent="0">
              <a:buNone/>
            </a:pPr>
            <a:endParaRPr lang="en-US" sz="2400" dirty="0"/>
          </a:p>
        </p:txBody>
      </p:sp>
    </p:spTree>
    <p:extLst>
      <p:ext uri="{BB962C8B-B14F-4D97-AF65-F5344CB8AC3E}">
        <p14:creationId xmlns:p14="http://schemas.microsoft.com/office/powerpoint/2010/main" val="56299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AE41A3E-ED90-47F8-BB1B-B1C043028756}"/>
              </a:ext>
            </a:extLst>
          </p:cNvPr>
          <p:cNvSpPr>
            <a:spLocks noGrp="1"/>
          </p:cNvSpPr>
          <p:nvPr>
            <p:ph type="title"/>
          </p:nvPr>
        </p:nvSpPr>
        <p:spPr>
          <a:xfrm>
            <a:off x="643467" y="321734"/>
            <a:ext cx="10905066" cy="1135737"/>
          </a:xfrm>
        </p:spPr>
        <p:txBody>
          <a:bodyPr>
            <a:normAutofit/>
          </a:bodyPr>
          <a:lstStyle/>
          <a:p>
            <a:r>
              <a:rPr lang="en-US" sz="3600" dirty="0"/>
              <a:t>a. Transfer Data</a:t>
            </a:r>
            <a:endParaRPr lang="en-ID" sz="3600" dirty="0"/>
          </a:p>
        </p:txBody>
      </p:sp>
      <p:sp>
        <p:nvSpPr>
          <p:cNvPr id="3" name="Tampungan Konten 2">
            <a:extLst>
              <a:ext uri="{FF2B5EF4-FFF2-40B4-BE49-F238E27FC236}">
                <a16:creationId xmlns:a16="http://schemas.microsoft.com/office/drawing/2014/main" id="{96545943-F9CF-48C3-A7A8-5E711D84D259}"/>
              </a:ext>
            </a:extLst>
          </p:cNvPr>
          <p:cNvSpPr>
            <a:spLocks noGrp="1"/>
          </p:cNvSpPr>
          <p:nvPr>
            <p:ph idx="1"/>
          </p:nvPr>
        </p:nvSpPr>
        <p:spPr>
          <a:xfrm>
            <a:off x="643469" y="1782981"/>
            <a:ext cx="4008384" cy="4393982"/>
          </a:xfrm>
        </p:spPr>
        <p:txBody>
          <a:bodyPr>
            <a:normAutofit/>
          </a:bodyPr>
          <a:lstStyle/>
          <a:p>
            <a:pPr marL="0" indent="0">
              <a:buNone/>
            </a:pPr>
            <a:r>
              <a:rPr lang="en-ID" sz="2000" dirty="0"/>
              <a:t>Pada </a:t>
            </a:r>
            <a:r>
              <a:rPr lang="en-ID" sz="2000" dirty="0" err="1"/>
              <a:t>instruksi</a:t>
            </a:r>
            <a:r>
              <a:rPr lang="en-ID" sz="2000" dirty="0"/>
              <a:t> transfer data, </a:t>
            </a:r>
            <a:r>
              <a:rPr lang="en-ID" sz="2000" dirty="0" err="1"/>
              <a:t>harus</a:t>
            </a:r>
            <a:r>
              <a:rPr lang="en-ID" sz="2000" dirty="0"/>
              <a:t> </a:t>
            </a:r>
            <a:r>
              <a:rPr lang="en-ID" sz="2000" dirty="0" err="1"/>
              <a:t>ditentukan</a:t>
            </a:r>
            <a:r>
              <a:rPr lang="en-ID" sz="2000" dirty="0"/>
              <a:t> </a:t>
            </a:r>
            <a:r>
              <a:rPr lang="en-ID" sz="2000" dirty="0" err="1"/>
              <a:t>beberapa</a:t>
            </a:r>
            <a:r>
              <a:rPr lang="en-ID" sz="2000" dirty="0"/>
              <a:t> </a:t>
            </a:r>
            <a:r>
              <a:rPr lang="en-ID" sz="2000" dirty="0" err="1"/>
              <a:t>hal</a:t>
            </a:r>
            <a:r>
              <a:rPr lang="en-ID" sz="2000" dirty="0"/>
              <a:t>.</a:t>
            </a:r>
          </a:p>
          <a:p>
            <a:pPr lvl="1">
              <a:buFont typeface="Wingdings" panose="05000000000000000000" pitchFamily="2" charset="2"/>
              <a:buChar char="§"/>
            </a:pPr>
            <a:r>
              <a:rPr lang="en-ID" sz="2000" dirty="0" err="1"/>
              <a:t>Pertama</a:t>
            </a:r>
            <a:r>
              <a:rPr lang="en-ID" sz="2000" dirty="0"/>
              <a:t>, </a:t>
            </a:r>
            <a:r>
              <a:rPr lang="en-ID" sz="2000" dirty="0" err="1"/>
              <a:t>penentuan</a:t>
            </a:r>
            <a:r>
              <a:rPr lang="en-ID" sz="2000" dirty="0"/>
              <a:t> </a:t>
            </a:r>
            <a:r>
              <a:rPr lang="en-ID" sz="2000" dirty="0" err="1"/>
              <a:t>lokasi</a:t>
            </a:r>
            <a:r>
              <a:rPr lang="en-ID" sz="2000" dirty="0"/>
              <a:t> </a:t>
            </a:r>
            <a:r>
              <a:rPr lang="en-ID" sz="2000" dirty="0" err="1"/>
              <a:t>sumber</a:t>
            </a:r>
            <a:r>
              <a:rPr lang="en-ID" sz="2000" dirty="0"/>
              <a:t> dan </a:t>
            </a:r>
            <a:r>
              <a:rPr lang="en-ID" sz="2000" dirty="0" err="1"/>
              <a:t>tujuan</a:t>
            </a:r>
            <a:r>
              <a:rPr lang="en-ID" sz="2000" dirty="0"/>
              <a:t> </a:t>
            </a:r>
            <a:r>
              <a:rPr lang="en-ID" sz="2000" dirty="0" err="1"/>
              <a:t>dari</a:t>
            </a:r>
            <a:r>
              <a:rPr lang="en-ID" sz="2000" dirty="0"/>
              <a:t> </a:t>
            </a:r>
            <a:r>
              <a:rPr lang="en-ID" sz="2000" dirty="0" err="1"/>
              <a:t>operan</a:t>
            </a:r>
            <a:r>
              <a:rPr lang="en-ID" sz="2000" dirty="0"/>
              <a:t>. </a:t>
            </a:r>
            <a:r>
              <a:rPr lang="en-ID" sz="2000" dirty="0" err="1"/>
              <a:t>Lokasi</a:t>
            </a:r>
            <a:r>
              <a:rPr lang="en-ID" sz="2000" dirty="0"/>
              <a:t> operand </a:t>
            </a:r>
            <a:r>
              <a:rPr lang="en-ID" sz="2000" dirty="0" err="1"/>
              <a:t>dapat</a:t>
            </a:r>
            <a:r>
              <a:rPr lang="en-ID" sz="2000" dirty="0"/>
              <a:t>  </a:t>
            </a:r>
            <a:r>
              <a:rPr lang="en-ID" sz="2000" dirty="0" err="1"/>
              <a:t>terletak</a:t>
            </a:r>
            <a:r>
              <a:rPr lang="en-ID" sz="2000" dirty="0"/>
              <a:t> di </a:t>
            </a:r>
            <a:r>
              <a:rPr lang="en-ID" sz="2000" dirty="0" err="1"/>
              <a:t>memori</a:t>
            </a:r>
            <a:r>
              <a:rPr lang="en-ID" sz="2000" dirty="0"/>
              <a:t>, register </a:t>
            </a:r>
            <a:r>
              <a:rPr lang="en-ID" sz="2000" dirty="0" err="1"/>
              <a:t>atau</a:t>
            </a:r>
            <a:r>
              <a:rPr lang="en-ID" sz="2000" dirty="0"/>
              <a:t> stack.</a:t>
            </a:r>
          </a:p>
          <a:p>
            <a:pPr lvl="1">
              <a:buFont typeface="Wingdings" panose="05000000000000000000" pitchFamily="2" charset="2"/>
              <a:buChar char="§"/>
            </a:pPr>
            <a:r>
              <a:rPr lang="en-ID" sz="2000" dirty="0" err="1"/>
              <a:t>Kedua</a:t>
            </a:r>
            <a:r>
              <a:rPr lang="en-ID" sz="2000" dirty="0"/>
              <a:t>, </a:t>
            </a:r>
            <a:r>
              <a:rPr lang="en-ID" sz="2000" dirty="0" err="1"/>
              <a:t>panjang</a:t>
            </a:r>
            <a:r>
              <a:rPr lang="en-ID" sz="2000" dirty="0"/>
              <a:t> data yang </a:t>
            </a:r>
            <a:r>
              <a:rPr lang="en-ID" sz="2000" dirty="0" err="1"/>
              <a:t>akan</a:t>
            </a:r>
            <a:r>
              <a:rPr lang="en-ID" sz="2000" dirty="0"/>
              <a:t> </a:t>
            </a:r>
            <a:r>
              <a:rPr lang="en-ID" sz="2000" dirty="0" err="1"/>
              <a:t>ditransfer</a:t>
            </a:r>
            <a:r>
              <a:rPr lang="en-ID" sz="2000" dirty="0"/>
              <a:t> </a:t>
            </a:r>
            <a:r>
              <a:rPr lang="en-ID" sz="2000" dirty="0" err="1"/>
              <a:t>harus</a:t>
            </a:r>
            <a:r>
              <a:rPr lang="en-ID" sz="2000" dirty="0"/>
              <a:t> </a:t>
            </a:r>
            <a:r>
              <a:rPr lang="en-ID" sz="2000" dirty="0" err="1"/>
              <a:t>diketahui</a:t>
            </a:r>
            <a:r>
              <a:rPr lang="en-ID" sz="2000" dirty="0"/>
              <a:t>.</a:t>
            </a:r>
          </a:p>
          <a:p>
            <a:pPr lvl="1">
              <a:buFont typeface="Wingdings" panose="05000000000000000000" pitchFamily="2" charset="2"/>
              <a:buChar char="§"/>
            </a:pPr>
            <a:r>
              <a:rPr lang="en-ID" sz="2000" dirty="0" err="1"/>
              <a:t>Ketiga</a:t>
            </a:r>
            <a:r>
              <a:rPr lang="en-ID" sz="2000" dirty="0"/>
              <a:t>, </a:t>
            </a:r>
            <a:r>
              <a:rPr lang="en-ID" sz="2000" dirty="0" err="1"/>
              <a:t>sama</a:t>
            </a:r>
            <a:r>
              <a:rPr lang="en-ID" sz="2000" dirty="0"/>
              <a:t> </a:t>
            </a:r>
            <a:r>
              <a:rPr lang="en-ID" sz="2000" dirty="0" err="1"/>
              <a:t>untuk</a:t>
            </a:r>
            <a:r>
              <a:rPr lang="en-ID" sz="2000" dirty="0"/>
              <a:t> </a:t>
            </a:r>
            <a:r>
              <a:rPr lang="en-ID" sz="2000" dirty="0" err="1"/>
              <a:t>semua</a:t>
            </a:r>
            <a:r>
              <a:rPr lang="en-ID" sz="2000" dirty="0"/>
              <a:t> </a:t>
            </a:r>
            <a:r>
              <a:rPr lang="en-ID" sz="2000" dirty="0" err="1"/>
              <a:t>instruksi</a:t>
            </a:r>
            <a:r>
              <a:rPr lang="en-ID" sz="2000" dirty="0"/>
              <a:t> </a:t>
            </a:r>
            <a:r>
              <a:rPr lang="en-ID" sz="2000" dirty="0" err="1"/>
              <a:t>dengan</a:t>
            </a:r>
            <a:r>
              <a:rPr lang="en-ID" sz="2000" dirty="0"/>
              <a:t> </a:t>
            </a:r>
            <a:r>
              <a:rPr lang="en-ID" sz="2000" dirty="0" err="1"/>
              <a:t>operan</a:t>
            </a:r>
            <a:r>
              <a:rPr lang="en-ID" sz="2000" dirty="0"/>
              <a:t>, </a:t>
            </a:r>
            <a:r>
              <a:rPr lang="en-ID" sz="2000" dirty="0" err="1"/>
              <a:t>cara</a:t>
            </a:r>
            <a:r>
              <a:rPr lang="en-ID" sz="2000" dirty="0"/>
              <a:t> </a:t>
            </a:r>
            <a:r>
              <a:rPr lang="en-ID" sz="2000" dirty="0" err="1"/>
              <a:t>pengalamatannya</a:t>
            </a:r>
            <a:r>
              <a:rPr lang="en-ID" sz="2000" dirty="0"/>
              <a:t> </a:t>
            </a:r>
            <a:r>
              <a:rPr lang="en-ID" sz="2000" dirty="0" err="1"/>
              <a:t>harus</a:t>
            </a:r>
            <a:r>
              <a:rPr lang="en-ID" sz="2000" dirty="0"/>
              <a:t> </a:t>
            </a:r>
            <a:r>
              <a:rPr lang="en-ID" sz="2000" dirty="0" err="1"/>
              <a:t>ditentukan</a:t>
            </a:r>
            <a:r>
              <a:rPr lang="en-ID" sz="2000" dirty="0"/>
              <a:t>.</a:t>
            </a:r>
            <a:endParaRPr lang="en-US" sz="2000" dirty="0"/>
          </a:p>
          <a:p>
            <a:pPr marL="0" indent="0">
              <a:buNone/>
            </a:pPr>
            <a:endParaRPr lang="en-ID" sz="2000" dirty="0"/>
          </a:p>
        </p:txBody>
      </p:sp>
      <p:grpSp>
        <p:nvGrpSpPr>
          <p:cNvPr id="48" name="Group 2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9"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2"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el 4">
            <a:extLst>
              <a:ext uri="{FF2B5EF4-FFF2-40B4-BE49-F238E27FC236}">
                <a16:creationId xmlns:a16="http://schemas.microsoft.com/office/drawing/2014/main" id="{D2D16AA1-8189-4AA1-ADFD-A2D2A8EC6A37}"/>
              </a:ext>
            </a:extLst>
          </p:cNvPr>
          <p:cNvGraphicFramePr>
            <a:graphicFrameLocks noGrp="1"/>
          </p:cNvGraphicFramePr>
          <p:nvPr>
            <p:extLst>
              <p:ext uri="{D42A27DB-BD31-4B8C-83A1-F6EECF244321}">
                <p14:modId xmlns:p14="http://schemas.microsoft.com/office/powerpoint/2010/main" val="2265868148"/>
              </p:ext>
            </p:extLst>
          </p:nvPr>
        </p:nvGraphicFramePr>
        <p:xfrm>
          <a:off x="4967973" y="1670241"/>
          <a:ext cx="6621908" cy="4506720"/>
        </p:xfrm>
        <a:graphic>
          <a:graphicData uri="http://schemas.openxmlformats.org/drawingml/2006/table">
            <a:tbl>
              <a:tblPr>
                <a:noFill/>
              </a:tblPr>
              <a:tblGrid>
                <a:gridCol w="796853">
                  <a:extLst>
                    <a:ext uri="{9D8B030D-6E8A-4147-A177-3AD203B41FA5}">
                      <a16:colId xmlns:a16="http://schemas.microsoft.com/office/drawing/2014/main" val="3923286505"/>
                    </a:ext>
                  </a:extLst>
                </a:gridCol>
                <a:gridCol w="1256423">
                  <a:extLst>
                    <a:ext uri="{9D8B030D-6E8A-4147-A177-3AD203B41FA5}">
                      <a16:colId xmlns:a16="http://schemas.microsoft.com/office/drawing/2014/main" val="1492807219"/>
                    </a:ext>
                  </a:extLst>
                </a:gridCol>
                <a:gridCol w="1136771">
                  <a:extLst>
                    <a:ext uri="{9D8B030D-6E8A-4147-A177-3AD203B41FA5}">
                      <a16:colId xmlns:a16="http://schemas.microsoft.com/office/drawing/2014/main" val="480777938"/>
                    </a:ext>
                  </a:extLst>
                </a:gridCol>
                <a:gridCol w="3431861">
                  <a:extLst>
                    <a:ext uri="{9D8B030D-6E8A-4147-A177-3AD203B41FA5}">
                      <a16:colId xmlns:a16="http://schemas.microsoft.com/office/drawing/2014/main" val="1867053669"/>
                    </a:ext>
                  </a:extLst>
                </a:gridCol>
              </a:tblGrid>
              <a:tr h="394758">
                <a:tc rowSpan="2">
                  <a:txBody>
                    <a:bodyPr/>
                    <a:lstStyle/>
                    <a:p>
                      <a:pPr algn="ctr"/>
                      <a:r>
                        <a:rPr lang="en-ID" sz="1100" b="1">
                          <a:solidFill>
                            <a:schemeClr val="tx1">
                              <a:lumMod val="85000"/>
                              <a:lumOff val="15000"/>
                            </a:schemeClr>
                          </a:solidFill>
                          <a:effectLst/>
                        </a:rPr>
                        <a:t>No</a:t>
                      </a:r>
                      <a:endParaRPr lang="en-ID" sz="1100">
                        <a:solidFill>
                          <a:schemeClr val="tx1">
                            <a:lumMod val="85000"/>
                            <a:lumOff val="15000"/>
                          </a:schemeClr>
                        </a:solidFill>
                        <a:effectLst/>
                      </a:endParaRPr>
                    </a:p>
                  </a:txBody>
                  <a:tcPr marL="121176" marR="72706" marT="72706" marB="72706">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rowSpan="2">
                  <a:txBody>
                    <a:bodyPr/>
                    <a:lstStyle/>
                    <a:p>
                      <a:pPr algn="ctr"/>
                      <a:r>
                        <a:rPr lang="en-ID" sz="1100" b="1">
                          <a:solidFill>
                            <a:schemeClr val="tx1">
                              <a:lumMod val="85000"/>
                              <a:lumOff val="15000"/>
                            </a:schemeClr>
                          </a:solidFill>
                          <a:effectLst/>
                        </a:rPr>
                        <a:t>Tipe</a:t>
                      </a:r>
                      <a:endParaRPr lang="en-ID" sz="1100">
                        <a:solidFill>
                          <a:schemeClr val="tx1">
                            <a:lumMod val="85000"/>
                            <a:lumOff val="15000"/>
                          </a:schemeClr>
                        </a:solidFill>
                        <a:effectLst/>
                      </a:endParaRPr>
                    </a:p>
                  </a:txBody>
                  <a:tcPr marL="121176" marR="72706" marT="72706" marB="72706">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gridSpan="2">
                  <a:txBody>
                    <a:bodyPr/>
                    <a:lstStyle/>
                    <a:p>
                      <a:pPr algn="ctr"/>
                      <a:r>
                        <a:rPr lang="en-ID" sz="1100" b="1" dirty="0" err="1">
                          <a:solidFill>
                            <a:schemeClr val="tx1">
                              <a:lumMod val="85000"/>
                              <a:lumOff val="15000"/>
                            </a:schemeClr>
                          </a:solidFill>
                          <a:effectLst/>
                        </a:rPr>
                        <a:t>Instruksi</a:t>
                      </a:r>
                      <a:endParaRPr lang="en-ID" sz="1100" dirty="0">
                        <a:solidFill>
                          <a:schemeClr val="tx1">
                            <a:lumMod val="85000"/>
                            <a:lumOff val="15000"/>
                          </a:schemeClr>
                        </a:solidFill>
                        <a:effectLst/>
                      </a:endParaRPr>
                    </a:p>
                  </a:txBody>
                  <a:tcPr marL="121176" marR="72706" marT="72706" marB="72706">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tc hMerge="1">
                  <a:txBody>
                    <a:bodyPr/>
                    <a:lstStyle/>
                    <a:p>
                      <a:endParaRPr lang="en-ID"/>
                    </a:p>
                  </a:txBody>
                  <a:tcPr/>
                </a:tc>
                <a:extLst>
                  <a:ext uri="{0D108BD9-81ED-4DB2-BD59-A6C34878D82A}">
                    <a16:rowId xmlns:a16="http://schemas.microsoft.com/office/drawing/2014/main" val="3723290995"/>
                  </a:ext>
                </a:extLst>
              </a:tr>
              <a:tr h="394758">
                <a:tc vMerge="1">
                  <a:txBody>
                    <a:bodyPr/>
                    <a:lstStyle/>
                    <a:p>
                      <a:endParaRPr lang="en-ID"/>
                    </a:p>
                  </a:txBody>
                  <a:tcPr/>
                </a:tc>
                <a:tc vMerge="1">
                  <a:txBody>
                    <a:bodyPr/>
                    <a:lstStyle/>
                    <a:p>
                      <a:endParaRPr lang="en-ID"/>
                    </a:p>
                  </a:txBody>
                  <a:tcPr/>
                </a:tc>
                <a:tc>
                  <a:txBody>
                    <a:bodyPr/>
                    <a:lstStyle/>
                    <a:p>
                      <a:pPr algn="ctr"/>
                      <a:r>
                        <a:rPr lang="en-ID" sz="1100" b="1">
                          <a:solidFill>
                            <a:schemeClr val="tx1">
                              <a:lumMod val="85000"/>
                              <a:lumOff val="15000"/>
                            </a:schemeClr>
                          </a:solidFill>
                          <a:effectLst/>
                        </a:rPr>
                        <a:t>Nama</a:t>
                      </a:r>
                      <a:endParaRPr lang="en-ID" sz="1100">
                        <a:solidFill>
                          <a:schemeClr val="tx1">
                            <a:lumMod val="85000"/>
                            <a:lumOff val="15000"/>
                          </a:schemeClr>
                        </a:solidFill>
                        <a:effectLst/>
                      </a:endParaRP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ID" sz="1100" b="1">
                          <a:solidFill>
                            <a:schemeClr val="tx1">
                              <a:lumMod val="85000"/>
                              <a:lumOff val="15000"/>
                            </a:schemeClr>
                          </a:solidFill>
                          <a:effectLst/>
                        </a:rPr>
                        <a:t>Aksi</a:t>
                      </a:r>
                      <a:endParaRPr lang="en-ID" sz="1100">
                        <a:solidFill>
                          <a:schemeClr val="tx1">
                            <a:lumMod val="85000"/>
                            <a:lumOff val="15000"/>
                          </a:schemeClr>
                        </a:solidFill>
                        <a:effectLst/>
                      </a:endParaRP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72123058"/>
                  </a:ext>
                </a:extLst>
              </a:tr>
              <a:tr h="581138">
                <a:tc rowSpan="8">
                  <a:txBody>
                    <a:bodyPr/>
                    <a:lstStyle/>
                    <a:p>
                      <a:pPr algn="just"/>
                      <a:r>
                        <a:rPr lang="en-ID" sz="1100" dirty="0">
                          <a:solidFill>
                            <a:schemeClr val="tx1">
                              <a:lumMod val="85000"/>
                              <a:lumOff val="15000"/>
                            </a:schemeClr>
                          </a:solidFill>
                          <a:effectLst/>
                        </a:rPr>
                        <a:t>1</a:t>
                      </a:r>
                    </a:p>
                  </a:txBody>
                  <a:tcPr marL="121176" marR="72706" marT="72706" marB="72706">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rowSpan="8">
                  <a:txBody>
                    <a:bodyPr/>
                    <a:lstStyle/>
                    <a:p>
                      <a:pPr algn="just"/>
                      <a:r>
                        <a:rPr lang="en-ID" sz="1100" dirty="0">
                          <a:solidFill>
                            <a:schemeClr val="tx1">
                              <a:lumMod val="85000"/>
                              <a:lumOff val="15000"/>
                            </a:schemeClr>
                          </a:solidFill>
                          <a:effectLst/>
                        </a:rPr>
                        <a:t>Transfer data</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just"/>
                      <a:r>
                        <a:rPr lang="en-ID" sz="1100">
                          <a:solidFill>
                            <a:schemeClr val="tx1">
                              <a:lumMod val="85000"/>
                              <a:lumOff val="15000"/>
                            </a:schemeClr>
                          </a:solidFill>
                          <a:effectLst/>
                        </a:rPr>
                        <a:t>MOVE</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100">
                          <a:solidFill>
                            <a:schemeClr val="tx1">
                              <a:lumMod val="85000"/>
                              <a:lumOff val="15000"/>
                            </a:schemeClr>
                          </a:solidFill>
                          <a:effectLst/>
                        </a:rPr>
                        <a:t>Mentransfer data dari lokasi sumber ke lokasi tujuan</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29884580"/>
                  </a:ext>
                </a:extLst>
              </a:tr>
              <a:tr h="58113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LOAD</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it-IT" sz="1100">
                          <a:solidFill>
                            <a:schemeClr val="tx1">
                              <a:lumMod val="85000"/>
                              <a:lumOff val="15000"/>
                            </a:schemeClr>
                          </a:solidFill>
                          <a:effectLst/>
                        </a:rPr>
                        <a:t>Mentransfer data dari lokasi memori ke register CPU</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459699252"/>
                  </a:ext>
                </a:extLst>
              </a:tr>
              <a:tr h="58113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STORE</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it-IT" sz="1100">
                          <a:solidFill>
                            <a:schemeClr val="tx1">
                              <a:lumMod val="85000"/>
                              <a:lumOff val="15000"/>
                            </a:schemeClr>
                          </a:solidFill>
                          <a:effectLst/>
                        </a:rPr>
                        <a:t>Mentransfer data dari register CPU ke lokasi memori</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291199000"/>
                  </a:ext>
                </a:extLst>
              </a:tr>
              <a:tr h="39475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PUSH</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100">
                          <a:solidFill>
                            <a:schemeClr val="tx1">
                              <a:lumMod val="85000"/>
                              <a:lumOff val="15000"/>
                            </a:schemeClr>
                          </a:solidFill>
                          <a:effectLst/>
                        </a:rPr>
                        <a:t>Mentransfer data dari sumber ke stack</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82497719"/>
                  </a:ext>
                </a:extLst>
              </a:tr>
              <a:tr h="39475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POP</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100">
                          <a:solidFill>
                            <a:schemeClr val="tx1">
                              <a:lumMod val="85000"/>
                              <a:lumOff val="15000"/>
                            </a:schemeClr>
                          </a:solidFill>
                          <a:effectLst/>
                        </a:rPr>
                        <a:t>Mentransfer data dari stack ke tujuan</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454272026"/>
                  </a:ext>
                </a:extLst>
              </a:tr>
              <a:tr h="39475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XCHG</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en-ID" sz="1100">
                          <a:solidFill>
                            <a:schemeClr val="tx1">
                              <a:lumMod val="85000"/>
                              <a:lumOff val="15000"/>
                            </a:schemeClr>
                          </a:solidFill>
                          <a:effectLst/>
                        </a:rPr>
                        <a:t>Saling menukar isi sumber dan tujuan</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228159080"/>
                  </a:ext>
                </a:extLst>
              </a:tr>
              <a:tr h="39475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CLEAR</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r>
                        <a:rPr lang="nn-NO" sz="1100">
                          <a:solidFill>
                            <a:schemeClr val="tx1">
                              <a:lumMod val="85000"/>
                              <a:lumOff val="15000"/>
                            </a:schemeClr>
                          </a:solidFill>
                          <a:effectLst/>
                        </a:rPr>
                        <a:t>Me-reset tujuan dengan semua bit ‘0’</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16503672"/>
                  </a:ext>
                </a:extLst>
              </a:tr>
              <a:tr h="394758">
                <a:tc vMerge="1">
                  <a:txBody>
                    <a:bodyPr/>
                    <a:lstStyle/>
                    <a:p>
                      <a:endParaRPr lang="en-ID"/>
                    </a:p>
                  </a:txBody>
                  <a:tcPr/>
                </a:tc>
                <a:tc vMerge="1">
                  <a:txBody>
                    <a:bodyPr/>
                    <a:lstStyle/>
                    <a:p>
                      <a:endParaRPr lang="en-ID"/>
                    </a:p>
                  </a:txBody>
                  <a:tcPr/>
                </a:tc>
                <a:tc>
                  <a:txBody>
                    <a:bodyPr/>
                    <a:lstStyle/>
                    <a:p>
                      <a:pPr algn="just"/>
                      <a:r>
                        <a:rPr lang="en-ID" sz="1100">
                          <a:solidFill>
                            <a:schemeClr val="tx1">
                              <a:lumMod val="85000"/>
                              <a:lumOff val="15000"/>
                            </a:schemeClr>
                          </a:solidFill>
                          <a:effectLst/>
                        </a:rPr>
                        <a:t>SET</a:t>
                      </a:r>
                    </a:p>
                  </a:txBody>
                  <a:tcPr marL="121176" marR="72706" marT="72706" marB="7270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just"/>
                      <a:r>
                        <a:rPr lang="en-ID" sz="1100" dirty="0" err="1">
                          <a:solidFill>
                            <a:schemeClr val="tx1">
                              <a:lumMod val="85000"/>
                              <a:lumOff val="15000"/>
                            </a:schemeClr>
                          </a:solidFill>
                          <a:effectLst/>
                        </a:rPr>
                        <a:t>Mengeset</a:t>
                      </a:r>
                      <a:r>
                        <a:rPr lang="en-ID" sz="1100" dirty="0">
                          <a:solidFill>
                            <a:schemeClr val="tx1">
                              <a:lumMod val="85000"/>
                              <a:lumOff val="15000"/>
                            </a:schemeClr>
                          </a:solidFill>
                          <a:effectLst/>
                        </a:rPr>
                        <a:t> </a:t>
                      </a:r>
                      <a:r>
                        <a:rPr lang="en-ID" sz="1100" dirty="0" err="1">
                          <a:solidFill>
                            <a:schemeClr val="tx1">
                              <a:lumMod val="85000"/>
                              <a:lumOff val="15000"/>
                            </a:schemeClr>
                          </a:solidFill>
                          <a:effectLst/>
                        </a:rPr>
                        <a:t>tujuan</a:t>
                      </a:r>
                      <a:r>
                        <a:rPr lang="en-ID" sz="1100" dirty="0">
                          <a:solidFill>
                            <a:schemeClr val="tx1">
                              <a:lumMod val="85000"/>
                              <a:lumOff val="15000"/>
                            </a:schemeClr>
                          </a:solidFill>
                          <a:effectLst/>
                        </a:rPr>
                        <a:t> </a:t>
                      </a:r>
                      <a:r>
                        <a:rPr lang="en-ID" sz="1100" dirty="0" err="1">
                          <a:solidFill>
                            <a:schemeClr val="tx1">
                              <a:lumMod val="85000"/>
                              <a:lumOff val="15000"/>
                            </a:schemeClr>
                          </a:solidFill>
                          <a:effectLst/>
                        </a:rPr>
                        <a:t>dengan</a:t>
                      </a:r>
                      <a:r>
                        <a:rPr lang="en-ID" sz="1100" dirty="0">
                          <a:solidFill>
                            <a:schemeClr val="tx1">
                              <a:lumMod val="85000"/>
                              <a:lumOff val="15000"/>
                            </a:schemeClr>
                          </a:solidFill>
                          <a:effectLst/>
                        </a:rPr>
                        <a:t> </a:t>
                      </a:r>
                      <a:r>
                        <a:rPr lang="en-ID" sz="1100" dirty="0" err="1">
                          <a:solidFill>
                            <a:schemeClr val="tx1">
                              <a:lumMod val="85000"/>
                              <a:lumOff val="15000"/>
                            </a:schemeClr>
                          </a:solidFill>
                          <a:effectLst/>
                        </a:rPr>
                        <a:t>semua</a:t>
                      </a:r>
                      <a:r>
                        <a:rPr lang="en-ID" sz="1100" dirty="0">
                          <a:solidFill>
                            <a:schemeClr val="tx1">
                              <a:lumMod val="85000"/>
                              <a:lumOff val="15000"/>
                            </a:schemeClr>
                          </a:solidFill>
                          <a:effectLst/>
                        </a:rPr>
                        <a:t> bit ‘1’</a:t>
                      </a:r>
                    </a:p>
                  </a:txBody>
                  <a:tcPr marL="121176" marR="72706" marT="72706" marB="7270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181963048"/>
                  </a:ext>
                </a:extLst>
              </a:tr>
            </a:tbl>
          </a:graphicData>
        </a:graphic>
      </p:graphicFrame>
    </p:spTree>
    <p:extLst>
      <p:ext uri="{BB962C8B-B14F-4D97-AF65-F5344CB8AC3E}">
        <p14:creationId xmlns:p14="http://schemas.microsoft.com/office/powerpoint/2010/main" val="246727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68769DE-B97B-42DF-9D2D-50A615B7197F}"/>
              </a:ext>
            </a:extLst>
          </p:cNvPr>
          <p:cNvSpPr>
            <a:spLocks noGrp="1"/>
          </p:cNvSpPr>
          <p:nvPr>
            <p:ph type="title"/>
          </p:nvPr>
        </p:nvSpPr>
        <p:spPr>
          <a:xfrm>
            <a:off x="643467" y="321734"/>
            <a:ext cx="10905066" cy="1135737"/>
          </a:xfrm>
        </p:spPr>
        <p:txBody>
          <a:bodyPr>
            <a:normAutofit/>
          </a:bodyPr>
          <a:lstStyle/>
          <a:p>
            <a:r>
              <a:rPr lang="en-ID" sz="3600"/>
              <a:t>b. Aritmatika</a:t>
            </a:r>
            <a:br>
              <a:rPr lang="en-ID" sz="3600"/>
            </a:br>
            <a:endParaRPr lang="en-ID" sz="3600"/>
          </a:p>
        </p:txBody>
      </p:sp>
      <p:sp>
        <p:nvSpPr>
          <p:cNvPr id="3" name="Tampungan Konten 2">
            <a:extLst>
              <a:ext uri="{FF2B5EF4-FFF2-40B4-BE49-F238E27FC236}">
                <a16:creationId xmlns:a16="http://schemas.microsoft.com/office/drawing/2014/main" id="{76505C5F-B1C0-4A9B-B201-F6AA3C31B478}"/>
              </a:ext>
            </a:extLst>
          </p:cNvPr>
          <p:cNvSpPr>
            <a:spLocks noGrp="1"/>
          </p:cNvSpPr>
          <p:nvPr>
            <p:ph idx="1"/>
          </p:nvPr>
        </p:nvSpPr>
        <p:spPr>
          <a:xfrm>
            <a:off x="643469" y="1782981"/>
            <a:ext cx="4008384" cy="4393982"/>
          </a:xfrm>
        </p:spPr>
        <p:txBody>
          <a:bodyPr>
            <a:normAutofit/>
          </a:bodyPr>
          <a:lstStyle/>
          <a:p>
            <a:pPr marL="0" indent="0">
              <a:buNone/>
            </a:pPr>
            <a:r>
              <a:rPr lang="en-ID" sz="2000" dirty="0"/>
              <a:t>Pada </a:t>
            </a:r>
            <a:r>
              <a:rPr lang="en-ID" sz="2000" dirty="0" err="1"/>
              <a:t>umumnya</a:t>
            </a:r>
            <a:r>
              <a:rPr lang="en-ID" sz="2000" dirty="0"/>
              <a:t> </a:t>
            </a:r>
            <a:r>
              <a:rPr lang="en-ID" sz="2000" dirty="0" err="1"/>
              <a:t>komputer</a:t>
            </a:r>
            <a:r>
              <a:rPr lang="en-ID" sz="2000" dirty="0"/>
              <a:t> </a:t>
            </a:r>
            <a:r>
              <a:rPr lang="en-ID" sz="2000" dirty="0" err="1"/>
              <a:t>menyediakan</a:t>
            </a:r>
            <a:r>
              <a:rPr lang="en-ID" sz="2000" dirty="0"/>
              <a:t> </a:t>
            </a:r>
            <a:r>
              <a:rPr lang="en-ID" sz="2000" dirty="0" err="1"/>
              <a:t>operasi</a:t>
            </a:r>
            <a:r>
              <a:rPr lang="en-ID" sz="2000" dirty="0"/>
              <a:t> </a:t>
            </a:r>
            <a:r>
              <a:rPr lang="en-ID" sz="2000" dirty="0" err="1"/>
              <a:t>aritmatika</a:t>
            </a:r>
            <a:r>
              <a:rPr lang="en-ID" sz="2000" dirty="0"/>
              <a:t> / </a:t>
            </a:r>
            <a:r>
              <a:rPr lang="en-ID" sz="2000" dirty="0" err="1"/>
              <a:t>perhitungan</a:t>
            </a:r>
            <a:r>
              <a:rPr lang="en-ID" sz="2000" dirty="0"/>
              <a:t> </a:t>
            </a:r>
            <a:r>
              <a:rPr lang="en-ID" sz="2000" dirty="0" err="1"/>
              <a:t>dasar</a:t>
            </a:r>
            <a:r>
              <a:rPr lang="en-ID" sz="2000" dirty="0"/>
              <a:t>  </a:t>
            </a:r>
            <a:r>
              <a:rPr lang="en-ID" sz="2000" dirty="0" err="1"/>
              <a:t>seperti</a:t>
            </a:r>
            <a:r>
              <a:rPr lang="en-ID" sz="2000" dirty="0"/>
              <a:t> : </a:t>
            </a:r>
            <a:r>
              <a:rPr lang="en-ID" sz="2000" dirty="0" err="1"/>
              <a:t>penambahan</a:t>
            </a:r>
            <a:r>
              <a:rPr lang="en-ID" sz="2000" dirty="0"/>
              <a:t>, </a:t>
            </a:r>
            <a:r>
              <a:rPr lang="en-ID" sz="2000" dirty="0" err="1"/>
              <a:t>pengurangan,perkalian</a:t>
            </a:r>
            <a:r>
              <a:rPr lang="en-ID" sz="2000" dirty="0"/>
              <a:t> dan </a:t>
            </a:r>
            <a:r>
              <a:rPr lang="en-ID" sz="2000" dirty="0" err="1"/>
              <a:t>pembagian</a:t>
            </a:r>
            <a:r>
              <a:rPr lang="en-ID" sz="2000" dirty="0"/>
              <a:t>. </a:t>
            </a:r>
            <a:r>
              <a:rPr lang="en-ID" sz="2000" dirty="0" err="1"/>
              <a:t>Operasi</a:t>
            </a:r>
            <a:r>
              <a:rPr lang="en-ID" sz="2000" dirty="0"/>
              <a:t> </a:t>
            </a:r>
            <a:r>
              <a:rPr lang="en-ID" sz="2000" dirty="0" err="1"/>
              <a:t>aritmatika</a:t>
            </a:r>
            <a:r>
              <a:rPr lang="en-ID" sz="2000" dirty="0"/>
              <a:t> </a:t>
            </a:r>
            <a:r>
              <a:rPr lang="en-ID" sz="2000" dirty="0" err="1"/>
              <a:t>tersebut</a:t>
            </a:r>
            <a:r>
              <a:rPr lang="en-ID" sz="2000" dirty="0"/>
              <a:t> </a:t>
            </a:r>
            <a:r>
              <a:rPr lang="en-ID" sz="2000" dirty="0" err="1"/>
              <a:t>disediakan</a:t>
            </a:r>
            <a:r>
              <a:rPr lang="en-ID" sz="2000" dirty="0"/>
              <a:t> </a:t>
            </a:r>
            <a:r>
              <a:rPr lang="en-ID" sz="2000" dirty="0" err="1"/>
              <a:t>untuk</a:t>
            </a:r>
            <a:r>
              <a:rPr lang="en-ID" sz="2000" dirty="0"/>
              <a:t> </a:t>
            </a:r>
            <a:r>
              <a:rPr lang="en-ID" sz="2000" dirty="0" err="1"/>
              <a:t>menangani</a:t>
            </a:r>
            <a:r>
              <a:rPr lang="en-ID" sz="2000" dirty="0"/>
              <a:t> </a:t>
            </a:r>
            <a:r>
              <a:rPr lang="en-ID" sz="2000" dirty="0" err="1"/>
              <a:t>bilangan</a:t>
            </a:r>
            <a:r>
              <a:rPr lang="en-ID" sz="2000" dirty="0"/>
              <a:t> integer </a:t>
            </a:r>
            <a:r>
              <a:rPr lang="en-ID" sz="2000" dirty="0" err="1"/>
              <a:t>bertanda</a:t>
            </a:r>
            <a:r>
              <a:rPr lang="en-ID" sz="2000" dirty="0"/>
              <a:t> (fixed-point), juga </a:t>
            </a:r>
            <a:r>
              <a:rPr lang="en-ID" sz="2000" dirty="0" err="1"/>
              <a:t>bilangan</a:t>
            </a:r>
            <a:r>
              <a:rPr lang="en-ID" sz="2000" dirty="0"/>
              <a:t> floating point </a:t>
            </a:r>
            <a:r>
              <a:rPr lang="en-ID" sz="2000" dirty="0" err="1"/>
              <a:t>atau</a:t>
            </a:r>
            <a:r>
              <a:rPr lang="en-ID" sz="2000" dirty="0"/>
              <a:t> </a:t>
            </a:r>
            <a:r>
              <a:rPr lang="en-ID" sz="2000" dirty="0" err="1"/>
              <a:t>desimal</a:t>
            </a:r>
            <a:r>
              <a:rPr lang="en-ID" sz="2000" dirty="0"/>
              <a:t>.</a:t>
            </a:r>
          </a:p>
          <a:p>
            <a:pPr marL="0" indent="0">
              <a:buNone/>
            </a:pPr>
            <a:endParaRPr lang="en-ID"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el 3">
            <a:extLst>
              <a:ext uri="{FF2B5EF4-FFF2-40B4-BE49-F238E27FC236}">
                <a16:creationId xmlns:a16="http://schemas.microsoft.com/office/drawing/2014/main" id="{F8C1F19E-BD35-4A0E-95B2-7F4466518AEE}"/>
              </a:ext>
            </a:extLst>
          </p:cNvPr>
          <p:cNvGraphicFramePr>
            <a:graphicFrameLocks noGrp="1"/>
          </p:cNvGraphicFramePr>
          <p:nvPr>
            <p:extLst>
              <p:ext uri="{D42A27DB-BD31-4B8C-83A1-F6EECF244321}">
                <p14:modId xmlns:p14="http://schemas.microsoft.com/office/powerpoint/2010/main" val="988967788"/>
              </p:ext>
            </p:extLst>
          </p:nvPr>
        </p:nvGraphicFramePr>
        <p:xfrm>
          <a:off x="5697555" y="1782981"/>
          <a:ext cx="5448743" cy="4361896"/>
        </p:xfrm>
        <a:graphic>
          <a:graphicData uri="http://schemas.openxmlformats.org/drawingml/2006/table">
            <a:tbl>
              <a:tblPr>
                <a:noFill/>
              </a:tblPr>
              <a:tblGrid>
                <a:gridCol w="528519">
                  <a:extLst>
                    <a:ext uri="{9D8B030D-6E8A-4147-A177-3AD203B41FA5}">
                      <a16:colId xmlns:a16="http://schemas.microsoft.com/office/drawing/2014/main" val="3778871627"/>
                    </a:ext>
                  </a:extLst>
                </a:gridCol>
                <a:gridCol w="959085">
                  <a:extLst>
                    <a:ext uri="{9D8B030D-6E8A-4147-A177-3AD203B41FA5}">
                      <a16:colId xmlns:a16="http://schemas.microsoft.com/office/drawing/2014/main" val="4110471962"/>
                    </a:ext>
                  </a:extLst>
                </a:gridCol>
                <a:gridCol w="1168986">
                  <a:extLst>
                    <a:ext uri="{9D8B030D-6E8A-4147-A177-3AD203B41FA5}">
                      <a16:colId xmlns:a16="http://schemas.microsoft.com/office/drawing/2014/main" val="81569690"/>
                    </a:ext>
                  </a:extLst>
                </a:gridCol>
                <a:gridCol w="2792153">
                  <a:extLst>
                    <a:ext uri="{9D8B030D-6E8A-4147-A177-3AD203B41FA5}">
                      <a16:colId xmlns:a16="http://schemas.microsoft.com/office/drawing/2014/main" val="2455420916"/>
                    </a:ext>
                  </a:extLst>
                </a:gridCol>
              </a:tblGrid>
              <a:tr h="385582">
                <a:tc rowSpan="2">
                  <a:txBody>
                    <a:bodyPr/>
                    <a:lstStyle/>
                    <a:p>
                      <a:pPr algn="just"/>
                      <a:r>
                        <a:rPr lang="en-ID" sz="1100" b="1">
                          <a:solidFill>
                            <a:schemeClr val="tx1">
                              <a:lumMod val="75000"/>
                              <a:lumOff val="25000"/>
                            </a:schemeClr>
                          </a:solidFill>
                          <a:effectLst/>
                        </a:rPr>
                        <a:t>No</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rowSpan="2">
                  <a:txBody>
                    <a:bodyPr/>
                    <a:lstStyle/>
                    <a:p>
                      <a:pPr algn="just"/>
                      <a:r>
                        <a:rPr lang="en-ID" sz="1100" b="1">
                          <a:solidFill>
                            <a:schemeClr val="tx1">
                              <a:lumMod val="75000"/>
                              <a:lumOff val="25000"/>
                            </a:schemeClr>
                          </a:solidFill>
                          <a:effectLst/>
                        </a:rPr>
                        <a:t>Tipe</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gridSpan="2">
                  <a:txBody>
                    <a:bodyPr/>
                    <a:lstStyle/>
                    <a:p>
                      <a:pPr algn="just"/>
                      <a:r>
                        <a:rPr lang="en-ID" sz="1100" b="1">
                          <a:solidFill>
                            <a:schemeClr val="tx1">
                              <a:lumMod val="75000"/>
                              <a:lumOff val="25000"/>
                            </a:schemeClr>
                          </a:solidFill>
                          <a:effectLst/>
                        </a:rPr>
                        <a:t>Instruksi</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hMerge="1">
                  <a:txBody>
                    <a:bodyPr/>
                    <a:lstStyle/>
                    <a:p>
                      <a:endParaRPr lang="en-ID"/>
                    </a:p>
                  </a:txBody>
                  <a:tcPr/>
                </a:tc>
                <a:extLst>
                  <a:ext uri="{0D108BD9-81ED-4DB2-BD59-A6C34878D82A}">
                    <a16:rowId xmlns:a16="http://schemas.microsoft.com/office/drawing/2014/main" val="1160575235"/>
                  </a:ext>
                </a:extLst>
              </a:tr>
              <a:tr h="385582">
                <a:tc vMerge="1">
                  <a:txBody>
                    <a:bodyPr/>
                    <a:lstStyle/>
                    <a:p>
                      <a:endParaRPr lang="en-ID"/>
                    </a:p>
                  </a:txBody>
                  <a:tcPr/>
                </a:tc>
                <a:tc vMerge="1">
                  <a:txBody>
                    <a:bodyPr/>
                    <a:lstStyle/>
                    <a:p>
                      <a:endParaRPr lang="en-ID"/>
                    </a:p>
                  </a:txBody>
                  <a:tcPr/>
                </a:tc>
                <a:tc>
                  <a:txBody>
                    <a:bodyPr/>
                    <a:lstStyle/>
                    <a:p>
                      <a:pPr algn="just"/>
                      <a:r>
                        <a:rPr lang="en-ID" sz="1100" b="1">
                          <a:solidFill>
                            <a:schemeClr val="tx1">
                              <a:lumMod val="75000"/>
                              <a:lumOff val="25000"/>
                            </a:schemeClr>
                          </a:solidFill>
                          <a:effectLst/>
                        </a:rPr>
                        <a:t>Nama</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b="1">
                          <a:solidFill>
                            <a:schemeClr val="tx1">
                              <a:lumMod val="75000"/>
                              <a:lumOff val="25000"/>
                            </a:schemeClr>
                          </a:solidFill>
                          <a:effectLst/>
                        </a:rPr>
                        <a:t>Aksi</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189681540"/>
                  </a:ext>
                </a:extLst>
              </a:tr>
              <a:tr h="554274">
                <a:tc rowSpan="8">
                  <a:txBody>
                    <a:bodyPr/>
                    <a:lstStyle/>
                    <a:p>
                      <a:pPr algn="just"/>
                      <a:r>
                        <a:rPr lang="en-ID" sz="1100">
                          <a:solidFill>
                            <a:schemeClr val="tx1">
                              <a:lumMod val="75000"/>
                              <a:lumOff val="25000"/>
                            </a:schemeClr>
                          </a:solidFill>
                          <a:effectLst/>
                        </a:rPr>
                        <a:t>2</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rowSpan="8">
                  <a:txBody>
                    <a:bodyPr/>
                    <a:lstStyle/>
                    <a:p>
                      <a:pPr algn="just"/>
                      <a:r>
                        <a:rPr lang="en-ID" sz="1100">
                          <a:solidFill>
                            <a:schemeClr val="tx1">
                              <a:lumMod val="75000"/>
                              <a:lumOff val="25000"/>
                            </a:schemeClr>
                          </a:solidFill>
                          <a:effectLst/>
                        </a:rPr>
                        <a:t>Aritmatika</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ADD</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fi-FI" sz="1100">
                          <a:solidFill>
                            <a:schemeClr val="tx1">
                              <a:lumMod val="75000"/>
                              <a:lumOff val="25000"/>
                            </a:schemeClr>
                          </a:solidFill>
                          <a:effectLst/>
                        </a:rPr>
                        <a:t>Penjumlahan, hitung jumlah dari 2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612718155"/>
                  </a:ext>
                </a:extLst>
              </a:tr>
              <a:tr h="554274">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SUB</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err="1">
                          <a:solidFill>
                            <a:schemeClr val="tx1">
                              <a:lumMod val="75000"/>
                              <a:lumOff val="25000"/>
                            </a:schemeClr>
                          </a:solidFill>
                          <a:effectLst/>
                        </a:rPr>
                        <a:t>Pengurangan</a:t>
                      </a:r>
                      <a:r>
                        <a:rPr lang="en-ID" sz="1100">
                          <a:solidFill>
                            <a:schemeClr val="tx1">
                              <a:lumMod val="75000"/>
                              <a:lumOff val="25000"/>
                            </a:schemeClr>
                          </a:solidFill>
                          <a:effectLst/>
                        </a:rPr>
                        <a:t>, </a:t>
                      </a:r>
                      <a:r>
                        <a:rPr lang="en-ID" sz="1100" err="1">
                          <a:solidFill>
                            <a:schemeClr val="tx1">
                              <a:lumMod val="75000"/>
                              <a:lumOff val="25000"/>
                            </a:schemeClr>
                          </a:solidFill>
                          <a:effectLst/>
                        </a:rPr>
                        <a:t>hitung</a:t>
                      </a:r>
                      <a:r>
                        <a:rPr lang="en-ID" sz="1100">
                          <a:solidFill>
                            <a:schemeClr val="tx1">
                              <a:lumMod val="75000"/>
                              <a:lumOff val="25000"/>
                            </a:schemeClr>
                          </a:solidFill>
                          <a:effectLst/>
                        </a:rPr>
                        <a:t> </a:t>
                      </a:r>
                      <a:r>
                        <a:rPr lang="en-ID" sz="1100" err="1">
                          <a:solidFill>
                            <a:schemeClr val="tx1">
                              <a:lumMod val="75000"/>
                              <a:lumOff val="25000"/>
                            </a:schemeClr>
                          </a:solidFill>
                          <a:effectLst/>
                        </a:rPr>
                        <a:t>selisih</a:t>
                      </a:r>
                      <a:r>
                        <a:rPr lang="en-ID" sz="1100">
                          <a:solidFill>
                            <a:schemeClr val="tx1">
                              <a:lumMod val="75000"/>
                              <a:lumOff val="25000"/>
                            </a:schemeClr>
                          </a:solidFill>
                          <a:effectLst/>
                        </a:rPr>
                        <a:t> </a:t>
                      </a:r>
                      <a:r>
                        <a:rPr lang="en-ID" sz="1100" err="1">
                          <a:solidFill>
                            <a:schemeClr val="tx1">
                              <a:lumMod val="75000"/>
                              <a:lumOff val="25000"/>
                            </a:schemeClr>
                          </a:solidFill>
                          <a:effectLst/>
                        </a:rPr>
                        <a:t>dari</a:t>
                      </a:r>
                      <a:r>
                        <a:rPr lang="en-ID" sz="1100">
                          <a:solidFill>
                            <a:schemeClr val="tx1">
                              <a:lumMod val="75000"/>
                              <a:lumOff val="25000"/>
                            </a:schemeClr>
                          </a:solidFill>
                          <a:effectLst/>
                        </a:rPr>
                        <a:t> 2 </a:t>
                      </a:r>
                      <a:r>
                        <a:rPr lang="en-ID" sz="1100" err="1">
                          <a:solidFill>
                            <a:schemeClr val="tx1">
                              <a:lumMod val="75000"/>
                              <a:lumOff val="25000"/>
                            </a:schemeClr>
                          </a:solidFill>
                          <a:effectLst/>
                        </a:rPr>
                        <a:t>operan</a:t>
                      </a:r>
                      <a:endParaRPr lang="en-ID" sz="1100">
                        <a:solidFill>
                          <a:schemeClr val="tx1">
                            <a:lumMod val="75000"/>
                            <a:lumOff val="25000"/>
                          </a:schemeClr>
                        </a:solidFill>
                        <a:effectLst/>
                      </a:endParaRP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040060943"/>
                  </a:ext>
                </a:extLst>
              </a:tr>
              <a:tr h="385582">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MUL</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Perkalian, hitung hasil kali dari 2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991542938"/>
                  </a:ext>
                </a:extLst>
              </a:tr>
              <a:tr h="554274">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DIV</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Pembagian, hitung hasil bagi dari 2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802452170"/>
                  </a:ext>
                </a:extLst>
              </a:tr>
              <a:tr h="385582">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NEG</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Negasi, ganti tanda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509255495"/>
                  </a:ext>
                </a:extLst>
              </a:tr>
              <a:tr h="385582">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INC</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Tambahkan 1 pada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4036852901"/>
                  </a:ext>
                </a:extLst>
              </a:tr>
              <a:tr h="385582">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DEC</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en-ID" sz="1100">
                          <a:solidFill>
                            <a:schemeClr val="tx1">
                              <a:lumMod val="75000"/>
                              <a:lumOff val="25000"/>
                            </a:schemeClr>
                          </a:solidFill>
                          <a:effectLst/>
                        </a:rPr>
                        <a:t>Kurangkan 1 dari operan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2986977621"/>
                  </a:ext>
                </a:extLst>
              </a:tr>
              <a:tr h="385582">
                <a:tc vMerge="1">
                  <a:txBody>
                    <a:bodyPr/>
                    <a:lstStyle/>
                    <a:p>
                      <a:endParaRPr lang="en-ID"/>
                    </a:p>
                  </a:txBody>
                  <a:tcPr/>
                </a:tc>
                <a:tc vMerge="1">
                  <a:txBody>
                    <a:bodyPr/>
                    <a:lstStyle/>
                    <a:p>
                      <a:endParaRPr lang="en-ID"/>
                    </a:p>
                  </a:txBody>
                  <a:tcPr/>
                </a:tc>
                <a:tc>
                  <a:txBody>
                    <a:bodyPr/>
                    <a:lstStyle/>
                    <a:p>
                      <a:pPr algn="just"/>
                      <a:r>
                        <a:rPr lang="en-ID" sz="1100">
                          <a:solidFill>
                            <a:schemeClr val="tx1">
                              <a:lumMod val="75000"/>
                              <a:lumOff val="25000"/>
                            </a:schemeClr>
                          </a:solidFill>
                          <a:effectLst/>
                        </a:rPr>
                        <a:t>SHIFT A</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just"/>
                      <a:r>
                        <a:rPr lang="fi-FI" sz="1100" dirty="0">
                          <a:solidFill>
                            <a:schemeClr val="tx1">
                              <a:lumMod val="75000"/>
                              <a:lumOff val="25000"/>
                            </a:schemeClr>
                          </a:solidFill>
                          <a:effectLst/>
                        </a:rPr>
                        <a:t>Geser operan (kekiri atau kekanan)</a:t>
                      </a:r>
                    </a:p>
                  </a:txBody>
                  <a:tcPr marL="180741" marR="93986" marT="93986" marB="93986">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439856324"/>
                  </a:ext>
                </a:extLst>
              </a:tr>
            </a:tbl>
          </a:graphicData>
        </a:graphic>
      </p:graphicFrame>
    </p:spTree>
    <p:extLst>
      <p:ext uri="{BB962C8B-B14F-4D97-AF65-F5344CB8AC3E}">
        <p14:creationId xmlns:p14="http://schemas.microsoft.com/office/powerpoint/2010/main" val="206700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Judul 1">
            <a:extLst>
              <a:ext uri="{FF2B5EF4-FFF2-40B4-BE49-F238E27FC236}">
                <a16:creationId xmlns:a16="http://schemas.microsoft.com/office/drawing/2014/main" id="{21A738EC-D7B9-415F-899D-E70DF02A2225}"/>
              </a:ext>
            </a:extLst>
          </p:cNvPr>
          <p:cNvSpPr>
            <a:spLocks noGrp="1"/>
          </p:cNvSpPr>
          <p:nvPr>
            <p:ph type="title"/>
          </p:nvPr>
        </p:nvSpPr>
        <p:spPr>
          <a:xfrm>
            <a:off x="643467" y="321734"/>
            <a:ext cx="10905066" cy="1135737"/>
          </a:xfrm>
        </p:spPr>
        <p:txBody>
          <a:bodyPr>
            <a:normAutofit/>
          </a:bodyPr>
          <a:lstStyle/>
          <a:p>
            <a:r>
              <a:rPr lang="en-US" sz="3600" dirty="0"/>
              <a:t>c. </a:t>
            </a:r>
            <a:r>
              <a:rPr lang="en-US" sz="3600" dirty="0" err="1"/>
              <a:t>Logika</a:t>
            </a:r>
            <a:endParaRPr lang="en-ID" sz="3600" dirty="0"/>
          </a:p>
        </p:txBody>
      </p:sp>
      <p:sp>
        <p:nvSpPr>
          <p:cNvPr id="3" name="Tampungan Konten 2">
            <a:extLst>
              <a:ext uri="{FF2B5EF4-FFF2-40B4-BE49-F238E27FC236}">
                <a16:creationId xmlns:a16="http://schemas.microsoft.com/office/drawing/2014/main" id="{2F6EB0CC-290C-411F-BA64-B84A22ABB915}"/>
              </a:ext>
            </a:extLst>
          </p:cNvPr>
          <p:cNvSpPr>
            <a:spLocks noGrp="1"/>
          </p:cNvSpPr>
          <p:nvPr>
            <p:ph idx="1"/>
          </p:nvPr>
        </p:nvSpPr>
        <p:spPr>
          <a:xfrm>
            <a:off x="643469" y="1782981"/>
            <a:ext cx="4420900" cy="4393982"/>
          </a:xfrm>
        </p:spPr>
        <p:txBody>
          <a:bodyPr>
            <a:normAutofit/>
          </a:bodyPr>
          <a:lstStyle/>
          <a:p>
            <a:pPr marL="0" indent="0">
              <a:buNone/>
            </a:pPr>
            <a:r>
              <a:rPr lang="en-ID" sz="2400" dirty="0" err="1"/>
              <a:t>Operasi</a:t>
            </a:r>
            <a:r>
              <a:rPr lang="en-ID" sz="2400" dirty="0"/>
              <a:t> </a:t>
            </a:r>
            <a:r>
              <a:rPr lang="en-ID" sz="2400" dirty="0" err="1"/>
              <a:t>untuk</a:t>
            </a:r>
            <a:r>
              <a:rPr lang="en-ID" sz="2400" dirty="0"/>
              <a:t> </a:t>
            </a:r>
            <a:r>
              <a:rPr lang="en-ID" sz="2400" dirty="0" err="1"/>
              <a:t>memanipulasi</a:t>
            </a:r>
            <a:r>
              <a:rPr lang="en-ID" sz="2400" dirty="0"/>
              <a:t> </a:t>
            </a:r>
            <a:r>
              <a:rPr lang="en-ID" sz="2400" dirty="0" err="1"/>
              <a:t>setiap</a:t>
            </a:r>
            <a:r>
              <a:rPr lang="en-ID" sz="2400" dirty="0"/>
              <a:t> bit </a:t>
            </a:r>
            <a:r>
              <a:rPr lang="en-ID" sz="2400" dirty="0" err="1"/>
              <a:t>dari</a:t>
            </a:r>
            <a:r>
              <a:rPr lang="en-ID" sz="2400" dirty="0"/>
              <a:t> </a:t>
            </a:r>
            <a:r>
              <a:rPr lang="en-ID" sz="2400" dirty="0" err="1"/>
              <a:t>sebuah</a:t>
            </a:r>
            <a:r>
              <a:rPr lang="en-ID" sz="2400" dirty="0"/>
              <a:t> word </a:t>
            </a:r>
            <a:r>
              <a:rPr lang="en-ID" sz="2400" dirty="0" err="1"/>
              <a:t>atau</a:t>
            </a:r>
            <a:r>
              <a:rPr lang="en-ID" sz="2400" dirty="0"/>
              <a:t> unit (yang </a:t>
            </a:r>
            <a:r>
              <a:rPr lang="en-ID" sz="2400" dirty="0" err="1"/>
              <a:t>dapat</a:t>
            </a:r>
            <a:r>
              <a:rPr lang="en-ID" sz="2400" dirty="0"/>
              <a:t> </a:t>
            </a:r>
            <a:r>
              <a:rPr lang="en-ID" sz="2400" dirty="0" err="1"/>
              <a:t>diberi</a:t>
            </a:r>
            <a:r>
              <a:rPr lang="en-ID" sz="2400" dirty="0"/>
              <a:t> </a:t>
            </a:r>
            <a:r>
              <a:rPr lang="en-ID" sz="2400" dirty="0" err="1"/>
              <a:t>alamat</a:t>
            </a:r>
            <a:r>
              <a:rPr lang="en-ID" sz="2400" dirty="0"/>
              <a:t>) </a:t>
            </a:r>
            <a:r>
              <a:rPr lang="en-ID" sz="2400" dirty="0" err="1"/>
              <a:t>lainnya</a:t>
            </a:r>
            <a:r>
              <a:rPr lang="en-ID" sz="2400" dirty="0"/>
              <a:t>, </a:t>
            </a:r>
            <a:r>
              <a:rPr lang="en-ID" sz="2400" dirty="0" err="1"/>
              <a:t>operasi</a:t>
            </a:r>
            <a:r>
              <a:rPr lang="en-ID" sz="2400" dirty="0"/>
              <a:t> </a:t>
            </a:r>
            <a:r>
              <a:rPr lang="en-ID" sz="2400" dirty="0" err="1"/>
              <a:t>ini</a:t>
            </a:r>
            <a:r>
              <a:rPr lang="en-ID" sz="2400" dirty="0"/>
              <a:t> juga di </a:t>
            </a:r>
            <a:r>
              <a:rPr lang="en-ID" sz="2400" dirty="0" err="1"/>
              <a:t>sebut</a:t>
            </a:r>
            <a:r>
              <a:rPr lang="en-ID" sz="2400" dirty="0"/>
              <a:t> "bit twiddling". Bit-bit </a:t>
            </a:r>
            <a:r>
              <a:rPr lang="en-ID" sz="2400" dirty="0" err="1"/>
              <a:t>tersebut</a:t>
            </a:r>
            <a:r>
              <a:rPr lang="en-ID" sz="2400" dirty="0"/>
              <a:t> </a:t>
            </a:r>
            <a:r>
              <a:rPr lang="en-ID" sz="2400" dirty="0" err="1"/>
              <a:t>didasarkan</a:t>
            </a:r>
            <a:r>
              <a:rPr lang="en-ID" sz="2400" dirty="0"/>
              <a:t> pada </a:t>
            </a:r>
            <a:r>
              <a:rPr lang="en-ID" sz="2400" dirty="0" err="1"/>
              <a:t>operasi</a:t>
            </a:r>
            <a:r>
              <a:rPr lang="en-ID" sz="2400" dirty="0"/>
              <a:t> </a:t>
            </a:r>
            <a:r>
              <a:rPr lang="en-ID" sz="2400" dirty="0" err="1"/>
              <a:t>boolean</a:t>
            </a:r>
            <a:r>
              <a:rPr lang="en-ID" sz="2400" dirty="0"/>
              <a:t>.</a:t>
            </a:r>
          </a:p>
          <a:p>
            <a:pPr marL="0" indent="0">
              <a:buNone/>
            </a:pPr>
            <a:endParaRPr lang="en-ID" sz="2000" dirty="0"/>
          </a:p>
        </p:txBody>
      </p:sp>
      <p:grpSp>
        <p:nvGrpSpPr>
          <p:cNvPr id="53" name="Group 4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4"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4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 name="Rectangle 4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4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el 3">
            <a:extLst>
              <a:ext uri="{FF2B5EF4-FFF2-40B4-BE49-F238E27FC236}">
                <a16:creationId xmlns:a16="http://schemas.microsoft.com/office/drawing/2014/main" id="{22928787-D84E-4A66-99D4-0294F28DACFF}"/>
              </a:ext>
            </a:extLst>
          </p:cNvPr>
          <p:cNvGraphicFramePr>
            <a:graphicFrameLocks noGrp="1"/>
          </p:cNvGraphicFramePr>
          <p:nvPr>
            <p:extLst>
              <p:ext uri="{D42A27DB-BD31-4B8C-83A1-F6EECF244321}">
                <p14:modId xmlns:p14="http://schemas.microsoft.com/office/powerpoint/2010/main" val="3410853877"/>
              </p:ext>
            </p:extLst>
          </p:nvPr>
        </p:nvGraphicFramePr>
        <p:xfrm>
          <a:off x="5467329" y="1782981"/>
          <a:ext cx="5909195" cy="4361895"/>
        </p:xfrm>
        <a:graphic>
          <a:graphicData uri="http://schemas.openxmlformats.org/drawingml/2006/table">
            <a:tbl>
              <a:tblPr>
                <a:tableStyleId>{8799B23B-EC83-4686-B30A-512413B5E67A}</a:tableStyleId>
              </a:tblPr>
              <a:tblGrid>
                <a:gridCol w="537800">
                  <a:extLst>
                    <a:ext uri="{9D8B030D-6E8A-4147-A177-3AD203B41FA5}">
                      <a16:colId xmlns:a16="http://schemas.microsoft.com/office/drawing/2014/main" val="2402293971"/>
                    </a:ext>
                  </a:extLst>
                </a:gridCol>
                <a:gridCol w="874972">
                  <a:extLst>
                    <a:ext uri="{9D8B030D-6E8A-4147-A177-3AD203B41FA5}">
                      <a16:colId xmlns:a16="http://schemas.microsoft.com/office/drawing/2014/main" val="4088190719"/>
                    </a:ext>
                  </a:extLst>
                </a:gridCol>
                <a:gridCol w="863515">
                  <a:extLst>
                    <a:ext uri="{9D8B030D-6E8A-4147-A177-3AD203B41FA5}">
                      <a16:colId xmlns:a16="http://schemas.microsoft.com/office/drawing/2014/main" val="439600721"/>
                    </a:ext>
                  </a:extLst>
                </a:gridCol>
                <a:gridCol w="3632908">
                  <a:extLst>
                    <a:ext uri="{9D8B030D-6E8A-4147-A177-3AD203B41FA5}">
                      <a16:colId xmlns:a16="http://schemas.microsoft.com/office/drawing/2014/main" val="1713763914"/>
                    </a:ext>
                  </a:extLst>
                </a:gridCol>
              </a:tblGrid>
              <a:tr h="289117">
                <a:tc rowSpan="2">
                  <a:txBody>
                    <a:bodyPr/>
                    <a:lstStyle/>
                    <a:p>
                      <a:pPr algn="just"/>
                      <a:r>
                        <a:rPr lang="en-ID" sz="1600" b="1">
                          <a:effectLst/>
                        </a:rPr>
                        <a:t>No</a:t>
                      </a:r>
                      <a:endParaRPr lang="en-ID" sz="2800">
                        <a:effectLst/>
                      </a:endParaRPr>
                    </a:p>
                  </a:txBody>
                  <a:tcPr marL="64960" marR="64960" marT="0" marB="0"/>
                </a:tc>
                <a:tc rowSpan="2">
                  <a:txBody>
                    <a:bodyPr/>
                    <a:lstStyle/>
                    <a:p>
                      <a:pPr algn="just"/>
                      <a:r>
                        <a:rPr lang="en-ID" sz="1600" b="1">
                          <a:effectLst/>
                        </a:rPr>
                        <a:t>Tipe</a:t>
                      </a:r>
                      <a:endParaRPr lang="en-ID" sz="2800">
                        <a:effectLst/>
                      </a:endParaRPr>
                    </a:p>
                  </a:txBody>
                  <a:tcPr marL="64960" marR="64960" marT="0" marB="0"/>
                </a:tc>
                <a:tc gridSpan="2">
                  <a:txBody>
                    <a:bodyPr/>
                    <a:lstStyle/>
                    <a:p>
                      <a:pPr algn="just"/>
                      <a:r>
                        <a:rPr lang="en-ID" sz="1600" b="1">
                          <a:effectLst/>
                        </a:rPr>
                        <a:t>Instruksi</a:t>
                      </a:r>
                      <a:endParaRPr lang="en-ID" sz="2800">
                        <a:effectLst/>
                      </a:endParaRPr>
                    </a:p>
                  </a:txBody>
                  <a:tcPr marL="64960" marR="64960" marT="0" marB="0"/>
                </a:tc>
                <a:tc hMerge="1">
                  <a:txBody>
                    <a:bodyPr/>
                    <a:lstStyle/>
                    <a:p>
                      <a:endParaRPr lang="en-ID"/>
                    </a:p>
                  </a:txBody>
                  <a:tcPr/>
                </a:tc>
                <a:extLst>
                  <a:ext uri="{0D108BD9-81ED-4DB2-BD59-A6C34878D82A}">
                    <a16:rowId xmlns:a16="http://schemas.microsoft.com/office/drawing/2014/main" val="2830898262"/>
                  </a:ext>
                </a:extLst>
              </a:tr>
              <a:tr h="289117">
                <a:tc vMerge="1">
                  <a:txBody>
                    <a:bodyPr/>
                    <a:lstStyle/>
                    <a:p>
                      <a:endParaRPr lang="en-ID"/>
                    </a:p>
                  </a:txBody>
                  <a:tcPr/>
                </a:tc>
                <a:tc vMerge="1">
                  <a:txBody>
                    <a:bodyPr/>
                    <a:lstStyle/>
                    <a:p>
                      <a:endParaRPr lang="en-ID"/>
                    </a:p>
                  </a:txBody>
                  <a:tcPr/>
                </a:tc>
                <a:tc>
                  <a:txBody>
                    <a:bodyPr/>
                    <a:lstStyle/>
                    <a:p>
                      <a:pPr algn="just"/>
                      <a:r>
                        <a:rPr lang="en-ID" sz="1600" b="1">
                          <a:effectLst/>
                        </a:rPr>
                        <a:t>Nama</a:t>
                      </a:r>
                      <a:endParaRPr lang="en-ID" sz="2800">
                        <a:effectLst/>
                      </a:endParaRPr>
                    </a:p>
                  </a:txBody>
                  <a:tcPr marL="64960" marR="64960" marT="0" marB="0"/>
                </a:tc>
                <a:tc>
                  <a:txBody>
                    <a:bodyPr/>
                    <a:lstStyle/>
                    <a:p>
                      <a:pPr algn="just"/>
                      <a:r>
                        <a:rPr lang="en-ID" sz="1600" b="1">
                          <a:effectLst/>
                        </a:rPr>
                        <a:t>Aksi</a:t>
                      </a:r>
                      <a:endParaRPr lang="en-ID" sz="2800">
                        <a:effectLst/>
                      </a:endParaRPr>
                    </a:p>
                  </a:txBody>
                  <a:tcPr marL="64960" marR="64960" marT="0" marB="0"/>
                </a:tc>
                <a:extLst>
                  <a:ext uri="{0D108BD9-81ED-4DB2-BD59-A6C34878D82A}">
                    <a16:rowId xmlns:a16="http://schemas.microsoft.com/office/drawing/2014/main" val="3352291014"/>
                  </a:ext>
                </a:extLst>
              </a:tr>
              <a:tr h="540523">
                <a:tc rowSpan="7">
                  <a:txBody>
                    <a:bodyPr/>
                    <a:lstStyle/>
                    <a:p>
                      <a:pPr algn="just"/>
                      <a:r>
                        <a:rPr lang="en-ID" sz="1600">
                          <a:effectLst/>
                        </a:rPr>
                        <a:t>3</a:t>
                      </a:r>
                      <a:endParaRPr lang="en-ID" sz="2800">
                        <a:effectLst/>
                      </a:endParaRPr>
                    </a:p>
                  </a:txBody>
                  <a:tcPr marL="64960" marR="64960" marT="0" marB="0"/>
                </a:tc>
                <a:tc rowSpan="7">
                  <a:txBody>
                    <a:bodyPr/>
                    <a:lstStyle/>
                    <a:p>
                      <a:pPr algn="just"/>
                      <a:r>
                        <a:rPr lang="en-ID" sz="1600">
                          <a:effectLst/>
                        </a:rPr>
                        <a:t>Logika</a:t>
                      </a:r>
                      <a:endParaRPr lang="en-ID" sz="2800">
                        <a:effectLst/>
                      </a:endParaRPr>
                    </a:p>
                  </a:txBody>
                  <a:tcPr marL="64960" marR="64960" marT="0" marB="0"/>
                </a:tc>
                <a:tc>
                  <a:txBody>
                    <a:bodyPr/>
                    <a:lstStyle/>
                    <a:p>
                      <a:pPr algn="just"/>
                      <a:r>
                        <a:rPr lang="en-ID" sz="1600">
                          <a:effectLst/>
                        </a:rPr>
                        <a:t>NOT</a:t>
                      </a:r>
                      <a:endParaRPr lang="en-ID" sz="2800">
                        <a:effectLst/>
                      </a:endParaRPr>
                    </a:p>
                  </a:txBody>
                  <a:tcPr marL="64960" marR="64960" marT="0" marB="0"/>
                </a:tc>
                <a:tc>
                  <a:txBody>
                    <a:bodyPr/>
                    <a:lstStyle/>
                    <a:p>
                      <a:pPr algn="just"/>
                      <a:r>
                        <a:rPr lang="en-ID" sz="1600">
                          <a:effectLst/>
                        </a:rPr>
                        <a:t>Komplemenkan (komplemen 1) operan</a:t>
                      </a:r>
                      <a:endParaRPr lang="en-ID" sz="2800">
                        <a:effectLst/>
                      </a:endParaRPr>
                    </a:p>
                  </a:txBody>
                  <a:tcPr marL="64960" marR="64960" marT="0" marB="0"/>
                </a:tc>
                <a:extLst>
                  <a:ext uri="{0D108BD9-81ED-4DB2-BD59-A6C34878D82A}">
                    <a16:rowId xmlns:a16="http://schemas.microsoft.com/office/drawing/2014/main" val="2242483057"/>
                  </a:ext>
                </a:extLst>
              </a:tr>
              <a:tr h="540523">
                <a:tc vMerge="1">
                  <a:txBody>
                    <a:bodyPr/>
                    <a:lstStyle/>
                    <a:p>
                      <a:endParaRPr lang="en-ID"/>
                    </a:p>
                  </a:txBody>
                  <a:tcPr/>
                </a:tc>
                <a:tc vMerge="1">
                  <a:txBody>
                    <a:bodyPr/>
                    <a:lstStyle/>
                    <a:p>
                      <a:endParaRPr lang="en-ID"/>
                    </a:p>
                  </a:txBody>
                  <a:tcPr/>
                </a:tc>
                <a:tc>
                  <a:txBody>
                    <a:bodyPr/>
                    <a:lstStyle/>
                    <a:p>
                      <a:pPr algn="just"/>
                      <a:r>
                        <a:rPr lang="en-ID" sz="1600">
                          <a:effectLst/>
                        </a:rPr>
                        <a:t>OR</a:t>
                      </a:r>
                      <a:endParaRPr lang="en-ID" sz="2800">
                        <a:effectLst/>
                      </a:endParaRPr>
                    </a:p>
                  </a:txBody>
                  <a:tcPr marL="64960" marR="64960" marT="0" marB="0"/>
                </a:tc>
                <a:tc>
                  <a:txBody>
                    <a:bodyPr/>
                    <a:lstStyle/>
                    <a:p>
                      <a:pPr algn="just"/>
                      <a:r>
                        <a:rPr lang="fi-FI" sz="1600">
                          <a:effectLst/>
                        </a:rPr>
                        <a:t>Lakukan operasi logika OR pada operan</a:t>
                      </a:r>
                      <a:endParaRPr lang="fi-FI" sz="2800">
                        <a:effectLst/>
                      </a:endParaRPr>
                    </a:p>
                  </a:txBody>
                  <a:tcPr marL="64960" marR="64960" marT="0" marB="0"/>
                </a:tc>
                <a:extLst>
                  <a:ext uri="{0D108BD9-81ED-4DB2-BD59-A6C34878D82A}">
                    <a16:rowId xmlns:a16="http://schemas.microsoft.com/office/drawing/2014/main" val="3256415871"/>
                  </a:ext>
                </a:extLst>
              </a:tr>
              <a:tr h="540523">
                <a:tc vMerge="1">
                  <a:txBody>
                    <a:bodyPr/>
                    <a:lstStyle/>
                    <a:p>
                      <a:endParaRPr lang="en-ID"/>
                    </a:p>
                  </a:txBody>
                  <a:tcPr/>
                </a:tc>
                <a:tc vMerge="1">
                  <a:txBody>
                    <a:bodyPr/>
                    <a:lstStyle/>
                    <a:p>
                      <a:endParaRPr lang="en-ID"/>
                    </a:p>
                  </a:txBody>
                  <a:tcPr/>
                </a:tc>
                <a:tc>
                  <a:txBody>
                    <a:bodyPr/>
                    <a:lstStyle/>
                    <a:p>
                      <a:pPr algn="just"/>
                      <a:r>
                        <a:rPr lang="en-ID" sz="1600">
                          <a:effectLst/>
                        </a:rPr>
                        <a:t>AND</a:t>
                      </a:r>
                      <a:endParaRPr lang="en-ID" sz="2800">
                        <a:effectLst/>
                      </a:endParaRPr>
                    </a:p>
                  </a:txBody>
                  <a:tcPr marL="64960" marR="64960" marT="0" marB="0"/>
                </a:tc>
                <a:tc>
                  <a:txBody>
                    <a:bodyPr/>
                    <a:lstStyle/>
                    <a:p>
                      <a:pPr algn="just"/>
                      <a:r>
                        <a:rPr lang="fi-FI" sz="1600">
                          <a:effectLst/>
                        </a:rPr>
                        <a:t>Lakukan operasi logika AND pada operan</a:t>
                      </a:r>
                      <a:endParaRPr lang="fi-FI" sz="2800">
                        <a:effectLst/>
                      </a:endParaRPr>
                    </a:p>
                  </a:txBody>
                  <a:tcPr marL="64960" marR="64960" marT="0" marB="0"/>
                </a:tc>
                <a:extLst>
                  <a:ext uri="{0D108BD9-81ED-4DB2-BD59-A6C34878D82A}">
                    <a16:rowId xmlns:a16="http://schemas.microsoft.com/office/drawing/2014/main" val="3107562660"/>
                  </a:ext>
                </a:extLst>
              </a:tr>
              <a:tr h="540523">
                <a:tc vMerge="1">
                  <a:txBody>
                    <a:bodyPr/>
                    <a:lstStyle/>
                    <a:p>
                      <a:endParaRPr lang="en-ID"/>
                    </a:p>
                  </a:txBody>
                  <a:tcPr/>
                </a:tc>
                <a:tc vMerge="1">
                  <a:txBody>
                    <a:bodyPr/>
                    <a:lstStyle/>
                    <a:p>
                      <a:endParaRPr lang="en-ID"/>
                    </a:p>
                  </a:txBody>
                  <a:tcPr/>
                </a:tc>
                <a:tc>
                  <a:txBody>
                    <a:bodyPr/>
                    <a:lstStyle/>
                    <a:p>
                      <a:pPr algn="just"/>
                      <a:r>
                        <a:rPr lang="en-ID" sz="1600">
                          <a:effectLst/>
                        </a:rPr>
                        <a:t>XOR</a:t>
                      </a:r>
                      <a:endParaRPr lang="en-ID" sz="2800">
                        <a:effectLst/>
                      </a:endParaRPr>
                    </a:p>
                  </a:txBody>
                  <a:tcPr marL="64960" marR="64960" marT="0" marB="0"/>
                </a:tc>
                <a:tc>
                  <a:txBody>
                    <a:bodyPr/>
                    <a:lstStyle/>
                    <a:p>
                      <a:pPr algn="just"/>
                      <a:r>
                        <a:rPr lang="fi-FI" sz="1600">
                          <a:effectLst/>
                        </a:rPr>
                        <a:t>Lakukan operasi logika XOR pada operan</a:t>
                      </a:r>
                      <a:endParaRPr lang="fi-FI" sz="2800">
                        <a:effectLst/>
                      </a:endParaRPr>
                    </a:p>
                  </a:txBody>
                  <a:tcPr marL="64960" marR="64960" marT="0" marB="0"/>
                </a:tc>
                <a:extLst>
                  <a:ext uri="{0D108BD9-81ED-4DB2-BD59-A6C34878D82A}">
                    <a16:rowId xmlns:a16="http://schemas.microsoft.com/office/drawing/2014/main" val="482191256"/>
                  </a:ext>
                </a:extLst>
              </a:tr>
              <a:tr h="540523">
                <a:tc vMerge="1">
                  <a:txBody>
                    <a:bodyPr/>
                    <a:lstStyle/>
                    <a:p>
                      <a:endParaRPr lang="en-ID"/>
                    </a:p>
                  </a:txBody>
                  <a:tcPr/>
                </a:tc>
                <a:tc vMerge="1">
                  <a:txBody>
                    <a:bodyPr/>
                    <a:lstStyle/>
                    <a:p>
                      <a:endParaRPr lang="en-ID"/>
                    </a:p>
                  </a:txBody>
                  <a:tcPr/>
                </a:tc>
                <a:tc>
                  <a:txBody>
                    <a:bodyPr/>
                    <a:lstStyle/>
                    <a:p>
                      <a:pPr algn="just"/>
                      <a:r>
                        <a:rPr lang="en-ID" sz="1600" dirty="0">
                          <a:effectLst/>
                        </a:rPr>
                        <a:t>SHIFT</a:t>
                      </a:r>
                      <a:endParaRPr lang="en-ID" sz="2800" dirty="0">
                        <a:effectLst/>
                      </a:endParaRPr>
                    </a:p>
                  </a:txBody>
                  <a:tcPr marL="64960" marR="64960" marT="0" marB="0"/>
                </a:tc>
                <a:tc>
                  <a:txBody>
                    <a:bodyPr/>
                    <a:lstStyle/>
                    <a:p>
                      <a:pPr algn="just"/>
                      <a:r>
                        <a:rPr lang="fi-FI" sz="1600">
                          <a:effectLst/>
                        </a:rPr>
                        <a:t>Geser operan (kekiri atau kekanan), isi nilai pada ujung bit</a:t>
                      </a:r>
                      <a:endParaRPr lang="fi-FI" sz="2800">
                        <a:effectLst/>
                      </a:endParaRPr>
                    </a:p>
                  </a:txBody>
                  <a:tcPr marL="64960" marR="64960" marT="0" marB="0"/>
                </a:tc>
                <a:extLst>
                  <a:ext uri="{0D108BD9-81ED-4DB2-BD59-A6C34878D82A}">
                    <a16:rowId xmlns:a16="http://schemas.microsoft.com/office/drawing/2014/main" val="3236141499"/>
                  </a:ext>
                </a:extLst>
              </a:tr>
              <a:tr h="540523">
                <a:tc vMerge="1">
                  <a:txBody>
                    <a:bodyPr/>
                    <a:lstStyle/>
                    <a:p>
                      <a:endParaRPr lang="en-ID"/>
                    </a:p>
                  </a:txBody>
                  <a:tcPr/>
                </a:tc>
                <a:tc vMerge="1">
                  <a:txBody>
                    <a:bodyPr/>
                    <a:lstStyle/>
                    <a:p>
                      <a:endParaRPr lang="en-ID"/>
                    </a:p>
                  </a:txBody>
                  <a:tcPr/>
                </a:tc>
                <a:tc>
                  <a:txBody>
                    <a:bodyPr/>
                    <a:lstStyle/>
                    <a:p>
                      <a:pPr algn="just"/>
                      <a:r>
                        <a:rPr lang="en-ID" sz="1600">
                          <a:effectLst/>
                        </a:rPr>
                        <a:t>ROT</a:t>
                      </a:r>
                      <a:endParaRPr lang="en-ID" sz="2800">
                        <a:effectLst/>
                      </a:endParaRPr>
                    </a:p>
                  </a:txBody>
                  <a:tcPr marL="64960" marR="64960" marT="0" marB="0"/>
                </a:tc>
                <a:tc>
                  <a:txBody>
                    <a:bodyPr/>
                    <a:lstStyle/>
                    <a:p>
                      <a:pPr algn="just"/>
                      <a:r>
                        <a:rPr lang="en-ID" sz="1600">
                          <a:effectLst/>
                        </a:rPr>
                        <a:t>Geser operan (kekiri atau kekanan) dengan berputar</a:t>
                      </a:r>
                      <a:endParaRPr lang="en-ID" sz="2800">
                        <a:effectLst/>
                      </a:endParaRPr>
                    </a:p>
                  </a:txBody>
                  <a:tcPr marL="64960" marR="64960" marT="0" marB="0"/>
                </a:tc>
                <a:extLst>
                  <a:ext uri="{0D108BD9-81ED-4DB2-BD59-A6C34878D82A}">
                    <a16:rowId xmlns:a16="http://schemas.microsoft.com/office/drawing/2014/main" val="861645359"/>
                  </a:ext>
                </a:extLst>
              </a:tr>
              <a:tr h="540523">
                <a:tc vMerge="1">
                  <a:txBody>
                    <a:bodyPr/>
                    <a:lstStyle/>
                    <a:p>
                      <a:endParaRPr lang="en-ID"/>
                    </a:p>
                  </a:txBody>
                  <a:tcPr/>
                </a:tc>
                <a:tc vMerge="1">
                  <a:txBody>
                    <a:bodyPr/>
                    <a:lstStyle/>
                    <a:p>
                      <a:endParaRPr lang="en-ID"/>
                    </a:p>
                  </a:txBody>
                  <a:tcPr/>
                </a:tc>
                <a:tc>
                  <a:txBody>
                    <a:bodyPr/>
                    <a:lstStyle/>
                    <a:p>
                      <a:pPr algn="just"/>
                      <a:r>
                        <a:rPr lang="en-ID" sz="1600">
                          <a:effectLst/>
                        </a:rPr>
                        <a:t>TEST</a:t>
                      </a:r>
                      <a:endParaRPr lang="en-ID" sz="2800">
                        <a:effectLst/>
                      </a:endParaRPr>
                    </a:p>
                  </a:txBody>
                  <a:tcPr marL="64960" marR="64960" marT="0" marB="0"/>
                </a:tc>
                <a:tc>
                  <a:txBody>
                    <a:bodyPr/>
                    <a:lstStyle/>
                    <a:p>
                      <a:pPr algn="just"/>
                      <a:r>
                        <a:rPr lang="en-ID" sz="1600" dirty="0">
                          <a:effectLst/>
                        </a:rPr>
                        <a:t>Uji </a:t>
                      </a:r>
                      <a:r>
                        <a:rPr lang="en-ID" sz="1600" dirty="0" err="1">
                          <a:effectLst/>
                        </a:rPr>
                        <a:t>kondisi</a:t>
                      </a:r>
                      <a:r>
                        <a:rPr lang="en-ID" sz="1600" dirty="0">
                          <a:effectLst/>
                        </a:rPr>
                        <a:t> yang </a:t>
                      </a:r>
                      <a:r>
                        <a:rPr lang="en-ID" sz="1600" dirty="0" err="1">
                          <a:effectLst/>
                        </a:rPr>
                        <a:t>ditetapkan</a:t>
                      </a:r>
                      <a:r>
                        <a:rPr lang="en-ID" sz="1600" dirty="0">
                          <a:effectLst/>
                        </a:rPr>
                        <a:t> dan </a:t>
                      </a:r>
                      <a:r>
                        <a:rPr lang="en-ID" sz="1600" dirty="0" err="1">
                          <a:effectLst/>
                        </a:rPr>
                        <a:t>pengaruhi</a:t>
                      </a:r>
                      <a:r>
                        <a:rPr lang="en-ID" sz="1600" dirty="0">
                          <a:effectLst/>
                        </a:rPr>
                        <a:t> flag yang </a:t>
                      </a:r>
                      <a:r>
                        <a:rPr lang="en-ID" sz="1600" dirty="0" err="1">
                          <a:effectLst/>
                        </a:rPr>
                        <a:t>sesuai</a:t>
                      </a:r>
                      <a:endParaRPr lang="en-ID" sz="2800" dirty="0">
                        <a:effectLst/>
                      </a:endParaRPr>
                    </a:p>
                  </a:txBody>
                  <a:tcPr marL="64960" marR="64960" marT="0" marB="0"/>
                </a:tc>
                <a:extLst>
                  <a:ext uri="{0D108BD9-81ED-4DB2-BD59-A6C34878D82A}">
                    <a16:rowId xmlns:a16="http://schemas.microsoft.com/office/drawing/2014/main" val="1229634163"/>
                  </a:ext>
                </a:extLst>
              </a:tr>
            </a:tbl>
          </a:graphicData>
        </a:graphic>
      </p:graphicFrame>
    </p:spTree>
    <p:extLst>
      <p:ext uri="{BB962C8B-B14F-4D97-AF65-F5344CB8AC3E}">
        <p14:creationId xmlns:p14="http://schemas.microsoft.com/office/powerpoint/2010/main" val="178060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3350</Words>
  <Application>Microsoft Office PowerPoint</Application>
  <PresentationFormat>Layar Lebar</PresentationFormat>
  <Paragraphs>271</Paragraphs>
  <Slides>33</Slides>
  <Notes>1</Notes>
  <HiddenSlides>0</HiddenSlides>
  <MMClips>0</MMClips>
  <ScaleCrop>false</ScaleCrop>
  <HeadingPairs>
    <vt:vector size="6" baseType="variant">
      <vt:variant>
        <vt:lpstr>Font Dipakai</vt:lpstr>
      </vt:variant>
      <vt:variant>
        <vt:i4>8</vt:i4>
      </vt:variant>
      <vt:variant>
        <vt:lpstr>Tema</vt:lpstr>
      </vt:variant>
      <vt:variant>
        <vt:i4>2</vt:i4>
      </vt:variant>
      <vt:variant>
        <vt:lpstr>Judul Slide</vt:lpstr>
      </vt:variant>
      <vt:variant>
        <vt:i4>33</vt:i4>
      </vt:variant>
    </vt:vector>
  </HeadingPairs>
  <TitlesOfParts>
    <vt:vector size="43" baseType="lpstr">
      <vt:lpstr>Abadi</vt:lpstr>
      <vt:lpstr>Arial</vt:lpstr>
      <vt:lpstr>Calibri</vt:lpstr>
      <vt:lpstr>Calibri Light</vt:lpstr>
      <vt:lpstr>Century Gothic</vt:lpstr>
      <vt:lpstr>Times New Roman</vt:lpstr>
      <vt:lpstr>Wingdings</vt:lpstr>
      <vt:lpstr>Wingdings 2</vt:lpstr>
      <vt:lpstr>Tema Office</vt:lpstr>
      <vt:lpstr>1_Tema Office</vt:lpstr>
      <vt:lpstr>Set instruksi</vt:lpstr>
      <vt:lpstr>Karakteristik Instruksi Mesin</vt:lpstr>
      <vt:lpstr>Set instruksi (instruction set):</vt:lpstr>
      <vt:lpstr>Karakteristik Instruksi Mesin </vt:lpstr>
      <vt:lpstr>JENIS OPERAND</vt:lpstr>
      <vt:lpstr>JENIS OPERASI</vt:lpstr>
      <vt:lpstr>a. Transfer Data</vt:lpstr>
      <vt:lpstr>b. Aritmatika </vt:lpstr>
      <vt:lpstr>c. Logika</vt:lpstr>
      <vt:lpstr>d. Konversi</vt:lpstr>
      <vt:lpstr>e. Input/Output </vt:lpstr>
      <vt:lpstr>f. Kendali Sistem</vt:lpstr>
      <vt:lpstr>g. Kendali Trasfer</vt:lpstr>
      <vt:lpstr>BAHASA ASSEMBLY</vt:lpstr>
      <vt:lpstr>Presentasi PowerPoint</vt:lpstr>
      <vt:lpstr>Jenis – Jenis dari Mode Pengalamatan</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Format instruksi </vt:lpstr>
      <vt:lpstr>Presentasi PowerPoint</vt:lpstr>
      <vt:lpstr>Presentasi PowerPoint</vt:lpstr>
      <vt:lpstr>Presentasi PowerPoint</vt:lpstr>
      <vt:lpstr> Stack (tumpukan)</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instruksi</dc:title>
  <dc:creator>Utama</dc:creator>
  <cp:lastModifiedBy>Utama</cp:lastModifiedBy>
  <cp:revision>2</cp:revision>
  <dcterms:created xsi:type="dcterms:W3CDTF">2020-04-15T03:58:57Z</dcterms:created>
  <dcterms:modified xsi:type="dcterms:W3CDTF">2020-04-15T04:06:55Z</dcterms:modified>
</cp:coreProperties>
</file>