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9" r:id="rId5"/>
    <p:sldId id="257" r:id="rId6"/>
    <p:sldId id="265" r:id="rId7"/>
    <p:sldId id="266" r:id="rId8"/>
    <p:sldId id="269" r:id="rId9"/>
    <p:sldId id="258" r:id="rId10"/>
    <p:sldId id="260" r:id="rId11"/>
    <p:sldId id="261" r:id="rId12"/>
    <p:sldId id="262" r:id="rId13"/>
    <p:sldId id="263" r:id="rId14"/>
    <p:sldId id="267" r:id="rId15"/>
    <p:sldId id="268"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snapToGrid="0">
      <p:cViewPr varScale="1">
        <p:scale>
          <a:sx n="68" d="100"/>
          <a:sy n="68" d="100"/>
        </p:scale>
        <p:origin x="1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6T23:44:52.195"/>
    </inkml:context>
    <inkml:brush xml:id="br0">
      <inkml:brushProperty name="width" value="0.035" units="cm"/>
      <inkml:brushProperty name="height" value="0.035" units="cm"/>
      <inkml:brushProperty name="ignorePressure" value="1"/>
    </inkml:brush>
  </inkml:definitions>
  <inkml:traceGroup>
    <inkml:annotationXML>
      <emma:emma xmlns:emma="http://www.w3.org/2003/04/emma" version="1.0">
        <emma:interpretation id="{3C7C12D2-478D-4223-B785-617C8C3DB234}" emma:medium="tactile" emma:mode="ink">
          <msink:context xmlns:msink="http://schemas.microsoft.com/ink/2010/main" type="writingRegion" rotatedBoundingBox="4571,4844 4586,4844 4586,4859 4571,4859"/>
        </emma:interpretation>
      </emma:emma>
    </inkml:annotationXML>
    <inkml:traceGroup>
      <inkml:annotationXML>
        <emma:emma xmlns:emma="http://www.w3.org/2003/04/emma" version="1.0">
          <emma:interpretation id="{BE90141D-39C8-4FFE-B82A-62C3D2EBC47C}" emma:medium="tactile" emma:mode="ink">
            <msink:context xmlns:msink="http://schemas.microsoft.com/ink/2010/main" type="paragraph" rotatedBoundingBox="4571,4844 4586,4844 4586,4859 4571,4859" alignmentLevel="1"/>
          </emma:interpretation>
        </emma:emma>
      </inkml:annotationXML>
      <inkml:traceGroup>
        <inkml:annotationXML>
          <emma:emma xmlns:emma="http://www.w3.org/2003/04/emma" version="1.0">
            <emma:interpretation id="{7EB51AC0-2C5D-4952-8A8F-B07BA1AEDB67}" emma:medium="tactile" emma:mode="ink">
              <msink:context xmlns:msink="http://schemas.microsoft.com/ink/2010/main" type="line" rotatedBoundingBox="4571,4844 4586,4844 4586,4859 4571,4859"/>
            </emma:interpretation>
          </emma:emma>
        </inkml:annotationXML>
        <inkml:traceGroup>
          <inkml:annotationXML>
            <emma:emma xmlns:emma="http://www.w3.org/2003/04/emma" version="1.0">
              <emma:interpretation id="{ADBC246B-3BF9-4FFE-B342-1845CFB79BE4}" emma:medium="tactile" emma:mode="ink">
                <msink:context xmlns:msink="http://schemas.microsoft.com/ink/2010/main" type="inkWord" rotatedBoundingBox="4571,4844 4586,4844 4586,4859 4571,4859"/>
              </emma:interpretation>
            </emma:emma>
          </inkml:annotationXML>
          <inkml:trace contextRef="#ctx0" brushRef="#br0">0 1</inkml:trace>
        </inkml:traceGroup>
      </inkml:traceGroup>
    </inkml:traceGroup>
  </inkml:traceGroup>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EA6A-3C75-40C9-82E7-29CA8AD83102}"/>
              </a:ext>
            </a:extLst>
          </p:cNvPr>
          <p:cNvSpPr>
            <a:spLocks noGrp="1"/>
          </p:cNvSpPr>
          <p:nvPr>
            <p:ph type="ctrTitle"/>
          </p:nvPr>
        </p:nvSpPr>
        <p:spPr>
          <a:xfrm>
            <a:off x="2076010" y="731520"/>
            <a:ext cx="8791575" cy="1607308"/>
          </a:xfrm>
          <a:ln>
            <a:solidFill>
              <a:schemeClr val="accent1"/>
            </a:solidFill>
          </a:ln>
          <a:scene3d>
            <a:camera prst="orthographicFront"/>
            <a:lightRig rig="threePt" dir="t"/>
          </a:scene3d>
          <a:sp3d>
            <a:bevelT/>
          </a:sp3d>
        </p:spPr>
        <p:txBody>
          <a:bodyPr/>
          <a:lstStyle/>
          <a:p>
            <a:pPr algn="ctr"/>
            <a:r>
              <a:rPr lang="id-ID" dirty="0"/>
              <a:t>ARSITEKTUR DAN ORGANISASI KOMPUTER</a:t>
            </a:r>
            <a:endParaRPr lang="en-US" dirty="0"/>
          </a:p>
        </p:txBody>
      </p:sp>
      <p:sp>
        <p:nvSpPr>
          <p:cNvPr id="3" name="Subtitle 2">
            <a:extLst>
              <a:ext uri="{FF2B5EF4-FFF2-40B4-BE49-F238E27FC236}">
                <a16:creationId xmlns:a16="http://schemas.microsoft.com/office/drawing/2014/main" id="{A1B02889-1C33-444F-BC8A-28B73B0D2046}"/>
              </a:ext>
            </a:extLst>
          </p:cNvPr>
          <p:cNvSpPr>
            <a:spLocks noGrp="1"/>
          </p:cNvSpPr>
          <p:nvPr>
            <p:ph type="subTitle" idx="1"/>
          </p:nvPr>
        </p:nvSpPr>
        <p:spPr>
          <a:xfrm>
            <a:off x="1876424" y="4607878"/>
            <a:ext cx="8791575" cy="1655762"/>
          </a:xfrm>
        </p:spPr>
        <p:txBody>
          <a:bodyPr>
            <a:normAutofit/>
          </a:bodyPr>
          <a:lstStyle/>
          <a:p>
            <a:pPr algn="r"/>
            <a:r>
              <a:rPr lang="id-ID" sz="4800" dirty="0"/>
              <a:t>ORGANISASI PARALEL</a:t>
            </a:r>
            <a:endParaRPr lang="en-US" sz="4800" dirty="0"/>
          </a:p>
        </p:txBody>
      </p:sp>
    </p:spTree>
    <p:extLst>
      <p:ext uri="{BB962C8B-B14F-4D97-AF65-F5344CB8AC3E}">
        <p14:creationId xmlns:p14="http://schemas.microsoft.com/office/powerpoint/2010/main" val="116463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7C46B2-952C-4E85-9988-9872C0628838}"/>
              </a:ext>
            </a:extLst>
          </p:cNvPr>
          <p:cNvSpPr/>
          <p:nvPr/>
        </p:nvSpPr>
        <p:spPr>
          <a:xfrm>
            <a:off x="1800665" y="951300"/>
            <a:ext cx="8102990" cy="646331"/>
          </a:xfrm>
          <a:prstGeom prst="rect">
            <a:avLst/>
          </a:prstGeom>
        </p:spPr>
        <p:txBody>
          <a:bodyPr wrap="square">
            <a:spAutoFit/>
          </a:bodyPr>
          <a:lstStyle/>
          <a:p>
            <a:pPr marL="742950" lvl="1" indent="-285750" defTabSz="914400" eaLnBrk="0" fontAlgn="base" hangingPunct="0">
              <a:spcBef>
                <a:spcPct val="0"/>
              </a:spcBef>
              <a:spcAft>
                <a:spcPct val="0"/>
              </a:spcAft>
              <a:buFont typeface="Arial" panose="020B0604020202020204" pitchFamily="34" charset="0"/>
              <a:buChar char="•"/>
            </a:pPr>
            <a:r>
              <a:rPr lang="en-US" sz="3600" b="1" dirty="0"/>
              <a:t>Single instruction, single data (SISD)</a:t>
            </a:r>
            <a:endParaRPr lang="id-ID" sz="3600" b="1" dirty="0"/>
          </a:p>
        </p:txBody>
      </p:sp>
      <p:sp>
        <p:nvSpPr>
          <p:cNvPr id="4" name="Rectangle 2">
            <a:extLst>
              <a:ext uri="{FF2B5EF4-FFF2-40B4-BE49-F238E27FC236}">
                <a16:creationId xmlns:a16="http://schemas.microsoft.com/office/drawing/2014/main" id="{6457DF6F-9493-4A7C-AC0B-E68CC275D972}"/>
              </a:ext>
            </a:extLst>
          </p:cNvPr>
          <p:cNvSpPr>
            <a:spLocks noChangeArrowheads="1"/>
          </p:cNvSpPr>
          <p:nvPr/>
        </p:nvSpPr>
        <p:spPr bwMode="auto">
          <a:xfrm>
            <a:off x="1941341" y="2468252"/>
            <a:ext cx="818739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Satu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prosesor</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mengeksekusi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id-ID" altLang="en-US" sz="3200" b="0" i="0" u="none" strike="noStrike" cap="none" normalizeH="0" baseline="0" dirty="0">
                <a:ln>
                  <a:noFill/>
                </a:ln>
                <a:solidFill>
                  <a:schemeClr val="tx1"/>
                </a:solidFill>
                <a:effectLst/>
                <a:latin typeface="Arial Unicode MS" panose="020B0604020202020204" pitchFamily="34" charset="-128"/>
              </a:rPr>
              <a:t>satu</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aliran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instruksi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tunggal</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untuk</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beroperasi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pada</a:t>
            </a:r>
            <a:r>
              <a:rPr kumimoji="0" lang="en-US" altLang="en-US" sz="3200" b="0" i="0" u="none" strike="noStrike" cap="none" normalizeH="0" baseline="0" dirty="0">
                <a:ln>
                  <a:noFill/>
                </a:ln>
                <a:solidFill>
                  <a:schemeClr val="tx1"/>
                </a:solidFill>
                <a:effectLst/>
                <a:latin typeface="Arial Unicode MS" panose="020B0604020202020204" pitchFamily="34" charset="-128"/>
              </a:rPr>
              <a:t> data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disimpan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dalam</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memori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tunggal</a:t>
            </a:r>
            <a:r>
              <a:rPr kumimoji="0" lang="en-US" altLang="en-US" sz="3200" b="0" i="0" u="none" strike="noStrike" cap="none" normalizeH="0" baseline="0" dirty="0">
                <a:ln>
                  <a:noFill/>
                </a:ln>
                <a:solidFill>
                  <a:schemeClr val="tx1"/>
                </a:solidFill>
                <a:effectLst/>
                <a:latin typeface="Arial Unicode MS" panose="020B0604020202020204" pitchFamily="34" charset="-128"/>
              </a:rPr>
              <a:t>.</a:t>
            </a:r>
            <a:endParaRPr kumimoji="0" lang="id-ID" altLang="en-US" sz="3200" b="0" i="0" u="none" strike="noStrike" cap="none" normalizeH="0" baseline="0" dirty="0">
              <a:ln>
                <a:noFill/>
              </a:ln>
              <a:solidFill>
                <a:schemeClr val="tx1"/>
              </a:solidFill>
              <a:effectLst/>
              <a:latin typeface="Arial Unicode MS" panose="020B0604020202020204"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altLang="en-US" sz="3200" b="0" i="0" u="none" strike="noStrike" cap="none" normalizeH="0" baseline="0" dirty="0">
              <a:ln>
                <a:noFill/>
              </a:ln>
              <a:solidFill>
                <a:schemeClr val="tx1"/>
              </a:solidFill>
              <a:effectLst/>
              <a:latin typeface="Arial Unicode MS" panose="020B0604020202020204"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Uniprocessor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termasuk</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dalam</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kategori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ini</a:t>
            </a:r>
            <a:r>
              <a:rPr kumimoji="0" lang="en-US" altLang="en-US" sz="3200" b="0" i="0" u="none" strike="noStrike" cap="none" normalizeH="0" baseline="0" dirty="0">
                <a:ln>
                  <a:noFill/>
                </a:ln>
                <a:solidFill>
                  <a:schemeClr val="tx1"/>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89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25893-CDA0-49CA-AB48-1D97B6670DD7}"/>
              </a:ext>
            </a:extLst>
          </p:cNvPr>
          <p:cNvSpPr/>
          <p:nvPr/>
        </p:nvSpPr>
        <p:spPr>
          <a:xfrm>
            <a:off x="2138140" y="768420"/>
            <a:ext cx="8415702" cy="646331"/>
          </a:xfrm>
          <a:prstGeom prst="rect">
            <a:avLst/>
          </a:prstGeom>
        </p:spPr>
        <p:txBody>
          <a:bodyPr wrap="none">
            <a:spAutoFit/>
          </a:bodyPr>
          <a:lstStyle/>
          <a:p>
            <a:pPr marL="742950" lvl="1" indent="-285750" defTabSz="914400" eaLnBrk="0" fontAlgn="base" hangingPunct="0">
              <a:spcBef>
                <a:spcPct val="0"/>
              </a:spcBef>
              <a:spcAft>
                <a:spcPct val="0"/>
              </a:spcAft>
              <a:buFont typeface="Arial" panose="020B0604020202020204" pitchFamily="34" charset="0"/>
              <a:buChar char="•"/>
            </a:pPr>
            <a:r>
              <a:rPr lang="en-US" sz="3600" b="1" dirty="0"/>
              <a:t>Single instruction, multiple data (SIMD)</a:t>
            </a:r>
            <a:endParaRPr lang="id-ID" sz="3600" b="1" dirty="0"/>
          </a:p>
        </p:txBody>
      </p:sp>
      <p:sp>
        <p:nvSpPr>
          <p:cNvPr id="4" name="Rectangle 1">
            <a:extLst>
              <a:ext uri="{FF2B5EF4-FFF2-40B4-BE49-F238E27FC236}">
                <a16:creationId xmlns:a16="http://schemas.microsoft.com/office/drawing/2014/main" id="{095A6072-A98F-43DF-B677-5757A1DDC137}"/>
              </a:ext>
            </a:extLst>
          </p:cNvPr>
          <p:cNvSpPr>
            <a:spLocks noChangeArrowheads="1"/>
          </p:cNvSpPr>
          <p:nvPr/>
        </p:nvSpPr>
        <p:spPr bwMode="auto">
          <a:xfrm>
            <a:off x="2779432" y="1835058"/>
            <a:ext cx="78919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Satu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instruksi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mesin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mengontrol</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eksekusi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simultan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sejumlah</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elemen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pemrosesan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pada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id-ID" altLang="en-US" sz="3200" b="0" i="0" u="none" strike="noStrike" cap="none" normalizeH="0" baseline="0" dirty="0">
                <a:ln>
                  <a:noFill/>
                </a:ln>
                <a:solidFill>
                  <a:schemeClr val="tx1"/>
                </a:solidFill>
                <a:effectLst/>
                <a:latin typeface="Arial Unicode MS" panose="020B0604020202020204" pitchFamily="34" charset="-128"/>
              </a:rPr>
              <a:t>langkah dasar dari </a:t>
            </a:r>
            <a:r>
              <a:rPr kumimoji="0" lang="en-US" altLang="en-US" sz="3200" b="0" i="0" u="none" strike="noStrike" cap="none" normalizeH="0" baseline="0" dirty="0">
                <a:ln>
                  <a:noFill/>
                </a:ln>
                <a:solidFill>
                  <a:schemeClr val="tx1"/>
                </a:solidFill>
                <a:effectLst/>
                <a:latin typeface="Arial Unicode MS" panose="020B0604020202020204" pitchFamily="34" charset="-128"/>
              </a:rPr>
              <a:t>file.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Setiap</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elemen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pemrosesan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memiliki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memori</a:t>
            </a:r>
            <a:r>
              <a:rPr kumimoji="0" lang="en-US" altLang="en-US" sz="3200" b="0" i="0" u="none" strike="noStrike" cap="none" normalizeH="0" baseline="0" dirty="0">
                <a:ln>
                  <a:noFill/>
                </a:ln>
                <a:solidFill>
                  <a:schemeClr val="tx1"/>
                </a:solidFill>
                <a:effectLst/>
                <a:latin typeface="Arial Unicode MS" panose="020B0604020202020204" pitchFamily="34" charset="-128"/>
              </a:rPr>
              <a:t> data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terkait</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jadi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bahwa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setiap</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instruksi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dijalankan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pada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satu</a:t>
            </a:r>
            <a:r>
              <a:rPr kumimoji="0" lang="en-US" altLang="en-US" sz="3200" b="0" i="0" u="none" strike="noStrike" cap="none" normalizeH="0" baseline="0" dirty="0">
                <a:ln>
                  <a:noFill/>
                </a:ln>
                <a:solidFill>
                  <a:schemeClr val="tx1"/>
                </a:solidFill>
                <a:effectLst/>
                <a:latin typeface="Arial Unicode MS" panose="020B0604020202020204" pitchFamily="34" charset="-128"/>
              </a:rPr>
              <a:t> set data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berbeda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oleh</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prosesor</a:t>
            </a:r>
            <a:r>
              <a:rPr kumimoji="0" lang="id-ID" altLang="en-US" sz="3200" b="0" i="0" u="none" strike="noStrike" cap="none" normalizeH="0" baseline="0" dirty="0">
                <a:ln>
                  <a:noFill/>
                </a:ln>
                <a:solidFill>
                  <a:schemeClr val="tx1"/>
                </a:solidFill>
                <a:effectLst/>
                <a:latin typeface="Arial Unicode MS" panose="020B0604020202020204" pitchFamily="34" charset="-128"/>
              </a:rPr>
              <a:t> yang berbeda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Vektor</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prosesor</a:t>
            </a:r>
            <a:r>
              <a:rPr kumimoji="0" lang="en-US" altLang="en-US" sz="3200" b="0" i="0" u="none" strike="noStrike" cap="none" normalizeH="0" baseline="0" dirty="0">
                <a:ln>
                  <a:noFill/>
                </a:ln>
                <a:solidFill>
                  <a:schemeClr val="tx1"/>
                </a:solidFill>
                <a:effectLst/>
                <a:latin typeface="Arial Unicode MS" panose="020B0604020202020204" pitchFamily="34" charset="-128"/>
              </a:rPr>
              <a:t> array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termasuk</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dalam</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kategori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ini</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06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FF082-89A5-4714-B155-363C84AE1930}"/>
              </a:ext>
            </a:extLst>
          </p:cNvPr>
          <p:cNvSpPr/>
          <p:nvPr/>
        </p:nvSpPr>
        <p:spPr>
          <a:xfrm>
            <a:off x="1810042" y="653628"/>
            <a:ext cx="8614117" cy="584775"/>
          </a:xfrm>
          <a:prstGeom prst="rect">
            <a:avLst/>
          </a:prstGeom>
        </p:spPr>
        <p:txBody>
          <a:bodyPr wrap="square">
            <a:spAutoFit/>
          </a:bodyPr>
          <a:lstStyle/>
          <a:p>
            <a:pPr marL="742950" lvl="1" indent="-285750" defTabSz="914400" eaLnBrk="0" fontAlgn="base" hangingPunct="0">
              <a:spcBef>
                <a:spcPct val="0"/>
              </a:spcBef>
              <a:spcAft>
                <a:spcPct val="0"/>
              </a:spcAft>
              <a:buFont typeface="Arial" panose="020B0604020202020204" pitchFamily="34" charset="0"/>
              <a:buChar char="•"/>
            </a:pPr>
            <a:r>
              <a:rPr lang="en-US" sz="3200" b="1" dirty="0"/>
              <a:t>Multiple instruction, single data (MISD)</a:t>
            </a:r>
            <a:endParaRPr lang="id-ID" sz="3200" b="1" dirty="0"/>
          </a:p>
        </p:txBody>
      </p:sp>
      <p:sp>
        <p:nvSpPr>
          <p:cNvPr id="5" name="Rectangle 2">
            <a:extLst>
              <a:ext uri="{FF2B5EF4-FFF2-40B4-BE49-F238E27FC236}">
                <a16:creationId xmlns:a16="http://schemas.microsoft.com/office/drawing/2014/main" id="{9929AA1E-95CC-4227-8575-CCA1EF1FD3EE}"/>
              </a:ext>
            </a:extLst>
          </p:cNvPr>
          <p:cNvSpPr>
            <a:spLocks noChangeArrowheads="1"/>
          </p:cNvSpPr>
          <p:nvPr/>
        </p:nvSpPr>
        <p:spPr bwMode="auto">
          <a:xfrm>
            <a:off x="1969478" y="2039223"/>
            <a:ext cx="859535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Arial Unicode MS" panose="020B0604020202020204" pitchFamily="34" charset="-128"/>
              </a:rPr>
              <a:t>Urutan</a:t>
            </a:r>
            <a:r>
              <a:rPr kumimoji="0" lang="en-US" altLang="en-US" sz="3200" b="0" i="0" u="none" strike="noStrike" cap="none" normalizeH="0" baseline="0" dirty="0">
                <a:ln>
                  <a:noFill/>
                </a:ln>
                <a:solidFill>
                  <a:schemeClr val="tx1"/>
                </a:solidFill>
                <a:effectLst/>
                <a:latin typeface="Arial Unicode MS" panose="020B0604020202020204" pitchFamily="34" charset="-128"/>
              </a:rPr>
              <a:t> data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ditransmisikan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ke</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satu</a:t>
            </a:r>
            <a:r>
              <a:rPr kumimoji="0" lang="en-US" altLang="en-US" sz="3200" b="0" i="0" u="none" strike="noStrike" cap="none" normalizeH="0" baseline="0" dirty="0">
                <a:ln>
                  <a:noFill/>
                </a:ln>
                <a:solidFill>
                  <a:schemeClr val="tx1"/>
                </a:solidFill>
                <a:effectLst/>
                <a:latin typeface="Arial Unicode MS" panose="020B0604020202020204" pitchFamily="34" charset="-128"/>
              </a:rPr>
              <a:t> set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prosesor</a:t>
            </a:r>
            <a:r>
              <a:rPr kumimoji="0" lang="en-US" altLang="en-US" sz="3200" b="0" i="0" u="none" strike="noStrike" cap="none" normalizeH="0" baseline="0" dirty="0">
                <a:ln>
                  <a:noFill/>
                </a:ln>
                <a:solidFill>
                  <a:schemeClr val="tx1"/>
                </a:solidFill>
                <a:effectLst/>
                <a:latin typeface="Arial Unicode MS" panose="020B0604020202020204" pitchFamily="34" charset="-128"/>
              </a:rPr>
              <a:t>,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masing-masing</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menjalankan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urutan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instruksi</a:t>
            </a:r>
            <a:r>
              <a:rPr kumimoji="0" lang="en-US" altLang="en-US" sz="3200" b="0" i="0" u="none" strike="noStrike" cap="none" normalizeH="0" baseline="0" dirty="0">
                <a:ln>
                  <a:noFill/>
                </a:ln>
                <a:solidFill>
                  <a:schemeClr val="tx1"/>
                </a:solidFill>
                <a:effectLst/>
                <a:latin typeface="Arial Unicode MS" panose="020B0604020202020204" pitchFamily="34" charset="-128"/>
              </a:rPr>
              <a:t>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berbeda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Struktur</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tidak</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diimplementasikan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secara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komersial</a:t>
            </a:r>
            <a:r>
              <a:rPr kumimoji="0" lang="en-US" altLang="en-US" sz="3200" b="0" i="0" u="none" strike="noStrike" cap="none" normalizeH="0" baseline="0" dirty="0">
                <a:ln>
                  <a:noFill/>
                </a:ln>
                <a:solidFill>
                  <a:schemeClr val="tx1"/>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84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F63564-B362-4FE9-A390-CC102C5AE15D}"/>
              </a:ext>
            </a:extLst>
          </p:cNvPr>
          <p:cNvSpPr/>
          <p:nvPr/>
        </p:nvSpPr>
        <p:spPr>
          <a:xfrm>
            <a:off x="3048000" y="2828836"/>
            <a:ext cx="6096000" cy="369332"/>
          </a:xfrm>
          <a:prstGeom prst="rect">
            <a:avLst/>
          </a:prstGeom>
        </p:spPr>
        <p:txBody>
          <a:bodyPr>
            <a:spAutoFit/>
          </a:bodyPr>
          <a:lstStyle/>
          <a:p>
            <a:r>
              <a:rPr lang="en-US" dirty="0">
                <a:latin typeface="TimesTen-Roman"/>
              </a:rPr>
              <a:t>.</a:t>
            </a:r>
            <a:endParaRPr lang="en-US" dirty="0"/>
          </a:p>
        </p:txBody>
      </p:sp>
      <p:sp>
        <p:nvSpPr>
          <p:cNvPr id="3" name="Rectangle 2">
            <a:extLst>
              <a:ext uri="{FF2B5EF4-FFF2-40B4-BE49-F238E27FC236}">
                <a16:creationId xmlns:a16="http://schemas.microsoft.com/office/drawing/2014/main" id="{9931A396-D3CB-42D5-906A-9931576ACC5A}"/>
              </a:ext>
            </a:extLst>
          </p:cNvPr>
          <p:cNvSpPr/>
          <p:nvPr/>
        </p:nvSpPr>
        <p:spPr>
          <a:xfrm>
            <a:off x="2218006" y="766170"/>
            <a:ext cx="8473440" cy="584775"/>
          </a:xfrm>
          <a:prstGeom prst="rect">
            <a:avLst/>
          </a:prstGeom>
        </p:spPr>
        <p:txBody>
          <a:bodyPr wrap="square">
            <a:spAutoFit/>
          </a:bodyPr>
          <a:lstStyle/>
          <a:p>
            <a:pPr marL="742950" lvl="1" indent="-285750" defTabSz="914400" eaLnBrk="0" fontAlgn="base" hangingPunct="0">
              <a:spcBef>
                <a:spcPct val="0"/>
              </a:spcBef>
              <a:spcAft>
                <a:spcPct val="0"/>
              </a:spcAft>
              <a:buFont typeface="Arial" panose="020B0604020202020204" pitchFamily="34" charset="0"/>
              <a:buChar char="•"/>
            </a:pPr>
            <a:r>
              <a:rPr lang="fr-FR" sz="3200" b="1" dirty="0"/>
              <a:t>Multiple instruction, multiple data (MIMD)</a:t>
            </a:r>
            <a:endParaRPr lang="id-ID" sz="3200" b="1" dirty="0"/>
          </a:p>
        </p:txBody>
      </p:sp>
      <p:sp>
        <p:nvSpPr>
          <p:cNvPr id="4" name="Rectangle 1">
            <a:extLst>
              <a:ext uri="{FF2B5EF4-FFF2-40B4-BE49-F238E27FC236}">
                <a16:creationId xmlns:a16="http://schemas.microsoft.com/office/drawing/2014/main" id="{4D0CCA6B-D5F9-49D9-9024-CCC2FF96F767}"/>
              </a:ext>
            </a:extLst>
          </p:cNvPr>
          <p:cNvSpPr>
            <a:spLocks noChangeArrowheads="1"/>
          </p:cNvSpPr>
          <p:nvPr/>
        </p:nvSpPr>
        <p:spPr bwMode="auto">
          <a:xfrm>
            <a:off x="1308295" y="2336394"/>
            <a:ext cx="1010998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Satu set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prosesor</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secara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bersamaan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mengeksekusi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urutan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instruksi</a:t>
            </a:r>
            <a:r>
              <a:rPr kumimoji="0" lang="en-US" altLang="en-US" sz="3200" b="0" i="0" u="none" strike="noStrike" cap="none" normalizeH="0" baseline="0" dirty="0">
                <a:ln>
                  <a:noFill/>
                </a:ln>
                <a:solidFill>
                  <a:schemeClr val="tx1"/>
                </a:solidFill>
                <a:effectLst/>
                <a:latin typeface="Arial Unicode MS" panose="020B0604020202020204" pitchFamily="34" charset="-128"/>
              </a:rPr>
              <a:t>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berbeda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pada</a:t>
            </a:r>
            <a:r>
              <a:rPr kumimoji="0" lang="en-US" altLang="en-US" sz="3200" b="0" i="0" u="none" strike="noStrike" cap="none" normalizeH="0" baseline="0" dirty="0">
                <a:ln>
                  <a:noFill/>
                </a:ln>
                <a:solidFill>
                  <a:schemeClr val="tx1"/>
                </a:solidFill>
                <a:effectLst/>
                <a:latin typeface="Arial Unicode MS" panose="020B0604020202020204" pitchFamily="34" charset="-128"/>
              </a:rPr>
              <a:t> set data yang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berbeda</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endParaRPr kumimoji="0" lang="id-ID" altLang="en-US" sz="3200" b="0" i="0" u="none" strike="noStrike" cap="none" normalizeH="0" baseline="0" dirty="0">
              <a:ln>
                <a:noFill/>
              </a:ln>
              <a:solidFill>
                <a:schemeClr val="tx1"/>
              </a:solidFill>
              <a:effectLst/>
              <a:latin typeface="Arial Unicode MS" panose="020B0604020202020204"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d-ID" altLang="en-US" sz="3200" dirty="0">
              <a:latin typeface="Arial Unicode MS" panose="020B0604020202020204"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SMP,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klaster</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sistem</a:t>
            </a:r>
            <a:r>
              <a:rPr kumimoji="0" lang="en-US" altLang="en-US" sz="3200" b="0" i="0" u="none" strike="noStrike" cap="none" normalizeH="0" baseline="0" dirty="0">
                <a:ln>
                  <a:noFill/>
                </a:ln>
                <a:solidFill>
                  <a:schemeClr val="tx1"/>
                </a:solidFill>
                <a:effectLst/>
                <a:latin typeface="Arial Unicode MS" panose="020B0604020202020204" pitchFamily="34" charset="-128"/>
              </a:rPr>
              <a:t> NUMA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masuk</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dalam</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kategori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ini</a:t>
            </a:r>
            <a:r>
              <a:rPr kumimoji="0" lang="en-US" altLang="en-US" sz="3200" b="0" i="0" u="none" strike="noStrike" cap="none" normalizeH="0" baseline="0" dirty="0">
                <a:ln>
                  <a:noFill/>
                </a:ln>
                <a:solidFill>
                  <a:schemeClr val="tx1"/>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38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C39F07-8403-42D0-AE4E-5AE926984525}"/>
              </a:ext>
            </a:extLst>
          </p:cNvPr>
          <p:cNvPicPr>
            <a:picLocks noChangeAspect="1"/>
          </p:cNvPicPr>
          <p:nvPr/>
        </p:nvPicPr>
        <p:blipFill>
          <a:blip r:embed="rId2"/>
          <a:stretch>
            <a:fillRect/>
          </a:stretch>
        </p:blipFill>
        <p:spPr>
          <a:xfrm>
            <a:off x="1695450" y="2281237"/>
            <a:ext cx="8877300" cy="3929063"/>
          </a:xfrm>
          <a:prstGeom prst="rect">
            <a:avLst/>
          </a:prstGeom>
        </p:spPr>
      </p:pic>
      <p:sp>
        <p:nvSpPr>
          <p:cNvPr id="7" name="Title 6">
            <a:extLst>
              <a:ext uri="{FF2B5EF4-FFF2-40B4-BE49-F238E27FC236}">
                <a16:creationId xmlns:a16="http://schemas.microsoft.com/office/drawing/2014/main" id="{9A1A5B9D-E880-42D0-902B-89D1DE57AB32}"/>
              </a:ext>
            </a:extLst>
          </p:cNvPr>
          <p:cNvSpPr>
            <a:spLocks noGrp="1"/>
          </p:cNvSpPr>
          <p:nvPr>
            <p:ph type="title"/>
          </p:nvPr>
        </p:nvSpPr>
        <p:spPr>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69850" h="95250"/>
          </a:sp3d>
        </p:spPr>
        <p:txBody>
          <a:bodyPr/>
          <a:lstStyle/>
          <a:p>
            <a:pPr algn="ctr"/>
            <a:r>
              <a:rPr lang="en-US" dirty="0"/>
              <a:t>A Taxonomy of Parallel Processor Architectures</a:t>
            </a:r>
          </a:p>
        </p:txBody>
      </p:sp>
      <p:sp>
        <p:nvSpPr>
          <p:cNvPr id="8" name="Content Placeholder 7">
            <a:extLst>
              <a:ext uri="{FF2B5EF4-FFF2-40B4-BE49-F238E27FC236}">
                <a16:creationId xmlns:a16="http://schemas.microsoft.com/office/drawing/2014/main" id="{B2E722EB-B5BA-4D95-9471-A6318A39DE07}"/>
              </a:ext>
            </a:extLst>
          </p:cNvPr>
          <p:cNvSpPr>
            <a:spLocks noGrp="1"/>
          </p:cNvSpPr>
          <p:nvPr>
            <p:ph idx="1"/>
          </p:nvPr>
        </p:nvSpPr>
        <p:spPr>
          <a:xfrm>
            <a:off x="1141413" y="2249487"/>
            <a:ext cx="9198342" cy="4095042"/>
          </a:xfrm>
        </p:spPr>
        <p:txBody>
          <a:bodyPr/>
          <a:lstStyle/>
          <a:p>
            <a:endParaRPr lang="en-US" dirty="0"/>
          </a:p>
        </p:txBody>
      </p:sp>
    </p:spTree>
    <p:extLst>
      <p:ext uri="{BB962C8B-B14F-4D97-AF65-F5344CB8AC3E}">
        <p14:creationId xmlns:p14="http://schemas.microsoft.com/office/powerpoint/2010/main" val="20389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36B3-107B-47DE-BE18-B08F80C02C4D}"/>
              </a:ext>
            </a:extLst>
          </p:cNvPr>
          <p:cNvSpPr>
            <a:spLocks noGrp="1"/>
          </p:cNvSpPr>
          <p:nvPr>
            <p:ph type="title"/>
          </p:nvPr>
        </p:nvSpPr>
        <p:spPr>
          <a:xfrm>
            <a:off x="1141413" y="253218"/>
            <a:ext cx="9761049" cy="900333"/>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h="82550"/>
          </a:sp3d>
        </p:spPr>
        <p:txBody>
          <a:bodyPr>
            <a:normAutofit fontScale="90000"/>
          </a:bodyPr>
          <a:lstStyle/>
          <a:p>
            <a:pPr algn="ctr"/>
            <a:r>
              <a:rPr lang="en-US" dirty="0">
                <a:latin typeface="TimesTen-Roman"/>
              </a:rPr>
              <a:t>Alternative Computer Organizations</a:t>
            </a:r>
            <a:br>
              <a:rPr lang="en-US" dirty="0"/>
            </a:br>
            <a:endParaRPr lang="en-US" dirty="0"/>
          </a:p>
        </p:txBody>
      </p:sp>
      <p:pic>
        <p:nvPicPr>
          <p:cNvPr id="5" name="Content Placeholder 4">
            <a:extLst>
              <a:ext uri="{FF2B5EF4-FFF2-40B4-BE49-F238E27FC236}">
                <a16:creationId xmlns:a16="http://schemas.microsoft.com/office/drawing/2014/main" id="{0F5AB783-A405-40FC-AA0E-CB7AE602C736}"/>
              </a:ext>
            </a:extLst>
          </p:cNvPr>
          <p:cNvPicPr>
            <a:picLocks noGrp="1" noChangeAspect="1"/>
          </p:cNvPicPr>
          <p:nvPr>
            <p:ph idx="1"/>
          </p:nvPr>
        </p:nvPicPr>
        <p:blipFill>
          <a:blip r:embed="rId2"/>
          <a:stretch>
            <a:fillRect/>
          </a:stretch>
        </p:blipFill>
        <p:spPr>
          <a:xfrm>
            <a:off x="1747496" y="1287464"/>
            <a:ext cx="8750104" cy="5391884"/>
          </a:xfrm>
        </p:spPr>
      </p:pic>
    </p:spTree>
    <p:extLst>
      <p:ext uri="{BB962C8B-B14F-4D97-AF65-F5344CB8AC3E}">
        <p14:creationId xmlns:p14="http://schemas.microsoft.com/office/powerpoint/2010/main" val="78778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DB9E-9E17-4F80-BFE4-E0B8FD473324}"/>
              </a:ext>
            </a:extLst>
          </p:cNvPr>
          <p:cNvSpPr>
            <a:spLocks noGrp="1"/>
          </p:cNvSpPr>
          <p:nvPr>
            <p:ph type="ctrTitle"/>
          </p:nvPr>
        </p:nvSpPr>
        <p:spPr>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a:sp3d>
        </p:spPr>
        <p:txBody>
          <a:bodyPr/>
          <a:lstStyle/>
          <a:p>
            <a:pPr algn="ctr"/>
            <a:r>
              <a:rPr lang="id-ID" dirty="0"/>
              <a:t>KOHERENSI CACHE</a:t>
            </a:r>
            <a:endParaRPr lang="en-US" dirty="0"/>
          </a:p>
        </p:txBody>
      </p:sp>
      <p:sp>
        <p:nvSpPr>
          <p:cNvPr id="5" name="Subtitle 4">
            <a:extLst>
              <a:ext uri="{FF2B5EF4-FFF2-40B4-BE49-F238E27FC236}">
                <a16:creationId xmlns:a16="http://schemas.microsoft.com/office/drawing/2014/main" id="{EDEA6A90-89F8-4D17-A1AA-648EF1AAF4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842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8D99-F167-4270-A3BC-457DEFF5BE67}"/>
              </a:ext>
            </a:extLst>
          </p:cNvPr>
          <p:cNvSpPr>
            <a:spLocks noGrp="1"/>
          </p:cNvSpPr>
          <p:nvPr>
            <p:ph type="title"/>
          </p:nvPr>
        </p:nvSpPr>
        <p:spPr/>
        <p:txBody>
          <a:bodyPr/>
          <a:lstStyle/>
          <a:p>
            <a:r>
              <a:rPr lang="id-ID" dirty="0"/>
              <a:t>Koherensi Cache</a:t>
            </a:r>
            <a:endParaRPr lang="en-US" dirty="0"/>
          </a:p>
        </p:txBody>
      </p:sp>
      <p:sp>
        <p:nvSpPr>
          <p:cNvPr id="3" name="Content Placeholder 2">
            <a:extLst>
              <a:ext uri="{FF2B5EF4-FFF2-40B4-BE49-F238E27FC236}">
                <a16:creationId xmlns:a16="http://schemas.microsoft.com/office/drawing/2014/main" id="{438456C6-34F2-42E0-A170-AB59BFAFEE74}"/>
              </a:ext>
            </a:extLst>
          </p:cNvPr>
          <p:cNvSpPr>
            <a:spLocks noGrp="1" noChangeAspect="1"/>
          </p:cNvSpPr>
          <p:nvPr>
            <p:ph idx="1"/>
          </p:nvPr>
        </p:nvSpPr>
        <p:spPr>
          <a:xfrm>
            <a:off x="1141412" y="1913207"/>
            <a:ext cx="9905999" cy="4783016"/>
          </a:xfrm>
        </p:spPr>
        <p:txBody>
          <a:bodyPr>
            <a:normAutofit/>
          </a:bodyPr>
          <a:lstStyle/>
          <a:p>
            <a:pPr lvl="1" algn="just"/>
            <a:r>
              <a:rPr lang="id-ID" sz="2300" dirty="0"/>
              <a:t>Memory bersama m</a:t>
            </a:r>
            <a:r>
              <a:rPr lang="en-US" sz="2300" dirty="0" err="1"/>
              <a:t>ultiprosesor</a:t>
            </a:r>
            <a:r>
              <a:rPr lang="en-US" sz="2300" dirty="0"/>
              <a:t> </a:t>
            </a:r>
            <a:r>
              <a:rPr lang="en-US" sz="2300" dirty="0" err="1"/>
              <a:t>mudah</a:t>
            </a:r>
            <a:r>
              <a:rPr lang="en-US" sz="2300" dirty="0"/>
              <a:t> </a:t>
            </a:r>
            <a:r>
              <a:rPr lang="en-US" sz="2300" dirty="0" err="1"/>
              <a:t>diprogram</a:t>
            </a:r>
            <a:r>
              <a:rPr lang="en-US" sz="2300" dirty="0"/>
              <a:t>. </a:t>
            </a:r>
            <a:r>
              <a:rPr lang="en-US" sz="2300" dirty="0" err="1"/>
              <a:t>Setiap</a:t>
            </a:r>
            <a:r>
              <a:rPr lang="en-US" sz="2300" dirty="0"/>
              <a:t> </a:t>
            </a:r>
            <a:r>
              <a:rPr lang="en-US" sz="2300" dirty="0" err="1"/>
              <a:t>variabel</a:t>
            </a:r>
            <a:r>
              <a:rPr lang="en-US" sz="2300" dirty="0"/>
              <a:t> </a:t>
            </a:r>
            <a:r>
              <a:rPr lang="en-US" sz="2300" dirty="0" err="1"/>
              <a:t>dalam</a:t>
            </a:r>
            <a:r>
              <a:rPr lang="en-US" sz="2300" dirty="0"/>
              <a:t> </a:t>
            </a:r>
            <a:r>
              <a:rPr lang="en-US" sz="2300" dirty="0" err="1"/>
              <a:t>suatu</a:t>
            </a:r>
            <a:r>
              <a:rPr lang="en-US" sz="2300" dirty="0"/>
              <a:t> program </a:t>
            </a:r>
            <a:r>
              <a:rPr lang="en-US" sz="2300" dirty="0" err="1"/>
              <a:t>memiliki</a:t>
            </a:r>
            <a:r>
              <a:rPr lang="id-ID" sz="2300" dirty="0"/>
              <a:t> </a:t>
            </a:r>
            <a:r>
              <a:rPr lang="en-US" sz="2300" dirty="0" err="1"/>
              <a:t>lokasi</a:t>
            </a:r>
            <a:r>
              <a:rPr lang="en-US" sz="2300" dirty="0"/>
              <a:t> </a:t>
            </a:r>
            <a:r>
              <a:rPr lang="en-US" sz="2300" dirty="0" err="1"/>
              <a:t>alamat</a:t>
            </a:r>
            <a:r>
              <a:rPr lang="en-US" sz="2300" dirty="0"/>
              <a:t> </a:t>
            </a:r>
            <a:r>
              <a:rPr lang="en-US" sz="2300" dirty="0" err="1"/>
              <a:t>unik</a:t>
            </a:r>
            <a:r>
              <a:rPr lang="en-US" sz="2300" dirty="0"/>
              <a:t> di </a:t>
            </a:r>
            <a:r>
              <a:rPr lang="en-US" sz="2300" dirty="0" err="1"/>
              <a:t>memori</a:t>
            </a:r>
            <a:r>
              <a:rPr lang="en-US" sz="2300" dirty="0"/>
              <a:t>, yang </a:t>
            </a:r>
            <a:r>
              <a:rPr lang="en-US" sz="2300" dirty="0" err="1"/>
              <a:t>dapat</a:t>
            </a:r>
            <a:r>
              <a:rPr lang="en-US" sz="2300" dirty="0"/>
              <a:t> </a:t>
            </a:r>
            <a:r>
              <a:rPr lang="en-US" sz="2300" dirty="0" err="1"/>
              <a:t>diakses</a:t>
            </a:r>
            <a:r>
              <a:rPr lang="en-US" sz="2300" dirty="0"/>
              <a:t> </a:t>
            </a:r>
            <a:r>
              <a:rPr lang="en-US" sz="2300" dirty="0" err="1"/>
              <a:t>oleh</a:t>
            </a:r>
            <a:r>
              <a:rPr lang="en-US" sz="2300" dirty="0"/>
              <a:t> </a:t>
            </a:r>
            <a:r>
              <a:rPr lang="en-US" sz="2300" dirty="0" err="1"/>
              <a:t>prosesor</a:t>
            </a:r>
            <a:r>
              <a:rPr lang="en-US" sz="2300" dirty="0"/>
              <a:t> </a:t>
            </a:r>
            <a:r>
              <a:rPr lang="en-US" sz="2300" dirty="0" err="1"/>
              <a:t>apa</a:t>
            </a:r>
            <a:r>
              <a:rPr lang="en-US" sz="2300" dirty="0"/>
              <a:t> pun. </a:t>
            </a:r>
            <a:r>
              <a:rPr lang="en-US" sz="2300" dirty="0" err="1"/>
              <a:t>Namun,setiap</a:t>
            </a:r>
            <a:r>
              <a:rPr lang="en-US" sz="2300" dirty="0"/>
              <a:t> </a:t>
            </a:r>
            <a:r>
              <a:rPr lang="en-US" sz="2300" dirty="0" err="1"/>
              <a:t>prosesor</a:t>
            </a:r>
            <a:r>
              <a:rPr lang="en-US" sz="2300" dirty="0"/>
              <a:t> </a:t>
            </a:r>
            <a:r>
              <a:rPr lang="en-US" sz="2300" dirty="0" err="1"/>
              <a:t>memiliki</a:t>
            </a:r>
            <a:r>
              <a:rPr lang="en-US" sz="2300" dirty="0"/>
              <a:t> cache </a:t>
            </a:r>
            <a:r>
              <a:rPr lang="en-US" sz="2300" dirty="0" err="1"/>
              <a:t>tersendiri</a:t>
            </a:r>
            <a:r>
              <a:rPr lang="en-US" sz="2300" dirty="0"/>
              <a:t>. Karena </a:t>
            </a:r>
            <a:r>
              <a:rPr lang="en-US" sz="2300" dirty="0" err="1"/>
              <a:t>itu</a:t>
            </a:r>
            <a:r>
              <a:rPr lang="en-US" sz="2300" dirty="0"/>
              <a:t>, </a:t>
            </a:r>
            <a:r>
              <a:rPr lang="en-US" sz="2300" dirty="0" err="1"/>
              <a:t>perlu</a:t>
            </a:r>
            <a:r>
              <a:rPr lang="en-US" sz="2300" dirty="0"/>
              <a:t> </a:t>
            </a:r>
            <a:r>
              <a:rPr lang="en-US" sz="2300" dirty="0" err="1"/>
              <a:t>untuk</a:t>
            </a:r>
            <a:r>
              <a:rPr lang="en-US" sz="2300" dirty="0"/>
              <a:t> </a:t>
            </a:r>
            <a:r>
              <a:rPr lang="en-US" sz="2300" dirty="0" err="1"/>
              <a:t>menghadapi</a:t>
            </a:r>
            <a:r>
              <a:rPr lang="en-US" sz="2300" dirty="0"/>
              <a:t> </a:t>
            </a:r>
            <a:r>
              <a:rPr lang="en-US" sz="2300" dirty="0" err="1"/>
              <a:t>kemungkinan</a:t>
            </a:r>
            <a:r>
              <a:rPr lang="en-US" sz="2300" dirty="0"/>
              <a:t> </a:t>
            </a:r>
            <a:r>
              <a:rPr lang="en-US" sz="2300" dirty="0" err="1"/>
              <a:t>itu</a:t>
            </a:r>
            <a:r>
              <a:rPr lang="id-ID" sz="2300" dirty="0"/>
              <a:t> </a:t>
            </a:r>
            <a:r>
              <a:rPr lang="en-US" sz="2300" dirty="0" err="1"/>
              <a:t>bahwa</a:t>
            </a:r>
            <a:r>
              <a:rPr lang="en-US" sz="2300" dirty="0"/>
              <a:t> </a:t>
            </a:r>
            <a:r>
              <a:rPr lang="en-US" sz="2300" dirty="0" err="1"/>
              <a:t>salinan</a:t>
            </a:r>
            <a:r>
              <a:rPr lang="en-US" sz="2300" dirty="0"/>
              <a:t> data </a:t>
            </a:r>
            <a:r>
              <a:rPr lang="en-US" sz="2300" dirty="0" err="1"/>
              <a:t>bersama</a:t>
            </a:r>
            <a:r>
              <a:rPr lang="en-US" sz="2300" dirty="0"/>
              <a:t> </a:t>
            </a:r>
            <a:r>
              <a:rPr lang="en-US" sz="2300" dirty="0" err="1"/>
              <a:t>dapat</a:t>
            </a:r>
            <a:r>
              <a:rPr lang="en-US" sz="2300" dirty="0"/>
              <a:t> </a:t>
            </a:r>
            <a:r>
              <a:rPr lang="en-US" sz="2300" dirty="0" err="1"/>
              <a:t>berada</a:t>
            </a:r>
            <a:r>
              <a:rPr lang="en-US" sz="2300" dirty="0"/>
              <a:t> di </a:t>
            </a:r>
            <a:r>
              <a:rPr lang="en-US" sz="2300" dirty="0" err="1"/>
              <a:t>beberapa</a:t>
            </a:r>
            <a:r>
              <a:rPr lang="en-US" sz="2300" dirty="0"/>
              <a:t> cache. </a:t>
            </a:r>
            <a:r>
              <a:rPr lang="en-US" sz="2300" dirty="0" err="1"/>
              <a:t>Ketika</a:t>
            </a:r>
            <a:r>
              <a:rPr lang="en-US" sz="2300" dirty="0"/>
              <a:t> </a:t>
            </a:r>
            <a:r>
              <a:rPr lang="en-US" sz="2300" dirty="0" err="1"/>
              <a:t>ada</a:t>
            </a:r>
            <a:r>
              <a:rPr lang="en-US" sz="2300" dirty="0"/>
              <a:t> </a:t>
            </a:r>
            <a:r>
              <a:rPr lang="en-US" sz="2300" dirty="0" err="1"/>
              <a:t>prosesor</a:t>
            </a:r>
            <a:r>
              <a:rPr lang="en-US" sz="2300" dirty="0"/>
              <a:t> yang </a:t>
            </a:r>
            <a:r>
              <a:rPr lang="en-US" sz="2300" dirty="0" err="1"/>
              <a:t>menulis</a:t>
            </a:r>
            <a:r>
              <a:rPr lang="id-ID" sz="2300" dirty="0"/>
              <a:t> </a:t>
            </a:r>
            <a:r>
              <a:rPr lang="en-US" sz="2300" dirty="0" err="1"/>
              <a:t>variabel</a:t>
            </a:r>
            <a:r>
              <a:rPr lang="en-US" sz="2300" dirty="0"/>
              <a:t> yang </a:t>
            </a:r>
            <a:r>
              <a:rPr lang="en-US" sz="2300" dirty="0" err="1"/>
              <a:t>dibagikan</a:t>
            </a:r>
            <a:r>
              <a:rPr lang="en-US" sz="2300" dirty="0"/>
              <a:t> di cache </a:t>
            </a:r>
            <a:r>
              <a:rPr lang="en-US" sz="2300" dirty="0" err="1"/>
              <a:t>sendiri</a:t>
            </a:r>
            <a:r>
              <a:rPr lang="en-US" sz="2300" dirty="0"/>
              <a:t>, </a:t>
            </a:r>
            <a:r>
              <a:rPr lang="en-US" sz="2300" dirty="0" err="1"/>
              <a:t>semua</a:t>
            </a:r>
            <a:r>
              <a:rPr lang="en-US" sz="2300" dirty="0"/>
              <a:t> cache lain yang </a:t>
            </a:r>
            <a:r>
              <a:rPr lang="en-US" sz="2300" dirty="0" err="1"/>
              <a:t>berisi</a:t>
            </a:r>
            <a:r>
              <a:rPr lang="en-US" sz="2300" dirty="0"/>
              <a:t> </a:t>
            </a:r>
            <a:r>
              <a:rPr lang="en-US" sz="2300" dirty="0" err="1"/>
              <a:t>salinan</a:t>
            </a:r>
            <a:r>
              <a:rPr lang="en-US" sz="2300" dirty="0"/>
              <a:t> </a:t>
            </a:r>
            <a:r>
              <a:rPr lang="en-US" sz="2300" dirty="0" err="1"/>
              <a:t>dari</a:t>
            </a:r>
            <a:r>
              <a:rPr lang="en-US" sz="2300" dirty="0"/>
              <a:t> </a:t>
            </a:r>
            <a:r>
              <a:rPr lang="en-US" sz="2300" dirty="0" err="1"/>
              <a:t>variabel</a:t>
            </a:r>
            <a:r>
              <a:rPr lang="en-US" sz="2300" dirty="0"/>
              <a:t> </a:t>
            </a:r>
            <a:r>
              <a:rPr lang="en-US" sz="2300" dirty="0" err="1"/>
              <a:t>itu</a:t>
            </a:r>
            <a:r>
              <a:rPr lang="id-ID" sz="2300" dirty="0"/>
              <a:t> </a:t>
            </a:r>
            <a:r>
              <a:rPr lang="en-US" sz="2300" dirty="0" err="1"/>
              <a:t>akan</a:t>
            </a:r>
            <a:r>
              <a:rPr lang="en-US" sz="2300" dirty="0"/>
              <a:t> </a:t>
            </a:r>
            <a:r>
              <a:rPr lang="en-US" sz="2300" dirty="0" err="1"/>
              <a:t>memiliki</a:t>
            </a:r>
            <a:r>
              <a:rPr lang="en-US" sz="2300" dirty="0"/>
              <a:t> </a:t>
            </a:r>
            <a:r>
              <a:rPr lang="en-US" sz="2300" dirty="0" err="1"/>
              <a:t>nilai</a:t>
            </a:r>
            <a:r>
              <a:rPr lang="en-US" sz="2300" dirty="0"/>
              <a:t> yang lama </a:t>
            </a:r>
            <a:r>
              <a:rPr lang="en-US" sz="2300" dirty="0" err="1"/>
              <a:t>dan</a:t>
            </a:r>
            <a:r>
              <a:rPr lang="en-US" sz="2300" dirty="0"/>
              <a:t> salah. </a:t>
            </a:r>
            <a:r>
              <a:rPr lang="en-US" sz="2300" dirty="0" err="1"/>
              <a:t>Mereka</a:t>
            </a:r>
            <a:r>
              <a:rPr lang="en-US" sz="2300" dirty="0"/>
              <a:t> </a:t>
            </a:r>
            <a:r>
              <a:rPr lang="en-US" sz="2300" dirty="0" err="1"/>
              <a:t>harus</a:t>
            </a:r>
            <a:r>
              <a:rPr lang="en-US" sz="2300" dirty="0"/>
              <a:t> </a:t>
            </a:r>
            <a:r>
              <a:rPr lang="en-US" sz="2300" dirty="0" err="1"/>
              <a:t>diberitahu</a:t>
            </a:r>
            <a:r>
              <a:rPr lang="en-US" sz="2300" dirty="0"/>
              <a:t> </a:t>
            </a:r>
            <a:r>
              <a:rPr lang="en-US" sz="2300" dirty="0" err="1"/>
              <a:t>tentang</a:t>
            </a:r>
            <a:r>
              <a:rPr lang="en-US" sz="2300" dirty="0"/>
              <a:t> </a:t>
            </a:r>
            <a:r>
              <a:rPr lang="en-US" sz="2300" dirty="0" err="1"/>
              <a:t>perubahan</a:t>
            </a:r>
            <a:r>
              <a:rPr lang="en-US" sz="2300" dirty="0"/>
              <a:t> </a:t>
            </a:r>
            <a:r>
              <a:rPr lang="en-US" sz="2300" dirty="0" err="1"/>
              <a:t>itu</a:t>
            </a:r>
            <a:r>
              <a:rPr lang="id-ID" sz="2300" dirty="0"/>
              <a:t> </a:t>
            </a:r>
            <a:r>
              <a:rPr lang="en-US" sz="2300" dirty="0" err="1"/>
              <a:t>mereka</a:t>
            </a:r>
            <a:r>
              <a:rPr lang="en-US" sz="2300" dirty="0"/>
              <a:t> </a:t>
            </a:r>
            <a:r>
              <a:rPr lang="en-US" sz="2300" dirty="0" err="1"/>
              <a:t>dapat</a:t>
            </a:r>
            <a:r>
              <a:rPr lang="en-US" sz="2300" dirty="0"/>
              <a:t> </a:t>
            </a:r>
            <a:r>
              <a:rPr lang="en-US" sz="2300" dirty="0" err="1"/>
              <a:t>memperbarui</a:t>
            </a:r>
            <a:r>
              <a:rPr lang="en-US" sz="2300" dirty="0"/>
              <a:t> </a:t>
            </a:r>
            <a:r>
              <a:rPr lang="en-US" sz="2300" dirty="0" err="1"/>
              <a:t>salinan</a:t>
            </a:r>
            <a:r>
              <a:rPr lang="en-US" sz="2300" dirty="0"/>
              <a:t> </a:t>
            </a:r>
            <a:r>
              <a:rPr lang="en-US" sz="2300" dirty="0" err="1"/>
              <a:t>mereka</a:t>
            </a:r>
            <a:r>
              <a:rPr lang="en-US" sz="2300" dirty="0"/>
              <a:t> </a:t>
            </a:r>
            <a:r>
              <a:rPr lang="en-US" sz="2300" dirty="0" err="1"/>
              <a:t>ke</a:t>
            </a:r>
            <a:r>
              <a:rPr lang="en-US" sz="2300" dirty="0"/>
              <a:t> </a:t>
            </a:r>
            <a:r>
              <a:rPr lang="en-US" sz="2300" dirty="0" err="1"/>
              <a:t>nilai</a:t>
            </a:r>
            <a:r>
              <a:rPr lang="en-US" sz="2300" dirty="0"/>
              <a:t> </a:t>
            </a:r>
            <a:r>
              <a:rPr lang="en-US" sz="2300" dirty="0" err="1"/>
              <a:t>baru</a:t>
            </a:r>
            <a:r>
              <a:rPr lang="en-US" sz="2300" dirty="0"/>
              <a:t> </a:t>
            </a:r>
            <a:r>
              <a:rPr lang="en-US" sz="2300" dirty="0" err="1"/>
              <a:t>atau</a:t>
            </a:r>
            <a:r>
              <a:rPr lang="en-US" sz="2300" dirty="0"/>
              <a:t> </a:t>
            </a:r>
            <a:r>
              <a:rPr lang="en-US" sz="2300" dirty="0" err="1"/>
              <a:t>membatalkannya</a:t>
            </a:r>
            <a:r>
              <a:rPr lang="en-US" sz="2300" dirty="0"/>
              <a:t>. </a:t>
            </a:r>
            <a:r>
              <a:rPr lang="en-US" sz="2300" dirty="0" err="1"/>
              <a:t>Ini</a:t>
            </a:r>
            <a:r>
              <a:rPr lang="en-US" sz="2300" dirty="0"/>
              <a:t> </a:t>
            </a:r>
            <a:r>
              <a:rPr lang="en-US" sz="2300" dirty="0" err="1"/>
              <a:t>adalah</a:t>
            </a:r>
            <a:r>
              <a:rPr lang="en-US" sz="2300" dirty="0"/>
              <a:t> </a:t>
            </a:r>
            <a:r>
              <a:rPr lang="en-US" sz="2300" dirty="0" err="1"/>
              <a:t>masalah</a:t>
            </a:r>
            <a:r>
              <a:rPr lang="id-ID" sz="2300" dirty="0"/>
              <a:t> </a:t>
            </a:r>
            <a:r>
              <a:rPr lang="en-US" sz="2300" dirty="0" err="1"/>
              <a:t>menjaga</a:t>
            </a:r>
            <a:r>
              <a:rPr lang="en-US" sz="2300" dirty="0"/>
              <a:t> </a:t>
            </a:r>
            <a:r>
              <a:rPr lang="en-US" sz="2300" dirty="0" err="1"/>
              <a:t>koherensi</a:t>
            </a:r>
            <a:r>
              <a:rPr lang="en-US" sz="2300" dirty="0"/>
              <a:t> cache, yang </a:t>
            </a:r>
            <a:r>
              <a:rPr lang="en-US" sz="2300" dirty="0" err="1"/>
              <a:t>membutuhkan</a:t>
            </a:r>
            <a:r>
              <a:rPr lang="en-US" sz="2300" dirty="0"/>
              <a:t> </a:t>
            </a:r>
            <a:r>
              <a:rPr lang="en-US" sz="2300" dirty="0" err="1"/>
              <a:t>tampilan</a:t>
            </a:r>
            <a:r>
              <a:rPr lang="en-US" sz="2300" dirty="0"/>
              <a:t> </a:t>
            </a:r>
            <a:r>
              <a:rPr lang="en-US" sz="2300" dirty="0" err="1"/>
              <a:t>konsisten</a:t>
            </a:r>
            <a:r>
              <a:rPr lang="en-US" sz="2300" dirty="0"/>
              <a:t> </a:t>
            </a:r>
            <a:r>
              <a:rPr lang="en-US" sz="2300" dirty="0" err="1"/>
              <a:t>dari</a:t>
            </a:r>
            <a:r>
              <a:rPr lang="en-US" sz="2300" dirty="0"/>
              <a:t> data yang </a:t>
            </a:r>
            <a:r>
              <a:rPr lang="en-US" sz="2300" dirty="0" err="1"/>
              <a:t>dibagikan</a:t>
            </a:r>
            <a:r>
              <a:rPr lang="en-US" sz="2300" dirty="0"/>
              <a:t> </a:t>
            </a:r>
            <a:r>
              <a:rPr lang="en-US" sz="2300" dirty="0" err="1"/>
              <a:t>dibeberapa</a:t>
            </a:r>
            <a:r>
              <a:rPr lang="en-US" sz="2300" dirty="0"/>
              <a:t> cache</a:t>
            </a:r>
            <a:r>
              <a:rPr lang="en-US" dirty="0"/>
              <a:t>.</a:t>
            </a:r>
          </a:p>
        </p:txBody>
      </p:sp>
    </p:spTree>
    <p:extLst>
      <p:ext uri="{BB962C8B-B14F-4D97-AF65-F5344CB8AC3E}">
        <p14:creationId xmlns:p14="http://schemas.microsoft.com/office/powerpoint/2010/main" val="337451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51A9-347D-40A9-836E-9A09FAFADC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E32D73-B494-4AEB-B523-1D7B1BE497ED}"/>
              </a:ext>
            </a:extLst>
          </p:cNvPr>
          <p:cNvSpPr>
            <a:spLocks noGrp="1"/>
          </p:cNvSpPr>
          <p:nvPr>
            <p:ph idx="1"/>
          </p:nvPr>
        </p:nvSpPr>
        <p:spPr/>
        <p:txBody>
          <a:bodyPr>
            <a:normAutofit fontScale="85000" lnSpcReduction="20000"/>
          </a:bodyPr>
          <a:lstStyle/>
          <a:p>
            <a:pPr marL="0" indent="0" algn="just">
              <a:buNone/>
            </a:pPr>
            <a:r>
              <a:rPr lang="en-US" dirty="0" err="1"/>
              <a:t>Sebuah</a:t>
            </a:r>
            <a:r>
              <a:rPr lang="en-US" dirty="0"/>
              <a:t> </a:t>
            </a:r>
            <a:r>
              <a:rPr lang="en-US" dirty="0" err="1"/>
              <a:t>sistem</a:t>
            </a:r>
            <a:r>
              <a:rPr lang="en-US" dirty="0"/>
              <a:t> </a:t>
            </a:r>
            <a:r>
              <a:rPr lang="en-US" dirty="0" err="1"/>
              <a:t>memori</a:t>
            </a:r>
            <a:r>
              <a:rPr lang="en-US" dirty="0"/>
              <a:t> </a:t>
            </a:r>
            <a:r>
              <a:rPr lang="en-US" dirty="0" err="1"/>
              <a:t>disebut</a:t>
            </a:r>
            <a:r>
              <a:rPr lang="en-US" dirty="0"/>
              <a:t> </a:t>
            </a:r>
            <a:r>
              <a:rPr lang="en-US" dirty="0" err="1"/>
              <a:t>koheren</a:t>
            </a:r>
            <a:r>
              <a:rPr lang="en-US" dirty="0"/>
              <a:t> </a:t>
            </a:r>
            <a:r>
              <a:rPr lang="en-US" dirty="0" err="1"/>
              <a:t>jika</a:t>
            </a:r>
            <a:r>
              <a:rPr lang="en-US" dirty="0"/>
              <a:t>:</a:t>
            </a:r>
          </a:p>
          <a:p>
            <a:pPr marL="0" indent="0" algn="just">
              <a:buNone/>
            </a:pPr>
            <a:r>
              <a:rPr lang="en-US" dirty="0"/>
              <a:t>P </a:t>
            </a:r>
            <a:r>
              <a:rPr lang="en-US" dirty="0" err="1"/>
              <a:t>menulis</a:t>
            </a:r>
            <a:r>
              <a:rPr lang="en-US" dirty="0"/>
              <a:t> </a:t>
            </a:r>
            <a:r>
              <a:rPr lang="en-US" dirty="0" err="1"/>
              <a:t>ke</a:t>
            </a:r>
            <a:r>
              <a:rPr lang="en-US" dirty="0"/>
              <a:t> X; </a:t>
            </a:r>
            <a:r>
              <a:rPr lang="en-US" dirty="0" err="1"/>
              <a:t>tidak</a:t>
            </a:r>
            <a:r>
              <a:rPr lang="en-US" dirty="0"/>
              <a:t> </a:t>
            </a:r>
            <a:r>
              <a:rPr lang="en-US" dirty="0" err="1"/>
              <a:t>ada</a:t>
            </a:r>
            <a:r>
              <a:rPr lang="en-US" dirty="0"/>
              <a:t> </a:t>
            </a:r>
            <a:r>
              <a:rPr lang="en-US" dirty="0" err="1"/>
              <a:t>prosesor</a:t>
            </a:r>
            <a:r>
              <a:rPr lang="en-US" dirty="0"/>
              <a:t> lain </a:t>
            </a:r>
            <a:r>
              <a:rPr lang="en-US" dirty="0" err="1"/>
              <a:t>menulis</a:t>
            </a:r>
            <a:r>
              <a:rPr lang="en-US" dirty="0"/>
              <a:t> </a:t>
            </a:r>
            <a:r>
              <a:rPr lang="en-US" dirty="0" err="1"/>
              <a:t>ke</a:t>
            </a:r>
            <a:r>
              <a:rPr lang="en-US" dirty="0"/>
              <a:t> X; P </a:t>
            </a:r>
            <a:r>
              <a:rPr lang="en-US" dirty="0" err="1"/>
              <a:t>membaca</a:t>
            </a:r>
            <a:r>
              <a:rPr lang="id-ID" dirty="0"/>
              <a:t> </a:t>
            </a:r>
            <a:r>
              <a:rPr lang="en-US" dirty="0" err="1"/>
              <a:t>ke</a:t>
            </a:r>
            <a:r>
              <a:rPr lang="en-US" dirty="0"/>
              <a:t> X </a:t>
            </a:r>
            <a:r>
              <a:rPr lang="en-US" dirty="0" err="1"/>
              <a:t>dan</a:t>
            </a:r>
            <a:r>
              <a:rPr lang="en-US" dirty="0"/>
              <a:t> </a:t>
            </a:r>
            <a:r>
              <a:rPr lang="en-US" dirty="0" err="1"/>
              <a:t>menerima</a:t>
            </a:r>
            <a:r>
              <a:rPr lang="en-US" dirty="0"/>
              <a:t> </a:t>
            </a:r>
            <a:r>
              <a:rPr lang="en-US" dirty="0" err="1"/>
              <a:t>nilai</a:t>
            </a:r>
            <a:r>
              <a:rPr lang="en-US" dirty="0"/>
              <a:t> </a:t>
            </a:r>
            <a:r>
              <a:rPr lang="en-US" dirty="0" err="1"/>
              <a:t>yg</a:t>
            </a:r>
            <a:r>
              <a:rPr lang="en-US" dirty="0"/>
              <a:t> </a:t>
            </a:r>
            <a:r>
              <a:rPr lang="en-US" dirty="0" err="1"/>
              <a:t>sebelumnya</a:t>
            </a:r>
            <a:r>
              <a:rPr lang="en-US" dirty="0"/>
              <a:t> </a:t>
            </a:r>
            <a:r>
              <a:rPr lang="en-US" dirty="0" err="1"/>
              <a:t>ditulis</a:t>
            </a:r>
            <a:r>
              <a:rPr lang="en-US" dirty="0"/>
              <a:t> </a:t>
            </a:r>
            <a:r>
              <a:rPr lang="en-US" dirty="0" err="1"/>
              <a:t>oleh</a:t>
            </a:r>
            <a:r>
              <a:rPr lang="en-US" dirty="0"/>
              <a:t> P</a:t>
            </a:r>
            <a:r>
              <a:rPr lang="id-ID" dirty="0"/>
              <a:t> ; </a:t>
            </a:r>
          </a:p>
          <a:p>
            <a:pPr algn="just"/>
            <a:r>
              <a:rPr lang="nb-NO" dirty="0"/>
              <a:t>P1 menulis ke X; tidak ada prosesor lain menulis ke X; b</a:t>
            </a:r>
            <a:r>
              <a:rPr lang="id-ID" dirty="0"/>
              <a:t>e</a:t>
            </a:r>
            <a:r>
              <a:rPr lang="nb-NO" dirty="0"/>
              <a:t>b</a:t>
            </a:r>
            <a:r>
              <a:rPr lang="id-ID" dirty="0"/>
              <a:t>e</a:t>
            </a:r>
            <a:r>
              <a:rPr lang="nb-NO" dirty="0"/>
              <a:t>r</a:t>
            </a:r>
            <a:r>
              <a:rPr lang="id-ID" dirty="0"/>
              <a:t>a</a:t>
            </a:r>
            <a:r>
              <a:rPr lang="nb-NO" dirty="0"/>
              <a:t>p</a:t>
            </a:r>
            <a:r>
              <a:rPr lang="id-ID" dirty="0"/>
              <a:t>a </a:t>
            </a:r>
            <a:r>
              <a:rPr lang="en-US" dirty="0" err="1"/>
              <a:t>saat</a:t>
            </a:r>
            <a:r>
              <a:rPr lang="en-US" dirty="0"/>
              <a:t> </a:t>
            </a:r>
            <a:r>
              <a:rPr lang="en-US" dirty="0" err="1"/>
              <a:t>berlalu</a:t>
            </a:r>
            <a:r>
              <a:rPr lang="en-US" dirty="0"/>
              <a:t>; P2 </a:t>
            </a:r>
            <a:r>
              <a:rPr lang="en-US" dirty="0" err="1"/>
              <a:t>membaca</a:t>
            </a:r>
            <a:r>
              <a:rPr lang="en-US" dirty="0"/>
              <a:t> X </a:t>
            </a:r>
            <a:r>
              <a:rPr lang="en-US" dirty="0" err="1"/>
              <a:t>dan</a:t>
            </a:r>
            <a:r>
              <a:rPr lang="en-US" dirty="0"/>
              <a:t> </a:t>
            </a:r>
            <a:r>
              <a:rPr lang="en-US" dirty="0" err="1"/>
              <a:t>menerima</a:t>
            </a:r>
            <a:r>
              <a:rPr lang="en-US" dirty="0"/>
              <a:t> </a:t>
            </a:r>
            <a:r>
              <a:rPr lang="en-US" dirty="0" err="1"/>
              <a:t>nilai</a:t>
            </a:r>
            <a:r>
              <a:rPr lang="en-US" dirty="0"/>
              <a:t> </a:t>
            </a:r>
            <a:r>
              <a:rPr lang="en-US" dirty="0" err="1"/>
              <a:t>yg</a:t>
            </a:r>
            <a:r>
              <a:rPr lang="en-US" dirty="0"/>
              <a:t> </a:t>
            </a:r>
            <a:r>
              <a:rPr lang="en-US" dirty="0" err="1"/>
              <a:t>ditulis</a:t>
            </a:r>
            <a:r>
              <a:rPr lang="en-US" dirty="0"/>
              <a:t> P1</a:t>
            </a:r>
            <a:endParaRPr lang="id-ID" dirty="0"/>
          </a:p>
          <a:p>
            <a:pPr algn="just"/>
            <a:r>
              <a:rPr lang="en-US" dirty="0" err="1"/>
              <a:t>Dua</a:t>
            </a:r>
            <a:r>
              <a:rPr lang="en-US" dirty="0"/>
              <a:t> write </a:t>
            </a:r>
            <a:r>
              <a:rPr lang="en-US" dirty="0" err="1"/>
              <a:t>ke</a:t>
            </a:r>
            <a:r>
              <a:rPr lang="en-US" dirty="0"/>
              <a:t> </a:t>
            </a:r>
            <a:r>
              <a:rPr lang="en-US" dirty="0" err="1"/>
              <a:t>lokasi</a:t>
            </a:r>
            <a:r>
              <a:rPr lang="en-US" dirty="0"/>
              <a:t> </a:t>
            </a:r>
            <a:r>
              <a:rPr lang="en-US" dirty="0" err="1"/>
              <a:t>yg</a:t>
            </a:r>
            <a:r>
              <a:rPr lang="en-US" dirty="0"/>
              <a:t> </a:t>
            </a:r>
            <a:r>
              <a:rPr lang="en-US" dirty="0" err="1"/>
              <a:t>sama</a:t>
            </a:r>
            <a:r>
              <a:rPr lang="en-US" dirty="0"/>
              <a:t> </a:t>
            </a:r>
            <a:r>
              <a:rPr lang="en-US" dirty="0" err="1"/>
              <a:t>oleh</a:t>
            </a:r>
            <a:r>
              <a:rPr lang="en-US" dirty="0"/>
              <a:t> </a:t>
            </a:r>
            <a:r>
              <a:rPr lang="en-US" dirty="0" err="1"/>
              <a:t>dua</a:t>
            </a:r>
            <a:r>
              <a:rPr lang="en-US" dirty="0"/>
              <a:t> </a:t>
            </a:r>
            <a:r>
              <a:rPr lang="en-US" dirty="0" err="1"/>
              <a:t>prosesor</a:t>
            </a:r>
            <a:r>
              <a:rPr lang="en-US" dirty="0"/>
              <a:t> </a:t>
            </a:r>
            <a:r>
              <a:rPr lang="en-US" dirty="0" err="1"/>
              <a:t>dilihat</a:t>
            </a:r>
            <a:r>
              <a:rPr lang="en-US" dirty="0"/>
              <a:t> </a:t>
            </a:r>
            <a:r>
              <a:rPr lang="en-US" dirty="0" err="1"/>
              <a:t>dengan</a:t>
            </a:r>
            <a:r>
              <a:rPr lang="id-ID" dirty="0"/>
              <a:t> </a:t>
            </a:r>
            <a:r>
              <a:rPr lang="en-US" dirty="0" err="1"/>
              <a:t>urutan</a:t>
            </a:r>
            <a:r>
              <a:rPr lang="en-US" dirty="0"/>
              <a:t> yang </a:t>
            </a:r>
            <a:r>
              <a:rPr lang="en-US" dirty="0" err="1"/>
              <a:t>sama</a:t>
            </a:r>
            <a:r>
              <a:rPr lang="en-US" dirty="0"/>
              <a:t> </a:t>
            </a:r>
            <a:r>
              <a:rPr lang="en-US" dirty="0" err="1"/>
              <a:t>oleh</a:t>
            </a:r>
            <a:r>
              <a:rPr lang="en-US" dirty="0"/>
              <a:t> </a:t>
            </a:r>
            <a:r>
              <a:rPr lang="en-US" dirty="0" err="1"/>
              <a:t>semua</a:t>
            </a:r>
            <a:r>
              <a:rPr lang="en-US" dirty="0"/>
              <a:t> </a:t>
            </a:r>
            <a:r>
              <a:rPr lang="en-US" dirty="0" err="1"/>
              <a:t>prosesor</a:t>
            </a:r>
            <a:r>
              <a:rPr lang="en-US" dirty="0"/>
              <a:t> - write serialization</a:t>
            </a:r>
          </a:p>
          <a:p>
            <a:pPr algn="just"/>
            <a:r>
              <a:rPr lang="en-US" dirty="0"/>
              <a:t>Model </a:t>
            </a:r>
            <a:r>
              <a:rPr lang="en-US" dirty="0" err="1"/>
              <a:t>konsistensi</a:t>
            </a:r>
            <a:r>
              <a:rPr lang="en-US" dirty="0"/>
              <a:t> </a:t>
            </a:r>
            <a:r>
              <a:rPr lang="en-US" dirty="0" err="1"/>
              <a:t>memori</a:t>
            </a:r>
            <a:r>
              <a:rPr lang="en-US" dirty="0"/>
              <a:t> </a:t>
            </a:r>
            <a:r>
              <a:rPr lang="en-US" dirty="0" err="1"/>
              <a:t>mendefinisikan</a:t>
            </a:r>
            <a:r>
              <a:rPr lang="en-US" dirty="0"/>
              <a:t> “</a:t>
            </a:r>
            <a:r>
              <a:rPr lang="en-US" dirty="0" err="1"/>
              <a:t>waktu</a:t>
            </a:r>
            <a:r>
              <a:rPr lang="en-US" dirty="0"/>
              <a:t> </a:t>
            </a:r>
            <a:r>
              <a:rPr lang="en-US" dirty="0" err="1"/>
              <a:t>berlalu</a:t>
            </a:r>
            <a:r>
              <a:rPr lang="en-US" dirty="0"/>
              <a:t> (time</a:t>
            </a:r>
            <a:r>
              <a:rPr lang="id-ID" dirty="0"/>
              <a:t> </a:t>
            </a:r>
            <a:r>
              <a:rPr lang="en-US" dirty="0"/>
              <a:t>elapsed) </a:t>
            </a:r>
            <a:r>
              <a:rPr lang="en-US" dirty="0" err="1"/>
              <a:t>sebelum</a:t>
            </a:r>
            <a:r>
              <a:rPr lang="en-US" dirty="0"/>
              <a:t> </a:t>
            </a:r>
            <a:r>
              <a:rPr lang="en-US" dirty="0" err="1"/>
              <a:t>effek</a:t>
            </a:r>
            <a:r>
              <a:rPr lang="en-US" dirty="0"/>
              <a:t> </a:t>
            </a:r>
            <a:r>
              <a:rPr lang="en-US" dirty="0" err="1"/>
              <a:t>dari</a:t>
            </a:r>
            <a:r>
              <a:rPr lang="en-US" dirty="0"/>
              <a:t> </a:t>
            </a:r>
            <a:r>
              <a:rPr lang="en-US" dirty="0" err="1"/>
              <a:t>sebuah</a:t>
            </a:r>
            <a:r>
              <a:rPr lang="en-US" dirty="0"/>
              <a:t> </a:t>
            </a:r>
            <a:r>
              <a:rPr lang="en-US" dirty="0" err="1"/>
              <a:t>prosesor</a:t>
            </a:r>
            <a:r>
              <a:rPr lang="en-US" dirty="0"/>
              <a:t> </a:t>
            </a:r>
            <a:r>
              <a:rPr lang="en-US" dirty="0" err="1"/>
              <a:t>dilihat</a:t>
            </a:r>
            <a:r>
              <a:rPr lang="en-US" dirty="0"/>
              <a:t> </a:t>
            </a:r>
            <a:r>
              <a:rPr lang="en-US" dirty="0" err="1"/>
              <a:t>yg</a:t>
            </a:r>
            <a:r>
              <a:rPr lang="en-US" dirty="0"/>
              <a:t> </a:t>
            </a:r>
            <a:r>
              <a:rPr lang="en-US" dirty="0" err="1"/>
              <a:t>lainnya</a:t>
            </a:r>
            <a:endParaRPr lang="en-US" dirty="0"/>
          </a:p>
        </p:txBody>
      </p:sp>
    </p:spTree>
    <p:extLst>
      <p:ext uri="{BB962C8B-B14F-4D97-AF65-F5344CB8AC3E}">
        <p14:creationId xmlns:p14="http://schemas.microsoft.com/office/powerpoint/2010/main" val="400326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631D-4A41-458B-9F9A-535121D3E503}"/>
              </a:ext>
            </a:extLst>
          </p:cNvPr>
          <p:cNvSpPr>
            <a:spLocks noGrp="1"/>
          </p:cNvSpPr>
          <p:nvPr>
            <p:ph type="title"/>
          </p:nvPr>
        </p:nvSpPr>
        <p:spPr>
          <a:xfrm>
            <a:off x="1141413" y="618518"/>
            <a:ext cx="9905998" cy="1295626"/>
          </a:xfrm>
        </p:spPr>
        <p:txBody>
          <a:bodyPr/>
          <a:lstStyle/>
          <a:p>
            <a:r>
              <a:rPr lang="en-US" dirty="0" err="1"/>
              <a:t>Protokol</a:t>
            </a:r>
            <a:r>
              <a:rPr lang="en-US" dirty="0"/>
              <a:t> </a:t>
            </a:r>
            <a:r>
              <a:rPr lang="en-US" dirty="0" err="1"/>
              <a:t>Koherensi</a:t>
            </a:r>
            <a:r>
              <a:rPr lang="en-US" dirty="0"/>
              <a:t> Cache</a:t>
            </a:r>
            <a:br>
              <a:rPr lang="en-US" dirty="0"/>
            </a:br>
            <a:endParaRPr lang="en-US" dirty="0"/>
          </a:p>
        </p:txBody>
      </p:sp>
      <p:sp>
        <p:nvSpPr>
          <p:cNvPr id="3" name="Content Placeholder 2">
            <a:extLst>
              <a:ext uri="{FF2B5EF4-FFF2-40B4-BE49-F238E27FC236}">
                <a16:creationId xmlns:a16="http://schemas.microsoft.com/office/drawing/2014/main" id="{2BEE71DB-C565-4980-82F7-609ABCB5C01C}"/>
              </a:ext>
            </a:extLst>
          </p:cNvPr>
          <p:cNvSpPr>
            <a:spLocks noGrp="1"/>
          </p:cNvSpPr>
          <p:nvPr>
            <p:ph idx="1"/>
          </p:nvPr>
        </p:nvSpPr>
        <p:spPr/>
        <p:txBody>
          <a:bodyPr>
            <a:normAutofit fontScale="92500" lnSpcReduction="20000"/>
          </a:bodyPr>
          <a:lstStyle/>
          <a:p>
            <a:r>
              <a:rPr lang="en-US" dirty="0"/>
              <a:t>•</a:t>
            </a:r>
            <a:r>
              <a:rPr lang="en-US" dirty="0" err="1"/>
              <a:t>Berbasis</a:t>
            </a:r>
            <a:r>
              <a:rPr lang="en-US" dirty="0"/>
              <a:t> </a:t>
            </a:r>
            <a:r>
              <a:rPr lang="en-US" dirty="0" err="1"/>
              <a:t>direktori</a:t>
            </a:r>
            <a:r>
              <a:rPr lang="en-US" dirty="0"/>
              <a:t>: </a:t>
            </a:r>
            <a:r>
              <a:rPr lang="en-US" dirty="0" err="1"/>
              <a:t>Sebuah</a:t>
            </a:r>
            <a:r>
              <a:rPr lang="en-US" dirty="0"/>
              <a:t> </a:t>
            </a:r>
            <a:r>
              <a:rPr lang="en-US" dirty="0" err="1"/>
              <a:t>lokasi</a:t>
            </a:r>
            <a:r>
              <a:rPr lang="en-US" dirty="0"/>
              <a:t> </a:t>
            </a:r>
            <a:r>
              <a:rPr lang="en-US" dirty="0" err="1"/>
              <a:t>tunggal</a:t>
            </a:r>
            <a:r>
              <a:rPr lang="en-US" dirty="0"/>
              <a:t> (</a:t>
            </a:r>
            <a:r>
              <a:rPr lang="en-US" dirty="0" err="1"/>
              <a:t>direktori</a:t>
            </a:r>
            <a:r>
              <a:rPr lang="en-US" dirty="0"/>
              <a:t>) </a:t>
            </a:r>
            <a:r>
              <a:rPr lang="en-US" dirty="0" err="1"/>
              <a:t>melacak</a:t>
            </a:r>
            <a:r>
              <a:rPr lang="id-ID" dirty="0"/>
              <a:t> </a:t>
            </a:r>
            <a:r>
              <a:rPr lang="en-US" dirty="0"/>
              <a:t>status sharing </a:t>
            </a:r>
            <a:r>
              <a:rPr lang="en-US" dirty="0" err="1"/>
              <a:t>dari</a:t>
            </a:r>
            <a:r>
              <a:rPr lang="en-US" dirty="0"/>
              <a:t> </a:t>
            </a:r>
            <a:r>
              <a:rPr lang="en-US" dirty="0" err="1"/>
              <a:t>sebuah</a:t>
            </a:r>
            <a:r>
              <a:rPr lang="en-US" dirty="0"/>
              <a:t> </a:t>
            </a:r>
            <a:r>
              <a:rPr lang="en-US" dirty="0" err="1"/>
              <a:t>memori</a:t>
            </a:r>
            <a:r>
              <a:rPr lang="en-US" dirty="0"/>
              <a:t> </a:t>
            </a:r>
            <a:r>
              <a:rPr lang="en-US" dirty="0" err="1"/>
              <a:t>blok</a:t>
            </a:r>
            <a:endParaRPr lang="en-US" dirty="0"/>
          </a:p>
          <a:p>
            <a:r>
              <a:rPr lang="en-US" dirty="0"/>
              <a:t>•Snooping: </a:t>
            </a:r>
            <a:r>
              <a:rPr lang="en-US" dirty="0" err="1"/>
              <a:t>Setiap</a:t>
            </a:r>
            <a:r>
              <a:rPr lang="en-US" dirty="0"/>
              <a:t> </a:t>
            </a:r>
            <a:r>
              <a:rPr lang="en-US" dirty="0" err="1"/>
              <a:t>blok</a:t>
            </a:r>
            <a:r>
              <a:rPr lang="en-US" dirty="0"/>
              <a:t> cache </a:t>
            </a:r>
            <a:r>
              <a:rPr lang="en-US" dirty="0" err="1"/>
              <a:t>didampingi</a:t>
            </a:r>
            <a:r>
              <a:rPr lang="en-US" dirty="0"/>
              <a:t> </a:t>
            </a:r>
            <a:r>
              <a:rPr lang="en-US" dirty="0" err="1"/>
              <a:t>oleh</a:t>
            </a:r>
            <a:r>
              <a:rPr lang="en-US" dirty="0"/>
              <a:t> status </a:t>
            </a:r>
            <a:r>
              <a:rPr lang="en-US" dirty="0" err="1"/>
              <a:t>sharingdari</a:t>
            </a:r>
            <a:r>
              <a:rPr lang="en-US" dirty="0"/>
              <a:t> </a:t>
            </a:r>
            <a:r>
              <a:rPr lang="en-US" dirty="0" err="1"/>
              <a:t>blok</a:t>
            </a:r>
            <a:r>
              <a:rPr lang="en-US" dirty="0"/>
              <a:t> </a:t>
            </a:r>
            <a:r>
              <a:rPr lang="en-US" dirty="0" err="1"/>
              <a:t>tsb</a:t>
            </a:r>
            <a:r>
              <a:rPr lang="en-US" dirty="0"/>
              <a:t> - </a:t>
            </a:r>
            <a:r>
              <a:rPr lang="en-US" dirty="0" err="1"/>
              <a:t>semua</a:t>
            </a:r>
            <a:r>
              <a:rPr lang="en-US" dirty="0"/>
              <a:t> </a:t>
            </a:r>
            <a:r>
              <a:rPr lang="en-US" dirty="0" err="1"/>
              <a:t>kontroler</a:t>
            </a:r>
            <a:r>
              <a:rPr lang="en-US" dirty="0"/>
              <a:t> cache </a:t>
            </a:r>
            <a:r>
              <a:rPr lang="en-US" dirty="0" err="1"/>
              <a:t>memonitor</a:t>
            </a:r>
            <a:r>
              <a:rPr lang="en-US" dirty="0"/>
              <a:t> shared </a:t>
            </a:r>
            <a:r>
              <a:rPr lang="en-US" dirty="0" err="1"/>
              <a:t>bussehingga</a:t>
            </a:r>
            <a:r>
              <a:rPr lang="en-US" dirty="0"/>
              <a:t> </a:t>
            </a:r>
            <a:r>
              <a:rPr lang="en-US" dirty="0" err="1"/>
              <a:t>dapat</a:t>
            </a:r>
            <a:r>
              <a:rPr lang="en-US" dirty="0"/>
              <a:t> </a:t>
            </a:r>
            <a:r>
              <a:rPr lang="en-US" dirty="0" err="1"/>
              <a:t>meng</a:t>
            </a:r>
            <a:r>
              <a:rPr lang="en-US" dirty="0"/>
              <a:t>-update status sharing </a:t>
            </a:r>
            <a:r>
              <a:rPr lang="en-US" dirty="0" err="1"/>
              <a:t>dari</a:t>
            </a:r>
            <a:r>
              <a:rPr lang="en-US" dirty="0"/>
              <a:t> </a:t>
            </a:r>
            <a:r>
              <a:rPr lang="en-US" dirty="0" err="1"/>
              <a:t>blok</a:t>
            </a:r>
            <a:r>
              <a:rPr lang="en-US" dirty="0"/>
              <a:t>, </a:t>
            </a:r>
            <a:r>
              <a:rPr lang="en-US" dirty="0" err="1"/>
              <a:t>jika</a:t>
            </a:r>
            <a:r>
              <a:rPr lang="id-ID" dirty="0"/>
              <a:t> </a:t>
            </a:r>
            <a:r>
              <a:rPr lang="en-US" dirty="0" err="1"/>
              <a:t>diperlukan</a:t>
            </a:r>
            <a:endParaRPr lang="en-US" dirty="0"/>
          </a:p>
          <a:p>
            <a:pPr>
              <a:buFont typeface="Wingdings" panose="05000000000000000000" pitchFamily="2" charset="2"/>
              <a:buChar char="ü"/>
            </a:pPr>
            <a:r>
              <a:rPr lang="en-US" dirty="0"/>
              <a:t>Write-invalidate: </a:t>
            </a:r>
            <a:r>
              <a:rPr lang="en-US" dirty="0" err="1"/>
              <a:t>sebuah</a:t>
            </a:r>
            <a:r>
              <a:rPr lang="en-US" dirty="0"/>
              <a:t> </a:t>
            </a:r>
            <a:r>
              <a:rPr lang="en-US" dirty="0" err="1"/>
              <a:t>prosesor</a:t>
            </a:r>
            <a:r>
              <a:rPr lang="en-US" dirty="0"/>
              <a:t> </a:t>
            </a:r>
            <a:r>
              <a:rPr lang="en-US" dirty="0" err="1"/>
              <a:t>mendapatkan</a:t>
            </a:r>
            <a:r>
              <a:rPr lang="en-US" dirty="0"/>
              <a:t> </a:t>
            </a:r>
            <a:r>
              <a:rPr lang="en-US" dirty="0" err="1"/>
              <a:t>akses</a:t>
            </a:r>
            <a:r>
              <a:rPr lang="en-US" dirty="0"/>
              <a:t> </a:t>
            </a:r>
            <a:r>
              <a:rPr lang="en-US" dirty="0" err="1"/>
              <a:t>eksklusif</a:t>
            </a:r>
            <a:r>
              <a:rPr lang="id-ID" dirty="0"/>
              <a:t> d</a:t>
            </a:r>
            <a:r>
              <a:rPr lang="en-US" dirty="0" err="1"/>
              <a:t>ari</a:t>
            </a:r>
            <a:r>
              <a:rPr lang="en-US" dirty="0"/>
              <a:t> </a:t>
            </a:r>
            <a:r>
              <a:rPr lang="en-US" dirty="0" err="1"/>
              <a:t>sebuah</a:t>
            </a:r>
            <a:r>
              <a:rPr lang="en-US" dirty="0"/>
              <a:t> </a:t>
            </a:r>
            <a:r>
              <a:rPr lang="en-US" dirty="0" err="1"/>
              <a:t>blok</a:t>
            </a:r>
            <a:r>
              <a:rPr lang="id-ID" dirty="0"/>
              <a:t> </a:t>
            </a:r>
            <a:r>
              <a:rPr lang="en-US" dirty="0" err="1"/>
              <a:t>sebelum</a:t>
            </a:r>
            <a:r>
              <a:rPr lang="en-US" dirty="0"/>
              <a:t> </a:t>
            </a:r>
            <a:r>
              <a:rPr lang="en-US" dirty="0" err="1"/>
              <a:t>menulis</a:t>
            </a:r>
            <a:r>
              <a:rPr lang="en-US" dirty="0"/>
              <a:t> </a:t>
            </a:r>
            <a:r>
              <a:rPr lang="en-US" dirty="0" err="1"/>
              <a:t>dengan</a:t>
            </a:r>
            <a:r>
              <a:rPr lang="en-US" dirty="0"/>
              <a:t> </a:t>
            </a:r>
            <a:r>
              <a:rPr lang="en-US" dirty="0" err="1"/>
              <a:t>membuat</a:t>
            </a:r>
            <a:r>
              <a:rPr lang="id-ID" dirty="0"/>
              <a:t> </a:t>
            </a:r>
            <a:r>
              <a:rPr lang="en-US" dirty="0"/>
              <a:t>invalid </a:t>
            </a:r>
            <a:r>
              <a:rPr lang="id-ID" dirty="0"/>
              <a:t>Copy</a:t>
            </a:r>
            <a:r>
              <a:rPr lang="en-US" dirty="0"/>
              <a:t> yang lain</a:t>
            </a:r>
          </a:p>
          <a:p>
            <a:pPr>
              <a:buFont typeface="Wingdings" panose="05000000000000000000" pitchFamily="2" charset="2"/>
              <a:buChar char="ü"/>
            </a:pPr>
            <a:r>
              <a:rPr lang="en-US" dirty="0"/>
              <a:t>Write-update: </a:t>
            </a:r>
            <a:r>
              <a:rPr lang="en-US" dirty="0" err="1"/>
              <a:t>ketika</a:t>
            </a:r>
            <a:r>
              <a:rPr lang="en-US" dirty="0"/>
              <a:t> </a:t>
            </a:r>
            <a:r>
              <a:rPr lang="en-US" dirty="0" err="1"/>
              <a:t>sebuah</a:t>
            </a:r>
            <a:r>
              <a:rPr lang="en-US" dirty="0"/>
              <a:t> </a:t>
            </a:r>
            <a:r>
              <a:rPr lang="en-US" dirty="0" err="1"/>
              <a:t>prosesor</a:t>
            </a:r>
            <a:r>
              <a:rPr lang="en-US" dirty="0"/>
              <a:t> </a:t>
            </a:r>
            <a:r>
              <a:rPr lang="en-US" dirty="0" err="1"/>
              <a:t>menulis</a:t>
            </a:r>
            <a:r>
              <a:rPr lang="en-US" dirty="0"/>
              <a:t>, it </a:t>
            </a:r>
            <a:r>
              <a:rPr lang="en-US" dirty="0" err="1"/>
              <a:t>mengupdate</a:t>
            </a:r>
            <a:r>
              <a:rPr lang="id-ID" dirty="0"/>
              <a:t> </a:t>
            </a:r>
            <a:r>
              <a:rPr lang="da-DK" dirty="0"/>
              <a:t>shared </a:t>
            </a:r>
            <a:r>
              <a:rPr lang="id-ID" dirty="0"/>
              <a:t>Copy</a:t>
            </a:r>
            <a:r>
              <a:rPr lang="da-DK" dirty="0"/>
              <a:t> dari blok itu</a:t>
            </a:r>
            <a:endParaRPr lang="en-US" dirty="0"/>
          </a:p>
        </p:txBody>
      </p:sp>
    </p:spTree>
    <p:extLst>
      <p:ext uri="{BB962C8B-B14F-4D97-AF65-F5344CB8AC3E}">
        <p14:creationId xmlns:p14="http://schemas.microsoft.com/office/powerpoint/2010/main" val="74127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C141E4-74A3-4A6F-9857-3087143699E4}"/>
              </a:ext>
            </a:extLst>
          </p:cNvPr>
          <p:cNvSpPr/>
          <p:nvPr/>
        </p:nvSpPr>
        <p:spPr>
          <a:xfrm>
            <a:off x="1842867" y="844062"/>
            <a:ext cx="8904849" cy="3539430"/>
          </a:xfrm>
          <a:prstGeom prst="rect">
            <a:avLst/>
          </a:prstGeom>
        </p:spPr>
        <p:txBody>
          <a:bodyPr wrap="square">
            <a:spAutoFit/>
          </a:bodyPr>
          <a:lstStyle/>
          <a:p>
            <a:r>
              <a:rPr lang="en-US" sz="3200" dirty="0" err="1"/>
              <a:t>Pada</a:t>
            </a:r>
            <a:r>
              <a:rPr lang="en-US" sz="3200" dirty="0"/>
              <a:t> </a:t>
            </a:r>
            <a:r>
              <a:rPr lang="en-US" sz="3200" dirty="0" err="1"/>
              <a:t>organisasi</a:t>
            </a:r>
            <a:r>
              <a:rPr lang="en-US" sz="3200" dirty="0"/>
              <a:t> </a:t>
            </a:r>
            <a:r>
              <a:rPr lang="en-US" sz="3200" dirty="0" err="1"/>
              <a:t>sistem</a:t>
            </a:r>
            <a:r>
              <a:rPr lang="en-US" sz="3200" dirty="0"/>
              <a:t> </a:t>
            </a:r>
            <a:r>
              <a:rPr lang="en-US" sz="3200" dirty="0" err="1"/>
              <a:t>multiprosesor</a:t>
            </a:r>
            <a:r>
              <a:rPr lang="en-US" sz="3200" dirty="0"/>
              <a:t> </a:t>
            </a:r>
            <a:r>
              <a:rPr lang="en-US" sz="3200" dirty="0" err="1"/>
              <a:t>terdapat</a:t>
            </a:r>
            <a:r>
              <a:rPr lang="en-US" sz="3200" dirty="0"/>
              <a:t> </a:t>
            </a:r>
            <a:r>
              <a:rPr lang="en-US" sz="3200" dirty="0" err="1"/>
              <a:t>dua</a:t>
            </a:r>
            <a:r>
              <a:rPr lang="en-US" sz="3200" dirty="0"/>
              <a:t> </a:t>
            </a:r>
            <a:r>
              <a:rPr lang="en-US" sz="3200" dirty="0" err="1"/>
              <a:t>prosesor</a:t>
            </a:r>
            <a:r>
              <a:rPr lang="en-US" sz="3200" dirty="0"/>
              <a:t> </a:t>
            </a:r>
            <a:r>
              <a:rPr lang="en-US" sz="3200" dirty="0" err="1"/>
              <a:t>atau</a:t>
            </a:r>
            <a:r>
              <a:rPr lang="en-US" sz="3200" dirty="0"/>
              <a:t> </a:t>
            </a:r>
            <a:r>
              <a:rPr lang="en-US" sz="3200" dirty="0" err="1"/>
              <a:t>lebih</a:t>
            </a:r>
            <a:r>
              <a:rPr lang="en-US" sz="3200" dirty="0"/>
              <a:t>. </a:t>
            </a:r>
            <a:r>
              <a:rPr lang="en-US" sz="3200" dirty="0" err="1"/>
              <a:t>Setiap</a:t>
            </a:r>
            <a:r>
              <a:rPr lang="en-US" sz="3200" dirty="0"/>
              <a:t> </a:t>
            </a:r>
            <a:r>
              <a:rPr lang="en-US" sz="3200" dirty="0" err="1"/>
              <a:t>prosesor</a:t>
            </a:r>
            <a:r>
              <a:rPr lang="en-US" sz="3200" dirty="0"/>
              <a:t> </a:t>
            </a:r>
            <a:r>
              <a:rPr lang="en-US" sz="3200" dirty="0" err="1"/>
              <a:t>adalah</a:t>
            </a:r>
            <a:r>
              <a:rPr lang="en-US" sz="3200" dirty="0"/>
              <a:t> self contained </a:t>
            </a:r>
            <a:r>
              <a:rPr lang="en-US" sz="3200" dirty="0" err="1"/>
              <a:t>termasuk</a:t>
            </a:r>
            <a:r>
              <a:rPr lang="en-US" sz="3200" dirty="0"/>
              <a:t> </a:t>
            </a:r>
            <a:r>
              <a:rPr lang="en-US" sz="3200" dirty="0" err="1"/>
              <a:t>diantaranya</a:t>
            </a:r>
            <a:r>
              <a:rPr lang="en-US" sz="3200" dirty="0"/>
              <a:t> unit control, ALU, register </a:t>
            </a:r>
            <a:r>
              <a:rPr lang="en-US" sz="3200" dirty="0" err="1"/>
              <a:t>dan</a:t>
            </a:r>
            <a:r>
              <a:rPr lang="en-US" sz="3200" dirty="0"/>
              <a:t> </a:t>
            </a:r>
            <a:r>
              <a:rPr lang="en-US" sz="3200" dirty="0" err="1"/>
              <a:t>mungkin</a:t>
            </a:r>
            <a:r>
              <a:rPr lang="en-US" sz="3200" dirty="0"/>
              <a:t> juga cache. </a:t>
            </a:r>
            <a:r>
              <a:rPr lang="en-US" sz="3200" dirty="0" err="1"/>
              <a:t>Setiap</a:t>
            </a:r>
            <a:r>
              <a:rPr lang="en-US" sz="3200" dirty="0"/>
              <a:t> </a:t>
            </a:r>
            <a:r>
              <a:rPr lang="en-US" sz="3200" dirty="0" err="1"/>
              <a:t>prosesor</a:t>
            </a:r>
            <a:r>
              <a:rPr lang="en-US" sz="3200" dirty="0"/>
              <a:t> </a:t>
            </a:r>
            <a:r>
              <a:rPr lang="en-US" sz="3200" dirty="0" err="1"/>
              <a:t>memiliki</a:t>
            </a:r>
            <a:r>
              <a:rPr lang="en-US" sz="3200" dirty="0"/>
              <a:t> </a:t>
            </a:r>
            <a:r>
              <a:rPr lang="en-US" sz="3200" dirty="0" err="1"/>
              <a:t>akses</a:t>
            </a:r>
            <a:r>
              <a:rPr lang="en-US" sz="3200" dirty="0"/>
              <a:t> </a:t>
            </a:r>
            <a:r>
              <a:rPr lang="en-US" sz="3200" dirty="0" err="1"/>
              <a:t>ke</a:t>
            </a:r>
            <a:r>
              <a:rPr lang="en-US" sz="3200" dirty="0"/>
              <a:t> </a:t>
            </a:r>
            <a:r>
              <a:rPr lang="en-US" sz="3200" dirty="0" err="1"/>
              <a:t>memori</a:t>
            </a:r>
            <a:r>
              <a:rPr lang="en-US" sz="3200" dirty="0"/>
              <a:t> utama </a:t>
            </a:r>
            <a:r>
              <a:rPr lang="en-US" sz="3200" dirty="0" err="1"/>
              <a:t>bersama</a:t>
            </a:r>
            <a:r>
              <a:rPr lang="en-US" sz="3200" dirty="0"/>
              <a:t> </a:t>
            </a:r>
            <a:r>
              <a:rPr lang="en-US" sz="3200" dirty="0" err="1"/>
              <a:t>dan</a:t>
            </a:r>
            <a:r>
              <a:rPr lang="en-US" sz="3200" dirty="0"/>
              <a:t> </a:t>
            </a:r>
            <a:r>
              <a:rPr lang="en-US" sz="3200" dirty="0" err="1"/>
              <a:t>perangkat-perangkat</a:t>
            </a:r>
            <a:r>
              <a:rPr lang="en-US" sz="3200" dirty="0"/>
              <a:t> I/O </a:t>
            </a:r>
            <a:r>
              <a:rPr lang="en-US" sz="3200" dirty="0" err="1"/>
              <a:t>dengan</a:t>
            </a:r>
            <a:r>
              <a:rPr lang="en-US" sz="3200" dirty="0"/>
              <a:t> </a:t>
            </a:r>
            <a:r>
              <a:rPr lang="en-US" sz="3200" dirty="0" err="1"/>
              <a:t>menggunakan</a:t>
            </a:r>
            <a:r>
              <a:rPr lang="en-US" sz="3200" dirty="0"/>
              <a:t> </a:t>
            </a:r>
            <a:r>
              <a:rPr lang="en-US" sz="3200" dirty="0" err="1"/>
              <a:t>beberapa</a:t>
            </a:r>
            <a:r>
              <a:rPr lang="en-US" sz="3200" dirty="0"/>
              <a:t> </a:t>
            </a:r>
            <a:r>
              <a:rPr lang="en-US" sz="3200" dirty="0" err="1"/>
              <a:t>bentuk</a:t>
            </a:r>
            <a:r>
              <a:rPr lang="en-US" sz="3200" dirty="0"/>
              <a:t> </a:t>
            </a:r>
            <a:r>
              <a:rPr lang="en-US" sz="3200" dirty="0" err="1"/>
              <a:t>mekanisme</a:t>
            </a:r>
            <a:r>
              <a:rPr lang="en-US" sz="3200" dirty="0"/>
              <a:t> </a:t>
            </a:r>
            <a:r>
              <a:rPr lang="en-US" sz="3200" dirty="0" err="1"/>
              <a:t>interkoneksi</a:t>
            </a:r>
            <a:r>
              <a:rPr lang="en-US" sz="3200" dirty="0"/>
              <a:t>.</a:t>
            </a:r>
            <a:r>
              <a:rPr lang="en-US" dirty="0"/>
              <a:t> </a:t>
            </a:r>
          </a:p>
        </p:txBody>
      </p:sp>
    </p:spTree>
    <p:extLst>
      <p:ext uri="{BB962C8B-B14F-4D97-AF65-F5344CB8AC3E}">
        <p14:creationId xmlns:p14="http://schemas.microsoft.com/office/powerpoint/2010/main" val="16594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C1DE-1614-4880-9912-652D62EC488E}"/>
              </a:ext>
            </a:extLst>
          </p:cNvPr>
          <p:cNvSpPr>
            <a:spLocks noGrp="1"/>
          </p:cNvSpPr>
          <p:nvPr>
            <p:ph type="title"/>
          </p:nvPr>
        </p:nvSpPr>
        <p:spPr/>
        <p:txBody>
          <a:bodyPr/>
          <a:lstStyle/>
          <a:p>
            <a:r>
              <a:rPr lang="id-ID" dirty="0"/>
              <a:t>Komputer Paralel</a:t>
            </a:r>
            <a:endParaRPr lang="en-US" dirty="0"/>
          </a:p>
        </p:txBody>
      </p:sp>
      <p:pic>
        <p:nvPicPr>
          <p:cNvPr id="10" name="Content Placeholder 9">
            <a:extLst>
              <a:ext uri="{FF2B5EF4-FFF2-40B4-BE49-F238E27FC236}">
                <a16:creationId xmlns:a16="http://schemas.microsoft.com/office/drawing/2014/main" id="{887ACBFE-8B41-4181-ABC3-3D1FB450661C}"/>
              </a:ext>
            </a:extLst>
          </p:cNvPr>
          <p:cNvPicPr>
            <a:picLocks noGrp="1" noChangeAspect="1"/>
          </p:cNvPicPr>
          <p:nvPr>
            <p:ph idx="1"/>
          </p:nvPr>
        </p:nvPicPr>
        <p:blipFill>
          <a:blip r:embed="rId2"/>
          <a:stretch>
            <a:fillRect/>
          </a:stretch>
        </p:blipFill>
        <p:spPr>
          <a:xfrm>
            <a:off x="1141413" y="2208629"/>
            <a:ext cx="4674745" cy="3910818"/>
          </a:xfrm>
        </p:spPr>
      </p:pic>
      <p:sp>
        <p:nvSpPr>
          <p:cNvPr id="11" name="Rectangle 10">
            <a:extLst>
              <a:ext uri="{FF2B5EF4-FFF2-40B4-BE49-F238E27FC236}">
                <a16:creationId xmlns:a16="http://schemas.microsoft.com/office/drawing/2014/main" id="{843399E3-F7C4-4DC9-A6CC-E4BDCD0EAA85}"/>
              </a:ext>
            </a:extLst>
          </p:cNvPr>
          <p:cNvSpPr/>
          <p:nvPr/>
        </p:nvSpPr>
        <p:spPr>
          <a:xfrm>
            <a:off x="5913120" y="2208629"/>
            <a:ext cx="5230368" cy="2862322"/>
          </a:xfrm>
          <a:prstGeom prst="rect">
            <a:avLst/>
          </a:prstGeom>
        </p:spPr>
        <p:txBody>
          <a:bodyPr wrap="square">
            <a:spAutoFit/>
          </a:bodyPr>
          <a:lstStyle/>
          <a:p>
            <a:r>
              <a:rPr lang="en-US" dirty="0" err="1"/>
              <a:t>komputer</a:t>
            </a:r>
            <a:r>
              <a:rPr lang="en-US" dirty="0"/>
              <a:t> </a:t>
            </a:r>
            <a:r>
              <a:rPr lang="en-US" dirty="0" err="1"/>
              <a:t>paralel</a:t>
            </a:r>
            <a:r>
              <a:rPr lang="en-US" dirty="0"/>
              <a:t> </a:t>
            </a:r>
            <a:r>
              <a:rPr lang="en-US" dirty="0" err="1"/>
              <a:t>memori</a:t>
            </a:r>
            <a:r>
              <a:rPr lang="en-US" dirty="0"/>
              <a:t> </a:t>
            </a:r>
            <a:r>
              <a:rPr lang="en-US" dirty="0" err="1"/>
              <a:t>bervariasi</a:t>
            </a:r>
            <a:r>
              <a:rPr lang="en-US" dirty="0"/>
              <a:t>, </a:t>
            </a:r>
            <a:r>
              <a:rPr lang="en-US" dirty="0" err="1"/>
              <a:t>tetapi</a:t>
            </a:r>
            <a:r>
              <a:rPr lang="en-US" dirty="0"/>
              <a:t> </a:t>
            </a:r>
            <a:r>
              <a:rPr lang="en-US" dirty="0" err="1"/>
              <a:t>umumnya</a:t>
            </a:r>
            <a:r>
              <a:rPr lang="en-US" dirty="0"/>
              <a:t> </a:t>
            </a:r>
            <a:r>
              <a:rPr lang="en-US" dirty="0" err="1"/>
              <a:t>memiliki</a:t>
            </a:r>
            <a:r>
              <a:rPr lang="en-US" dirty="0"/>
              <a:t> </a:t>
            </a:r>
            <a:r>
              <a:rPr lang="en-US" dirty="0" err="1"/>
              <a:t>kesamaan</a:t>
            </a:r>
            <a:r>
              <a:rPr lang="en-US" dirty="0"/>
              <a:t> </a:t>
            </a:r>
            <a:r>
              <a:rPr lang="en-US" dirty="0" err="1"/>
              <a:t>kemampuan</a:t>
            </a:r>
            <a:r>
              <a:rPr lang="en-US" dirty="0"/>
              <a:t> </a:t>
            </a:r>
            <a:r>
              <a:rPr lang="en-US" dirty="0" err="1"/>
              <a:t>untuk</a:t>
            </a:r>
            <a:r>
              <a:rPr lang="en-US" dirty="0"/>
              <a:t> </a:t>
            </a:r>
            <a:r>
              <a:rPr lang="en-US" dirty="0" err="1"/>
              <a:t>semua</a:t>
            </a:r>
            <a:r>
              <a:rPr lang="en-US" dirty="0"/>
              <a:t> </a:t>
            </a:r>
            <a:r>
              <a:rPr lang="en-US" dirty="0" err="1"/>
              <a:t>prosesor</a:t>
            </a:r>
            <a:r>
              <a:rPr lang="en-US" dirty="0"/>
              <a:t> </a:t>
            </a:r>
            <a:r>
              <a:rPr lang="en-US" dirty="0" err="1"/>
              <a:t>untuk</a:t>
            </a:r>
            <a:r>
              <a:rPr lang="en-US" dirty="0"/>
              <a:t> </a:t>
            </a:r>
            <a:r>
              <a:rPr lang="en-US" dirty="0" err="1"/>
              <a:t>mengakses</a:t>
            </a:r>
            <a:r>
              <a:rPr lang="en-US" dirty="0"/>
              <a:t> </a:t>
            </a:r>
            <a:r>
              <a:rPr lang="en-US" dirty="0" err="1"/>
              <a:t>semua</a:t>
            </a:r>
            <a:r>
              <a:rPr lang="en-US" dirty="0"/>
              <a:t> </a:t>
            </a:r>
            <a:r>
              <a:rPr lang="en-US" dirty="0" err="1"/>
              <a:t>memori</a:t>
            </a:r>
            <a:r>
              <a:rPr lang="en-US" dirty="0"/>
              <a:t> </a:t>
            </a:r>
            <a:r>
              <a:rPr lang="en-US" dirty="0" err="1"/>
              <a:t>sebagai</a:t>
            </a:r>
            <a:r>
              <a:rPr lang="en-US" dirty="0"/>
              <a:t> </a:t>
            </a:r>
            <a:r>
              <a:rPr lang="en-US" dirty="0" err="1"/>
              <a:t>ruang</a:t>
            </a:r>
            <a:r>
              <a:rPr lang="en-US" dirty="0"/>
              <a:t> </a:t>
            </a:r>
            <a:r>
              <a:rPr lang="en-US" dirty="0" err="1"/>
              <a:t>alamat</a:t>
            </a:r>
            <a:r>
              <a:rPr lang="en-US" dirty="0"/>
              <a:t> global. </a:t>
            </a:r>
            <a:r>
              <a:rPr lang="en-US" dirty="0" err="1"/>
              <a:t>Beberapa</a:t>
            </a:r>
            <a:r>
              <a:rPr lang="en-US" dirty="0"/>
              <a:t> </a:t>
            </a:r>
            <a:r>
              <a:rPr lang="en-US" dirty="0" err="1"/>
              <a:t>prosesor</a:t>
            </a:r>
            <a:r>
              <a:rPr lang="en-US" dirty="0"/>
              <a:t> </a:t>
            </a:r>
            <a:r>
              <a:rPr lang="en-US" dirty="0" err="1"/>
              <a:t>dapat</a:t>
            </a:r>
            <a:r>
              <a:rPr lang="en-US" dirty="0"/>
              <a:t> </a:t>
            </a:r>
            <a:r>
              <a:rPr lang="en-US" dirty="0" err="1"/>
              <a:t>beroperasi</a:t>
            </a:r>
            <a:r>
              <a:rPr lang="en-US" dirty="0"/>
              <a:t> </a:t>
            </a:r>
            <a:r>
              <a:rPr lang="en-US" dirty="0" err="1"/>
              <a:t>secara</a:t>
            </a:r>
            <a:r>
              <a:rPr lang="en-US" dirty="0"/>
              <a:t> </a:t>
            </a:r>
            <a:r>
              <a:rPr lang="en-US" dirty="0" err="1"/>
              <a:t>independen</a:t>
            </a:r>
            <a:r>
              <a:rPr lang="en-US" dirty="0"/>
              <a:t> </a:t>
            </a:r>
            <a:r>
              <a:rPr lang="en-US" dirty="0" err="1"/>
              <a:t>tetapi</a:t>
            </a:r>
            <a:r>
              <a:rPr lang="en-US" dirty="0"/>
              <a:t> </a:t>
            </a:r>
            <a:r>
              <a:rPr lang="en-US" dirty="0" err="1"/>
              <a:t>berbagi</a:t>
            </a:r>
            <a:r>
              <a:rPr lang="en-US" dirty="0"/>
              <a:t> </a:t>
            </a:r>
            <a:r>
              <a:rPr lang="en-US" dirty="0" err="1"/>
              <a:t>sumber</a:t>
            </a:r>
            <a:r>
              <a:rPr lang="en-US" dirty="0"/>
              <a:t> </a:t>
            </a:r>
            <a:r>
              <a:rPr lang="en-US" dirty="0" err="1"/>
              <a:t>daya</a:t>
            </a:r>
            <a:r>
              <a:rPr lang="en-US" dirty="0"/>
              <a:t> </a:t>
            </a:r>
            <a:r>
              <a:rPr lang="en-US" dirty="0" err="1"/>
              <a:t>memori</a:t>
            </a:r>
            <a:r>
              <a:rPr lang="en-US" dirty="0"/>
              <a:t> yang </a:t>
            </a:r>
            <a:r>
              <a:rPr lang="en-US" dirty="0" err="1"/>
              <a:t>sama</a:t>
            </a:r>
            <a:r>
              <a:rPr lang="en-US" dirty="0"/>
              <a:t>. </a:t>
            </a:r>
            <a:r>
              <a:rPr lang="en-US" dirty="0" err="1"/>
              <a:t>Perubahan</a:t>
            </a:r>
            <a:r>
              <a:rPr lang="en-US" dirty="0"/>
              <a:t> </a:t>
            </a:r>
            <a:r>
              <a:rPr lang="en-US" dirty="0" err="1"/>
              <a:t>lokasi</a:t>
            </a:r>
            <a:r>
              <a:rPr lang="en-US" dirty="0"/>
              <a:t> </a:t>
            </a:r>
            <a:r>
              <a:rPr lang="en-US" dirty="0" err="1"/>
              <a:t>memori</a:t>
            </a:r>
            <a:r>
              <a:rPr lang="en-US" dirty="0"/>
              <a:t> </a:t>
            </a:r>
            <a:r>
              <a:rPr lang="en-US" dirty="0" err="1"/>
              <a:t>dipengaruhi</a:t>
            </a:r>
            <a:r>
              <a:rPr lang="en-US" dirty="0"/>
              <a:t> </a:t>
            </a:r>
            <a:r>
              <a:rPr lang="en-US" dirty="0" err="1"/>
              <a:t>oleh</a:t>
            </a:r>
            <a:r>
              <a:rPr lang="en-US" dirty="0"/>
              <a:t> </a:t>
            </a:r>
            <a:r>
              <a:rPr lang="en-US" dirty="0" err="1"/>
              <a:t>satu</a:t>
            </a:r>
            <a:r>
              <a:rPr lang="en-US" dirty="0"/>
              <a:t> </a:t>
            </a:r>
            <a:r>
              <a:rPr lang="en-US" dirty="0" err="1"/>
              <a:t>prosesor</a:t>
            </a:r>
            <a:r>
              <a:rPr lang="en-US" dirty="0"/>
              <a:t> yang </a:t>
            </a:r>
            <a:r>
              <a:rPr lang="en-US" dirty="0" err="1"/>
              <a:t>terlihat</a:t>
            </a:r>
            <a:r>
              <a:rPr lang="en-US" dirty="0"/>
              <a:t> </a:t>
            </a:r>
            <a:r>
              <a:rPr lang="en-US" dirty="0" err="1"/>
              <a:t>untuk</a:t>
            </a:r>
            <a:r>
              <a:rPr lang="en-US" dirty="0"/>
              <a:t> </a:t>
            </a:r>
            <a:r>
              <a:rPr lang="en-US" dirty="0" err="1"/>
              <a:t>semua</a:t>
            </a:r>
            <a:r>
              <a:rPr lang="en-US" dirty="0"/>
              <a:t> </a:t>
            </a:r>
            <a:r>
              <a:rPr lang="en-US" dirty="0" err="1"/>
              <a:t>prosesor</a:t>
            </a:r>
            <a:r>
              <a:rPr lang="en-US" dirty="0"/>
              <a:t> </a:t>
            </a:r>
            <a:r>
              <a:rPr lang="en-US" dirty="0" err="1"/>
              <a:t>lainnya</a:t>
            </a:r>
            <a:r>
              <a:rPr lang="en-US" dirty="0"/>
              <a:t>. </a:t>
            </a:r>
            <a:r>
              <a:rPr lang="en-US" dirty="0" err="1"/>
              <a:t>Secara</a:t>
            </a:r>
            <a:r>
              <a:rPr lang="en-US" dirty="0"/>
              <a:t> </a:t>
            </a:r>
            <a:r>
              <a:rPr lang="en-US" dirty="0" err="1"/>
              <a:t>historis</a:t>
            </a:r>
            <a:r>
              <a:rPr lang="en-US" dirty="0"/>
              <a:t>, </a:t>
            </a:r>
            <a:r>
              <a:rPr lang="en-US" dirty="0" err="1"/>
              <a:t>mesin</a:t>
            </a:r>
            <a:r>
              <a:rPr lang="en-US" dirty="0"/>
              <a:t> </a:t>
            </a:r>
            <a:r>
              <a:rPr lang="en-US" dirty="0" err="1"/>
              <a:t>memori</a:t>
            </a:r>
            <a:r>
              <a:rPr lang="en-US" dirty="0"/>
              <a:t> </a:t>
            </a:r>
            <a:r>
              <a:rPr lang="en-US" dirty="0" err="1"/>
              <a:t>bersama</a:t>
            </a:r>
            <a:r>
              <a:rPr lang="en-US" dirty="0"/>
              <a:t> </a:t>
            </a:r>
            <a:r>
              <a:rPr lang="en-US" dirty="0" err="1"/>
              <a:t>telah</a:t>
            </a:r>
            <a:r>
              <a:rPr lang="en-US" dirty="0"/>
              <a:t> </a:t>
            </a:r>
            <a:r>
              <a:rPr lang="en-US" dirty="0" err="1"/>
              <a:t>diklasifikasikan</a:t>
            </a:r>
            <a:r>
              <a:rPr lang="en-US" dirty="0"/>
              <a:t> </a:t>
            </a:r>
            <a:r>
              <a:rPr lang="en-US" dirty="0" err="1"/>
              <a:t>sebagai</a:t>
            </a:r>
            <a:r>
              <a:rPr lang="en-US" dirty="0"/>
              <a:t> UMA </a:t>
            </a:r>
            <a:r>
              <a:rPr lang="en-US" dirty="0" err="1"/>
              <a:t>dan</a:t>
            </a:r>
            <a:r>
              <a:rPr lang="en-US" dirty="0"/>
              <a:t> NUMA, </a:t>
            </a:r>
            <a:r>
              <a:rPr lang="en-US" dirty="0" err="1"/>
              <a:t>berdasarkan</a:t>
            </a:r>
            <a:r>
              <a:rPr lang="en-US" dirty="0"/>
              <a:t> </a:t>
            </a:r>
            <a:r>
              <a:rPr lang="en-US" dirty="0" err="1"/>
              <a:t>waktu</a:t>
            </a:r>
            <a:r>
              <a:rPr lang="en-US" dirty="0"/>
              <a:t> </a:t>
            </a:r>
            <a:r>
              <a:rPr lang="en-US" dirty="0" err="1"/>
              <a:t>akses</a:t>
            </a:r>
            <a:r>
              <a:rPr lang="en-US" dirty="0"/>
              <a:t> </a:t>
            </a:r>
            <a:r>
              <a:rPr lang="en-US" dirty="0" err="1"/>
              <a:t>memori</a:t>
            </a:r>
            <a:r>
              <a:rPr lang="en-US" dirty="0"/>
              <a:t>.</a:t>
            </a:r>
          </a:p>
        </p:txBody>
      </p:sp>
    </p:spTree>
    <p:extLst>
      <p:ext uri="{BB962C8B-B14F-4D97-AF65-F5344CB8AC3E}">
        <p14:creationId xmlns:p14="http://schemas.microsoft.com/office/powerpoint/2010/main" val="270296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C0ED-E976-4A60-AE40-D3F98E6A7DC1}"/>
              </a:ext>
            </a:extLst>
          </p:cNvPr>
          <p:cNvSpPr>
            <a:spLocks noGrp="1"/>
          </p:cNvSpPr>
          <p:nvPr>
            <p:ph type="title"/>
          </p:nvPr>
        </p:nvSpPr>
        <p:spPr/>
        <p:txBody>
          <a:bodyPr/>
          <a:lstStyle/>
          <a:p>
            <a:r>
              <a:rPr lang="en-US" dirty="0"/>
              <a:t>Uniform Memory Access (UMA):</a:t>
            </a:r>
          </a:p>
        </p:txBody>
      </p:sp>
      <p:pic>
        <p:nvPicPr>
          <p:cNvPr id="5" name="Content Placeholder 4">
            <a:extLst>
              <a:ext uri="{FF2B5EF4-FFF2-40B4-BE49-F238E27FC236}">
                <a16:creationId xmlns:a16="http://schemas.microsoft.com/office/drawing/2014/main" id="{DECF66EA-6BA2-4620-8CFA-4CCD85A519B1}"/>
              </a:ext>
            </a:extLst>
          </p:cNvPr>
          <p:cNvPicPr>
            <a:picLocks noGrp="1" noChangeAspect="1"/>
          </p:cNvPicPr>
          <p:nvPr>
            <p:ph idx="1"/>
          </p:nvPr>
        </p:nvPicPr>
        <p:blipFill>
          <a:blip r:embed="rId2"/>
          <a:stretch>
            <a:fillRect/>
          </a:stretch>
        </p:blipFill>
        <p:spPr>
          <a:xfrm>
            <a:off x="1141413" y="2340721"/>
            <a:ext cx="3915321" cy="3134162"/>
          </a:xfrm>
        </p:spPr>
      </p:pic>
      <p:sp>
        <p:nvSpPr>
          <p:cNvPr id="6" name="Rectangle 5">
            <a:extLst>
              <a:ext uri="{FF2B5EF4-FFF2-40B4-BE49-F238E27FC236}">
                <a16:creationId xmlns:a16="http://schemas.microsoft.com/office/drawing/2014/main" id="{96EE75AE-5E2A-4B2D-8047-E4730D88349B}"/>
              </a:ext>
            </a:extLst>
          </p:cNvPr>
          <p:cNvSpPr/>
          <p:nvPr/>
        </p:nvSpPr>
        <p:spPr>
          <a:xfrm>
            <a:off x="5547360" y="2340721"/>
            <a:ext cx="5500051" cy="2031325"/>
          </a:xfrm>
          <a:prstGeom prst="rect">
            <a:avLst/>
          </a:prstGeom>
        </p:spPr>
        <p:txBody>
          <a:bodyPr wrap="square">
            <a:spAutoFit/>
          </a:bodyPr>
          <a:lstStyle/>
          <a:p>
            <a:r>
              <a:rPr lang="en-US" dirty="0"/>
              <a:t>Paling </a:t>
            </a:r>
            <a:r>
              <a:rPr lang="en-US" dirty="0" err="1"/>
              <a:t>sering</a:t>
            </a:r>
            <a:r>
              <a:rPr lang="en-US" dirty="0"/>
              <a:t> </a:t>
            </a:r>
            <a:r>
              <a:rPr lang="en-US" dirty="0" err="1"/>
              <a:t>diwakili</a:t>
            </a:r>
            <a:r>
              <a:rPr lang="en-US" dirty="0"/>
              <a:t>  </a:t>
            </a:r>
            <a:r>
              <a:rPr lang="en-US" dirty="0" err="1"/>
              <a:t>oleh</a:t>
            </a:r>
            <a:r>
              <a:rPr lang="en-US" dirty="0"/>
              <a:t> Symmetric Multiprocessor (SMP) </a:t>
            </a:r>
            <a:r>
              <a:rPr lang="en-US" dirty="0" err="1"/>
              <a:t>mesin</a:t>
            </a:r>
            <a:r>
              <a:rPr lang="id-ID" dirty="0"/>
              <a:t> </a:t>
            </a:r>
            <a:r>
              <a:rPr lang="en-US" dirty="0" err="1"/>
              <a:t>Prosesor</a:t>
            </a:r>
            <a:r>
              <a:rPr lang="en-US" dirty="0"/>
              <a:t> </a:t>
            </a:r>
            <a:r>
              <a:rPr lang="en-US" dirty="0" err="1"/>
              <a:t>identik</a:t>
            </a:r>
            <a:r>
              <a:rPr lang="en-US" dirty="0"/>
              <a:t> </a:t>
            </a:r>
            <a:r>
              <a:rPr lang="en-US" dirty="0" err="1"/>
              <a:t>Akses</a:t>
            </a:r>
            <a:r>
              <a:rPr lang="en-US" dirty="0"/>
              <a:t> yang </a:t>
            </a:r>
            <a:r>
              <a:rPr lang="en-US" dirty="0" err="1"/>
              <a:t>sama</a:t>
            </a:r>
            <a:r>
              <a:rPr lang="en-US" dirty="0"/>
              <a:t> </a:t>
            </a:r>
            <a:r>
              <a:rPr lang="en-US" dirty="0" err="1"/>
              <a:t>dan</a:t>
            </a:r>
            <a:r>
              <a:rPr lang="en-US" dirty="0"/>
              <a:t> </a:t>
            </a:r>
            <a:r>
              <a:rPr lang="en-US" dirty="0" err="1"/>
              <a:t>waktu</a:t>
            </a:r>
            <a:r>
              <a:rPr lang="en-US" dirty="0"/>
              <a:t> </a:t>
            </a:r>
            <a:r>
              <a:rPr lang="en-US" dirty="0" err="1"/>
              <a:t>akses</a:t>
            </a:r>
            <a:r>
              <a:rPr lang="en-US" dirty="0"/>
              <a:t> </a:t>
            </a:r>
            <a:r>
              <a:rPr lang="en-US" dirty="0" err="1"/>
              <a:t>ke</a:t>
            </a:r>
            <a:r>
              <a:rPr lang="en-US" dirty="0"/>
              <a:t> </a:t>
            </a:r>
            <a:r>
              <a:rPr lang="en-US" dirty="0" err="1"/>
              <a:t>memori</a:t>
            </a:r>
            <a:r>
              <a:rPr lang="en-US" dirty="0"/>
              <a:t> </a:t>
            </a:r>
            <a:r>
              <a:rPr lang="en-US" dirty="0" err="1"/>
              <a:t>Kadang-kadang</a:t>
            </a:r>
            <a:r>
              <a:rPr lang="en-US" dirty="0"/>
              <a:t> </a:t>
            </a:r>
            <a:r>
              <a:rPr lang="en-US" dirty="0" err="1"/>
              <a:t>disebut</a:t>
            </a:r>
            <a:r>
              <a:rPr lang="en-US" dirty="0"/>
              <a:t> CC-UMA – Cache Coherent UMA. Cache </a:t>
            </a:r>
            <a:r>
              <a:rPr lang="en-US" dirty="0" err="1"/>
              <a:t>koheren</a:t>
            </a:r>
            <a:r>
              <a:rPr lang="en-US" dirty="0"/>
              <a:t> </a:t>
            </a:r>
            <a:r>
              <a:rPr lang="en-US" dirty="0" err="1"/>
              <a:t>berarti</a:t>
            </a:r>
            <a:r>
              <a:rPr lang="en-US" dirty="0"/>
              <a:t> </a:t>
            </a:r>
            <a:r>
              <a:rPr lang="en-US" dirty="0" err="1"/>
              <a:t>jika</a:t>
            </a:r>
            <a:r>
              <a:rPr lang="en-US" dirty="0"/>
              <a:t> </a:t>
            </a:r>
            <a:r>
              <a:rPr lang="en-US" dirty="0" err="1"/>
              <a:t>satu</a:t>
            </a:r>
            <a:r>
              <a:rPr lang="en-US" dirty="0"/>
              <a:t> </a:t>
            </a:r>
            <a:r>
              <a:rPr lang="en-US" dirty="0" err="1"/>
              <a:t>prosesor</a:t>
            </a:r>
            <a:r>
              <a:rPr lang="en-US" dirty="0"/>
              <a:t> update </a:t>
            </a:r>
            <a:r>
              <a:rPr lang="en-US" dirty="0" err="1"/>
              <a:t>lokasi</a:t>
            </a:r>
            <a:r>
              <a:rPr lang="en-US" dirty="0"/>
              <a:t> di </a:t>
            </a:r>
            <a:r>
              <a:rPr lang="en-US" dirty="0" err="1"/>
              <a:t>memori</a:t>
            </a:r>
            <a:r>
              <a:rPr lang="en-US" dirty="0"/>
              <a:t> </a:t>
            </a:r>
            <a:r>
              <a:rPr lang="en-US" dirty="0" err="1"/>
              <a:t>bersama</a:t>
            </a:r>
            <a:r>
              <a:rPr lang="en-US" dirty="0"/>
              <a:t>, </a:t>
            </a:r>
            <a:r>
              <a:rPr lang="en-US" dirty="0" err="1"/>
              <a:t>semua</a:t>
            </a:r>
            <a:r>
              <a:rPr lang="en-US" dirty="0"/>
              <a:t> </a:t>
            </a:r>
            <a:r>
              <a:rPr lang="en-US" dirty="0" err="1"/>
              <a:t>prosesor</a:t>
            </a:r>
            <a:r>
              <a:rPr lang="en-US" dirty="0"/>
              <a:t> lain </a:t>
            </a:r>
            <a:r>
              <a:rPr lang="en-US" dirty="0" err="1"/>
              <a:t>tahu</a:t>
            </a:r>
            <a:r>
              <a:rPr lang="en-US" dirty="0"/>
              <a:t> </a:t>
            </a:r>
            <a:r>
              <a:rPr lang="en-US" dirty="0" err="1"/>
              <a:t>tentang</a:t>
            </a:r>
            <a:r>
              <a:rPr lang="en-US" dirty="0"/>
              <a:t> </a:t>
            </a:r>
            <a:r>
              <a:rPr lang="en-US" dirty="0" err="1"/>
              <a:t>pembaruan</a:t>
            </a:r>
            <a:r>
              <a:rPr lang="en-US" dirty="0"/>
              <a:t>. Cache </a:t>
            </a:r>
            <a:r>
              <a:rPr lang="en-US" dirty="0" err="1"/>
              <a:t>koherensi</a:t>
            </a:r>
            <a:r>
              <a:rPr lang="en-US" dirty="0"/>
              <a:t> </a:t>
            </a:r>
            <a:r>
              <a:rPr lang="en-US" dirty="0" err="1"/>
              <a:t>dicapai</a:t>
            </a:r>
            <a:r>
              <a:rPr lang="en-US" dirty="0"/>
              <a:t> </a:t>
            </a:r>
            <a:r>
              <a:rPr lang="en-US" dirty="0" err="1"/>
              <a:t>pada</a:t>
            </a:r>
            <a:r>
              <a:rPr lang="en-US" dirty="0"/>
              <a:t> </a:t>
            </a:r>
            <a:r>
              <a:rPr lang="en-US" dirty="0" err="1"/>
              <a:t>tingkat</a:t>
            </a:r>
            <a:r>
              <a:rPr lang="en-US" dirty="0"/>
              <a:t> hardware.</a:t>
            </a:r>
          </a:p>
        </p:txBody>
      </p:sp>
    </p:spTree>
    <p:extLst>
      <p:ext uri="{BB962C8B-B14F-4D97-AF65-F5344CB8AC3E}">
        <p14:creationId xmlns:p14="http://schemas.microsoft.com/office/powerpoint/2010/main" val="205970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578F-8444-4E3E-9D5B-804E5C785B25}"/>
              </a:ext>
            </a:extLst>
          </p:cNvPr>
          <p:cNvSpPr>
            <a:spLocks noGrp="1"/>
          </p:cNvSpPr>
          <p:nvPr>
            <p:ph type="title"/>
          </p:nvPr>
        </p:nvSpPr>
        <p:spPr/>
        <p:txBody>
          <a:bodyPr/>
          <a:lstStyle/>
          <a:p>
            <a:r>
              <a:rPr lang="en-US" dirty="0"/>
              <a:t>Non-Uniform Memory Access (NUMA)</a:t>
            </a:r>
          </a:p>
        </p:txBody>
      </p:sp>
      <p:pic>
        <p:nvPicPr>
          <p:cNvPr id="5" name="Content Placeholder 4">
            <a:extLst>
              <a:ext uri="{FF2B5EF4-FFF2-40B4-BE49-F238E27FC236}">
                <a16:creationId xmlns:a16="http://schemas.microsoft.com/office/drawing/2014/main" id="{9635167C-C0E3-4C9B-B685-D8F2D6871E93}"/>
              </a:ext>
            </a:extLst>
          </p:cNvPr>
          <p:cNvPicPr>
            <a:picLocks noGrp="1" noChangeAspect="1"/>
          </p:cNvPicPr>
          <p:nvPr>
            <p:ph idx="1"/>
          </p:nvPr>
        </p:nvPicPr>
        <p:blipFill>
          <a:blip r:embed="rId2"/>
          <a:stretch>
            <a:fillRect/>
          </a:stretch>
        </p:blipFill>
        <p:spPr>
          <a:xfrm>
            <a:off x="860059" y="2097088"/>
            <a:ext cx="5737689" cy="3020832"/>
          </a:xfrm>
        </p:spPr>
      </p:pic>
      <p:sp>
        <p:nvSpPr>
          <p:cNvPr id="6" name="Rectangle 5">
            <a:extLst>
              <a:ext uri="{FF2B5EF4-FFF2-40B4-BE49-F238E27FC236}">
                <a16:creationId xmlns:a16="http://schemas.microsoft.com/office/drawing/2014/main" id="{CDBB289A-4017-47AC-BEC4-A3166932805C}"/>
              </a:ext>
            </a:extLst>
          </p:cNvPr>
          <p:cNvSpPr/>
          <p:nvPr/>
        </p:nvSpPr>
        <p:spPr>
          <a:xfrm>
            <a:off x="6597748" y="2097088"/>
            <a:ext cx="4862732" cy="3416320"/>
          </a:xfrm>
          <a:prstGeom prst="rect">
            <a:avLst/>
          </a:prstGeom>
        </p:spPr>
        <p:txBody>
          <a:bodyPr wrap="square">
            <a:spAutoFit/>
          </a:bodyPr>
          <a:lstStyle/>
          <a:p>
            <a:r>
              <a:rPr lang="en-US" sz="2400" dirty="0" err="1"/>
              <a:t>Sering</a:t>
            </a:r>
            <a:r>
              <a:rPr lang="en-US" sz="2400" dirty="0"/>
              <a:t> </a:t>
            </a:r>
            <a:r>
              <a:rPr lang="en-US" sz="2400" dirty="0" err="1"/>
              <a:t>dibuat</a:t>
            </a:r>
            <a:r>
              <a:rPr lang="en-US" sz="2400" dirty="0"/>
              <a:t> </a:t>
            </a:r>
            <a:r>
              <a:rPr lang="en-US" sz="2400" dirty="0" err="1"/>
              <a:t>untuk</a:t>
            </a:r>
            <a:r>
              <a:rPr lang="en-US" sz="2400" dirty="0"/>
              <a:t> </a:t>
            </a:r>
            <a:r>
              <a:rPr lang="en-US" sz="2400" dirty="0" err="1"/>
              <a:t>menghubungkan</a:t>
            </a:r>
            <a:r>
              <a:rPr lang="en-US" sz="2400" dirty="0"/>
              <a:t> </a:t>
            </a:r>
            <a:r>
              <a:rPr lang="en-US" sz="2400" dirty="0" err="1"/>
              <a:t>dua</a:t>
            </a:r>
            <a:r>
              <a:rPr lang="en-US" sz="2400" dirty="0"/>
              <a:t> </a:t>
            </a:r>
            <a:r>
              <a:rPr lang="en-US" sz="2400" dirty="0" err="1"/>
              <a:t>atau</a:t>
            </a:r>
            <a:r>
              <a:rPr lang="en-US" sz="2400" dirty="0"/>
              <a:t> </a:t>
            </a:r>
            <a:r>
              <a:rPr lang="en-US" sz="2400" dirty="0" err="1"/>
              <a:t>lebih</a:t>
            </a:r>
            <a:r>
              <a:rPr lang="en-US" sz="2400" dirty="0"/>
              <a:t> SMP ,Satu SMP </a:t>
            </a:r>
            <a:r>
              <a:rPr lang="en-US" sz="2400" dirty="0" err="1"/>
              <a:t>dapat</a:t>
            </a:r>
            <a:r>
              <a:rPr lang="en-US" sz="2400" dirty="0"/>
              <a:t> </a:t>
            </a:r>
            <a:r>
              <a:rPr lang="en-US" sz="2400" dirty="0" err="1"/>
              <a:t>langsung</a:t>
            </a:r>
            <a:r>
              <a:rPr lang="en-US" sz="2400" dirty="0"/>
              <a:t> </a:t>
            </a:r>
            <a:r>
              <a:rPr lang="en-US" sz="2400" dirty="0" err="1"/>
              <a:t>mengakses</a:t>
            </a:r>
            <a:r>
              <a:rPr lang="en-US" sz="2400" dirty="0"/>
              <a:t> </a:t>
            </a:r>
            <a:r>
              <a:rPr lang="en-US" sz="2400" dirty="0" err="1"/>
              <a:t>memori</a:t>
            </a:r>
            <a:r>
              <a:rPr lang="en-US" sz="2400" dirty="0"/>
              <a:t> SMP lain ,</a:t>
            </a:r>
            <a:r>
              <a:rPr lang="en-US" sz="2400" dirty="0" err="1"/>
              <a:t>Tidak</a:t>
            </a:r>
            <a:r>
              <a:rPr lang="en-US" sz="2400" dirty="0"/>
              <a:t> </a:t>
            </a:r>
            <a:r>
              <a:rPr lang="en-US" sz="2400" dirty="0" err="1"/>
              <a:t>semua</a:t>
            </a:r>
            <a:r>
              <a:rPr lang="en-US" sz="2400" dirty="0"/>
              <a:t> </a:t>
            </a:r>
            <a:r>
              <a:rPr lang="en-US" sz="2400" dirty="0" err="1"/>
              <a:t>prosesor</a:t>
            </a:r>
            <a:r>
              <a:rPr lang="en-US" sz="2400" dirty="0"/>
              <a:t> </a:t>
            </a:r>
            <a:r>
              <a:rPr lang="en-US" sz="2400" dirty="0" err="1"/>
              <a:t>memiliki</a:t>
            </a:r>
            <a:r>
              <a:rPr lang="en-US" sz="2400" dirty="0"/>
              <a:t> </a:t>
            </a:r>
            <a:r>
              <a:rPr lang="en-US" sz="2400" dirty="0" err="1"/>
              <a:t>waktu</a:t>
            </a:r>
            <a:r>
              <a:rPr lang="en-US" sz="2400" dirty="0"/>
              <a:t> yang </a:t>
            </a:r>
            <a:r>
              <a:rPr lang="en-US" sz="2400" dirty="0" err="1"/>
              <a:t>sama</a:t>
            </a:r>
            <a:r>
              <a:rPr lang="en-US" sz="2400" dirty="0"/>
              <a:t> </a:t>
            </a:r>
            <a:r>
              <a:rPr lang="en-US" sz="2400" dirty="0" err="1"/>
              <a:t>akses</a:t>
            </a:r>
            <a:r>
              <a:rPr lang="en-US" sz="2400" dirty="0"/>
              <a:t> </a:t>
            </a:r>
            <a:r>
              <a:rPr lang="en-US" sz="2400" dirty="0" err="1"/>
              <a:t>ke</a:t>
            </a:r>
            <a:r>
              <a:rPr lang="en-US" sz="2400" dirty="0"/>
              <a:t> </a:t>
            </a:r>
            <a:r>
              <a:rPr lang="en-US" sz="2400" dirty="0" err="1"/>
              <a:t>semua</a:t>
            </a:r>
            <a:r>
              <a:rPr lang="en-US" sz="2400" dirty="0"/>
              <a:t> link , </a:t>
            </a:r>
            <a:r>
              <a:rPr lang="en-US" sz="2400" dirty="0" err="1"/>
              <a:t>Akses</a:t>
            </a:r>
            <a:r>
              <a:rPr lang="en-US" sz="2400" dirty="0"/>
              <a:t> </a:t>
            </a:r>
            <a:r>
              <a:rPr lang="en-US" sz="2400" dirty="0" err="1"/>
              <a:t>memori</a:t>
            </a:r>
            <a:r>
              <a:rPr lang="en-US" sz="2400" dirty="0"/>
              <a:t> </a:t>
            </a:r>
            <a:r>
              <a:rPr lang="en-US" sz="2400" dirty="0" err="1"/>
              <a:t>melalui</a:t>
            </a:r>
            <a:r>
              <a:rPr lang="en-US" sz="2400" dirty="0"/>
              <a:t> link </a:t>
            </a:r>
            <a:r>
              <a:rPr lang="en-US" sz="2400" dirty="0" err="1"/>
              <a:t>lambat,Jika</a:t>
            </a:r>
            <a:r>
              <a:rPr lang="en-US" sz="2400" dirty="0"/>
              <a:t> </a:t>
            </a:r>
            <a:r>
              <a:rPr lang="en-US" sz="2400" dirty="0" err="1"/>
              <a:t>koherensi</a:t>
            </a:r>
            <a:r>
              <a:rPr lang="en-US" sz="2400" dirty="0"/>
              <a:t> cache </a:t>
            </a:r>
            <a:r>
              <a:rPr lang="en-US" sz="2400" dirty="0" err="1"/>
              <a:t>dipertahankan</a:t>
            </a:r>
            <a:r>
              <a:rPr lang="en-US" sz="2400" dirty="0"/>
              <a:t>, </a:t>
            </a:r>
            <a:r>
              <a:rPr lang="en-US" sz="2400" dirty="0" err="1"/>
              <a:t>maka</a:t>
            </a:r>
            <a:r>
              <a:rPr lang="en-US" sz="2400" dirty="0"/>
              <a:t> </a:t>
            </a:r>
            <a:r>
              <a:rPr lang="en-US" sz="2400" dirty="0" err="1"/>
              <a:t>bisa</a:t>
            </a:r>
            <a:r>
              <a:rPr lang="en-US" sz="2400" dirty="0"/>
              <a:t> juga </a:t>
            </a:r>
            <a:r>
              <a:rPr lang="en-US" sz="2400" dirty="0" err="1"/>
              <a:t>disebut</a:t>
            </a:r>
            <a:r>
              <a:rPr lang="en-US" sz="2400" dirty="0"/>
              <a:t> CC-NUMA – Cache Coherent NUMA</a:t>
            </a:r>
          </a:p>
        </p:txBody>
      </p:sp>
    </p:spTree>
    <p:extLst>
      <p:ext uri="{BB962C8B-B14F-4D97-AF65-F5344CB8AC3E}">
        <p14:creationId xmlns:p14="http://schemas.microsoft.com/office/powerpoint/2010/main" val="4034397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114F-ED66-4155-8BBA-23B561AC50AB}"/>
              </a:ext>
            </a:extLst>
          </p:cNvPr>
          <p:cNvSpPr>
            <a:spLocks noGrp="1"/>
          </p:cNvSpPr>
          <p:nvPr>
            <p:ph type="title"/>
          </p:nvPr>
        </p:nvSpPr>
        <p:spPr/>
        <p:txBody>
          <a:bodyPr/>
          <a:lstStyle/>
          <a:p>
            <a:r>
              <a:rPr lang="id-ID" dirty="0"/>
              <a:t>Keuntungan </a:t>
            </a:r>
            <a:r>
              <a:rPr lang="en-US" dirty="0"/>
              <a:t>Non-Uniform Memory Access (NUMA)</a:t>
            </a:r>
            <a:r>
              <a:rPr lang="id-ID" dirty="0"/>
              <a:t> </a:t>
            </a:r>
            <a:endParaRPr lang="en-US" dirty="0"/>
          </a:p>
        </p:txBody>
      </p:sp>
      <p:sp>
        <p:nvSpPr>
          <p:cNvPr id="3" name="Content Placeholder 2">
            <a:extLst>
              <a:ext uri="{FF2B5EF4-FFF2-40B4-BE49-F238E27FC236}">
                <a16:creationId xmlns:a16="http://schemas.microsoft.com/office/drawing/2014/main" id="{680DC411-0C56-4ABB-92A6-667BB74DFD62}"/>
              </a:ext>
            </a:extLst>
          </p:cNvPr>
          <p:cNvSpPr>
            <a:spLocks noGrp="1"/>
          </p:cNvSpPr>
          <p:nvPr>
            <p:ph idx="1"/>
          </p:nvPr>
        </p:nvSpPr>
        <p:spPr/>
        <p:txBody>
          <a:bodyPr/>
          <a:lstStyle/>
          <a:p>
            <a:r>
              <a:rPr lang="en-US" dirty="0" err="1"/>
              <a:t>Ruang</a:t>
            </a:r>
            <a:r>
              <a:rPr lang="en-US" dirty="0"/>
              <a:t> </a:t>
            </a:r>
            <a:r>
              <a:rPr lang="en-US" dirty="0" err="1"/>
              <a:t>alamat</a:t>
            </a:r>
            <a:r>
              <a:rPr lang="en-US" dirty="0"/>
              <a:t> global </a:t>
            </a:r>
            <a:r>
              <a:rPr lang="en-US" dirty="0" err="1"/>
              <a:t>memberikan</a:t>
            </a:r>
            <a:r>
              <a:rPr lang="en-US" dirty="0"/>
              <a:t> </a:t>
            </a:r>
            <a:r>
              <a:rPr lang="en-US" dirty="0" err="1"/>
              <a:t>perspektif</a:t>
            </a:r>
            <a:r>
              <a:rPr lang="en-US" dirty="0"/>
              <a:t> </a:t>
            </a:r>
            <a:r>
              <a:rPr lang="en-US" dirty="0" err="1"/>
              <a:t>pemrograman</a:t>
            </a:r>
            <a:r>
              <a:rPr lang="en-US" dirty="0"/>
              <a:t> user-friendly </a:t>
            </a:r>
            <a:r>
              <a:rPr lang="en-US" dirty="0" err="1"/>
              <a:t>ke</a:t>
            </a:r>
            <a:r>
              <a:rPr lang="en-US" dirty="0"/>
              <a:t> </a:t>
            </a:r>
            <a:r>
              <a:rPr lang="en-US" dirty="0" err="1"/>
              <a:t>memori</a:t>
            </a:r>
            <a:endParaRPr lang="en-US" dirty="0"/>
          </a:p>
          <a:p>
            <a:r>
              <a:rPr lang="en-US" dirty="0" err="1"/>
              <a:t>Berbagi</a:t>
            </a:r>
            <a:r>
              <a:rPr lang="en-US" dirty="0"/>
              <a:t> data </a:t>
            </a:r>
            <a:r>
              <a:rPr lang="en-US" dirty="0" err="1"/>
              <a:t>antara</a:t>
            </a:r>
            <a:r>
              <a:rPr lang="en-US" dirty="0"/>
              <a:t> </a:t>
            </a:r>
            <a:r>
              <a:rPr lang="en-US" dirty="0" err="1"/>
              <a:t>tugas-tugas</a:t>
            </a:r>
            <a:r>
              <a:rPr lang="en-US" dirty="0"/>
              <a:t> </a:t>
            </a:r>
            <a:r>
              <a:rPr lang="en-US" dirty="0" err="1"/>
              <a:t>bersifat</a:t>
            </a:r>
            <a:r>
              <a:rPr lang="en-US" dirty="0"/>
              <a:t> </a:t>
            </a:r>
            <a:r>
              <a:rPr lang="en-US" dirty="0" err="1"/>
              <a:t>cepat</a:t>
            </a:r>
            <a:r>
              <a:rPr lang="en-US" dirty="0"/>
              <a:t> </a:t>
            </a:r>
            <a:r>
              <a:rPr lang="en-US" dirty="0" err="1"/>
              <a:t>dan</a:t>
            </a:r>
            <a:r>
              <a:rPr lang="en-US" dirty="0"/>
              <a:t> </a:t>
            </a:r>
            <a:r>
              <a:rPr lang="en-US" dirty="0" err="1"/>
              <a:t>seragam</a:t>
            </a:r>
            <a:r>
              <a:rPr lang="en-US" dirty="0"/>
              <a:t> </a:t>
            </a:r>
            <a:r>
              <a:rPr lang="en-US" dirty="0" err="1"/>
              <a:t>karena</a:t>
            </a:r>
            <a:r>
              <a:rPr lang="en-US" dirty="0"/>
              <a:t> </a:t>
            </a:r>
            <a:r>
              <a:rPr lang="en-US" dirty="0" err="1"/>
              <a:t>kedekatan</a:t>
            </a:r>
            <a:r>
              <a:rPr lang="en-US" dirty="0"/>
              <a:t> </a:t>
            </a:r>
            <a:r>
              <a:rPr lang="en-US" dirty="0" err="1"/>
              <a:t>memori</a:t>
            </a:r>
            <a:r>
              <a:rPr lang="en-US" dirty="0"/>
              <a:t> </a:t>
            </a:r>
            <a:r>
              <a:rPr lang="en-US" dirty="0" err="1"/>
              <a:t>untuk</a:t>
            </a:r>
            <a:r>
              <a:rPr lang="en-US" dirty="0"/>
              <a:t> CPU</a:t>
            </a:r>
          </a:p>
          <a:p>
            <a:endParaRPr lang="en-US" dirty="0"/>
          </a:p>
        </p:txBody>
      </p:sp>
    </p:spTree>
    <p:extLst>
      <p:ext uri="{BB962C8B-B14F-4D97-AF65-F5344CB8AC3E}">
        <p14:creationId xmlns:p14="http://schemas.microsoft.com/office/powerpoint/2010/main" val="77660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1F4A-6B09-48EA-A0F0-EA456E561BA9}"/>
              </a:ext>
            </a:extLst>
          </p:cNvPr>
          <p:cNvSpPr>
            <a:spLocks noGrp="1"/>
          </p:cNvSpPr>
          <p:nvPr>
            <p:ph type="title"/>
          </p:nvPr>
        </p:nvSpPr>
        <p:spPr/>
        <p:txBody>
          <a:bodyPr/>
          <a:lstStyle/>
          <a:p>
            <a:r>
              <a:rPr lang="id-ID" dirty="0"/>
              <a:t>Kerugian </a:t>
            </a:r>
            <a:r>
              <a:rPr lang="en-US" dirty="0"/>
              <a:t>Non-Uniform Memory Access (NUMA)</a:t>
            </a:r>
            <a:r>
              <a:rPr lang="id-ID" dirty="0"/>
              <a:t> </a:t>
            </a:r>
            <a:endParaRPr lang="en-US" dirty="0"/>
          </a:p>
        </p:txBody>
      </p:sp>
      <p:sp>
        <p:nvSpPr>
          <p:cNvPr id="4" name="Rectangle 1">
            <a:extLst>
              <a:ext uri="{FF2B5EF4-FFF2-40B4-BE49-F238E27FC236}">
                <a16:creationId xmlns:a16="http://schemas.microsoft.com/office/drawing/2014/main" id="{57947E8C-7DEC-4204-9CAF-D343529A5207}"/>
              </a:ext>
            </a:extLst>
          </p:cNvPr>
          <p:cNvSpPr>
            <a:spLocks noGrp="1" noChangeArrowheads="1"/>
          </p:cNvSpPr>
          <p:nvPr>
            <p:ph idx="1"/>
          </p:nvPr>
        </p:nvSpPr>
        <p:spPr bwMode="auto">
          <a:xfrm>
            <a:off x="1562632" y="2816080"/>
            <a:ext cx="87639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Kerugian</a:t>
            </a:r>
            <a:r>
              <a:rPr kumimoji="0" lang="en-US" altLang="en-US" sz="1800" b="0" i="0" u="none" strike="noStrike" cap="none" normalizeH="0" baseline="0" dirty="0">
                <a:ln>
                  <a:noFill/>
                </a:ln>
                <a:solidFill>
                  <a:schemeClr val="tx1"/>
                </a:solidFill>
                <a:effectLst/>
                <a:latin typeface="Arial" panose="020B0604020202020204" pitchFamily="34" charset="0"/>
              </a:rPr>
              <a:t> utama </a:t>
            </a:r>
            <a:r>
              <a:rPr kumimoji="0" lang="en-US" altLang="en-US" sz="1800" b="0" i="0" u="none" strike="noStrike" cap="none" normalizeH="0" baseline="0" dirty="0" err="1">
                <a:ln>
                  <a:noFill/>
                </a:ln>
                <a:solidFill>
                  <a:schemeClr val="tx1"/>
                </a:solidFill>
                <a:effectLst/>
                <a:latin typeface="Arial" panose="020B0604020202020204" pitchFamily="34" charset="0"/>
              </a:rPr>
              <a:t>adalah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kurangnya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skalabilitas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antara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memori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dan</a:t>
            </a:r>
            <a:r>
              <a:rPr kumimoji="0" lang="en-US" altLang="en-US" sz="1800" b="0" i="0" u="none" strike="noStrike" cap="none" normalizeH="0" baseline="0" dirty="0">
                <a:ln>
                  <a:noFill/>
                </a:ln>
                <a:solidFill>
                  <a:schemeClr val="tx1"/>
                </a:solidFill>
                <a:effectLst/>
                <a:latin typeface="Arial" panose="020B0604020202020204" pitchFamily="34" charset="0"/>
              </a:rPr>
              <a:t> CPU. </a:t>
            </a:r>
            <a:r>
              <a:rPr kumimoji="0" lang="en-US" altLang="en-US" sz="1800" b="0" i="0" u="none" strike="noStrike" cap="none" normalizeH="0" baseline="0" dirty="0" err="1">
                <a:ln>
                  <a:noFill/>
                </a:ln>
                <a:solidFill>
                  <a:schemeClr val="tx1"/>
                </a:solidFill>
                <a:effectLst/>
                <a:latin typeface="Arial" panose="020B0604020202020204" pitchFamily="34" charset="0"/>
              </a:rPr>
              <a:t>Menambahkan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lebih</a:t>
            </a:r>
            <a:r>
              <a:rPr kumimoji="0" lang="en-US" altLang="en-US" sz="1800" b="0" i="0" u="none" strike="noStrike" cap="none" normalizeH="0" baseline="0" dirty="0">
                <a:ln>
                  <a:noFill/>
                </a:ln>
                <a:solidFill>
                  <a:schemeClr val="tx1"/>
                </a:solidFill>
                <a:effectLst/>
                <a:latin typeface="Arial" panose="020B0604020202020204" pitchFamily="34" charset="0"/>
              </a:rPr>
              <a:t> CPU </a:t>
            </a:r>
            <a:r>
              <a:rPr kumimoji="0" lang="en-US" altLang="en-US" sz="1800" b="0" i="0" u="none" strike="noStrike" cap="none" normalizeH="0" baseline="0" dirty="0" err="1">
                <a:ln>
                  <a:noFill/>
                </a:ln>
                <a:solidFill>
                  <a:schemeClr val="tx1"/>
                </a:solidFill>
                <a:effectLst/>
                <a:latin typeface="Arial" panose="020B0604020202020204" pitchFamily="34" charset="0"/>
              </a:rPr>
              <a:t>geometris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dapat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meningkatkan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lalu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lintas</a:t>
            </a:r>
            <a:r>
              <a:rPr kumimoji="0" lang="en-US" altLang="en-US" sz="1800" b="0" i="0" u="none" strike="noStrike" cap="none" normalizeH="0" baseline="0" dirty="0">
                <a:ln>
                  <a:noFill/>
                </a:ln>
                <a:solidFill>
                  <a:schemeClr val="tx1"/>
                </a:solidFill>
                <a:effectLst/>
                <a:latin typeface="Arial" panose="020B0604020202020204" pitchFamily="34" charset="0"/>
              </a:rPr>
              <a:t> di </a:t>
            </a:r>
            <a:r>
              <a:rPr kumimoji="0" lang="en-US" altLang="en-US" sz="1800" b="0" i="0" u="none" strike="noStrike" cap="none" normalizeH="0" baseline="0" dirty="0" err="1">
                <a:ln>
                  <a:noFill/>
                </a:ln>
                <a:solidFill>
                  <a:schemeClr val="tx1"/>
                </a:solidFill>
                <a:effectLst/>
                <a:latin typeface="Arial" panose="020B0604020202020204" pitchFamily="34" charset="0"/>
              </a:rPr>
              <a:t>jalan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bersama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memori</a:t>
            </a:r>
            <a:r>
              <a:rPr kumimoji="0" lang="en-US" altLang="en-US" sz="1800" b="0" i="0" u="none" strike="noStrike" cap="none" normalizeH="0" baseline="0" dirty="0">
                <a:ln>
                  <a:noFill/>
                </a:ln>
                <a:solidFill>
                  <a:schemeClr val="tx1"/>
                </a:solidFill>
                <a:effectLst/>
                <a:latin typeface="Arial" panose="020B0604020202020204" pitchFamily="34" charset="0"/>
              </a:rPr>
              <a:t>-CPU, </a:t>
            </a:r>
            <a:r>
              <a:rPr kumimoji="0" lang="en-US" altLang="en-US" sz="1800" b="0" i="0" u="none" strike="noStrike" cap="none" normalizeH="0" baseline="0" dirty="0" err="1">
                <a:ln>
                  <a:noFill/>
                </a:ln>
                <a:solidFill>
                  <a:schemeClr val="tx1"/>
                </a:solidFill>
                <a:effectLst/>
                <a:latin typeface="Arial" panose="020B0604020202020204" pitchFamily="34" charset="0"/>
              </a:rPr>
              <a:t>dan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geometris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meningkatkan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lalu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lintas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terkait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dengan</a:t>
            </a:r>
            <a:r>
              <a:rPr kumimoji="0" lang="en-US" altLang="en-US" sz="1800" b="0" i="0" u="none" strike="noStrike" cap="none" normalizeH="0" baseline="0" dirty="0">
                <a:ln>
                  <a:noFill/>
                </a:ln>
                <a:solidFill>
                  <a:schemeClr val="tx1"/>
                </a:solidFill>
                <a:effectLst/>
                <a:latin typeface="Arial" panose="020B0604020202020204" pitchFamily="34" charset="0"/>
              </a:rPr>
              <a:t> cache / </a:t>
            </a:r>
            <a:r>
              <a:rPr kumimoji="0" lang="en-US" altLang="en-US" sz="1800" b="0" i="0" u="none" strike="noStrike" cap="none" normalizeH="0" baseline="0" dirty="0" err="1">
                <a:ln>
                  <a:noFill/>
                </a:ln>
                <a:solidFill>
                  <a:schemeClr val="tx1"/>
                </a:solidFill>
                <a:effectLst/>
                <a:latin typeface="Arial" panose="020B0604020202020204" pitchFamily="34" charset="0"/>
              </a:rPr>
              <a:t>manajemen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memori</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id-ID"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Programmer </a:t>
            </a:r>
            <a:r>
              <a:rPr kumimoji="0" lang="en-US" altLang="en-US" sz="1800" b="0" i="0" u="none" strike="noStrike" cap="none" normalizeH="0" baseline="0" dirty="0" err="1">
                <a:ln>
                  <a:noFill/>
                </a:ln>
                <a:solidFill>
                  <a:schemeClr val="tx1"/>
                </a:solidFill>
                <a:effectLst/>
                <a:latin typeface="Arial" panose="020B0604020202020204" pitchFamily="34" charset="0"/>
              </a:rPr>
              <a:t>bertanggung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jawab</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untuk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sinkronisasi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konstruksi</a:t>
            </a:r>
            <a:r>
              <a:rPr kumimoji="0" lang="en-US" altLang="en-US" sz="1800" b="0" i="0" u="none" strike="noStrike" cap="none" normalizeH="0" baseline="0" dirty="0">
                <a:ln>
                  <a:noFill/>
                </a:ln>
                <a:solidFill>
                  <a:schemeClr val="tx1"/>
                </a:solidFill>
                <a:effectLst/>
                <a:latin typeface="Arial" panose="020B0604020202020204" pitchFamily="34" charset="0"/>
              </a:rPr>
              <a:t> yang </a:t>
            </a:r>
            <a:r>
              <a:rPr kumimoji="0" lang="en-US" altLang="en-US" sz="1800" b="0" i="0" u="none" strike="noStrike" cap="none" normalizeH="0" baseline="0" dirty="0" err="1">
                <a:ln>
                  <a:noFill/>
                </a:ln>
                <a:solidFill>
                  <a:schemeClr val="tx1"/>
                </a:solidFill>
                <a:effectLst/>
                <a:latin typeface="Arial" panose="020B0604020202020204" pitchFamily="34" charset="0"/>
              </a:rPr>
              <a:t>menjamin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benar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akses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memori</a:t>
            </a:r>
            <a:r>
              <a:rPr kumimoji="0" lang="en-US" altLang="en-US" sz="1800" b="0" i="0" u="none" strike="noStrike" cap="none" normalizeH="0" baseline="0" dirty="0">
                <a:ln>
                  <a:noFill/>
                </a:ln>
                <a:solidFill>
                  <a:schemeClr val="tx1"/>
                </a:solidFill>
                <a:effectLst/>
                <a:latin typeface="Arial" panose="020B0604020202020204" pitchFamily="34" charset="0"/>
              </a:rPr>
              <a:t> global.</a:t>
            </a:r>
          </a:p>
        </p:txBody>
      </p:sp>
    </p:spTree>
    <p:extLst>
      <p:ext uri="{BB962C8B-B14F-4D97-AF65-F5344CB8AC3E}">
        <p14:creationId xmlns:p14="http://schemas.microsoft.com/office/powerpoint/2010/main" val="96245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15F5-07DB-4CE2-8EFB-792CF716B63C}"/>
              </a:ext>
            </a:extLst>
          </p:cNvPr>
          <p:cNvSpPr>
            <a:spLocks noGrp="1"/>
          </p:cNvSpPr>
          <p:nvPr>
            <p:ph type="title"/>
          </p:nvPr>
        </p:nvSpPr>
        <p:spPr/>
        <p:txBody>
          <a:bodyPr/>
          <a:lstStyle/>
          <a:p>
            <a:r>
              <a:rPr lang="en-US" dirty="0" err="1"/>
              <a:t>Memori</a:t>
            </a:r>
            <a:r>
              <a:rPr lang="en-US" dirty="0"/>
              <a:t> </a:t>
            </a:r>
            <a:r>
              <a:rPr lang="en-US" dirty="0" err="1"/>
              <a:t>terdistribusi</a:t>
            </a:r>
            <a:br>
              <a:rPr lang="en-US" dirty="0"/>
            </a:br>
            <a:endParaRPr lang="en-US" dirty="0"/>
          </a:p>
        </p:txBody>
      </p:sp>
      <p:sp>
        <p:nvSpPr>
          <p:cNvPr id="3" name="Content Placeholder 2">
            <a:extLst>
              <a:ext uri="{FF2B5EF4-FFF2-40B4-BE49-F238E27FC236}">
                <a16:creationId xmlns:a16="http://schemas.microsoft.com/office/drawing/2014/main" id="{CA8281FF-453E-40A9-86DC-A0DFC8B20F27}"/>
              </a:ext>
            </a:extLst>
          </p:cNvPr>
          <p:cNvSpPr>
            <a:spLocks noGrp="1"/>
          </p:cNvSpPr>
          <p:nvPr>
            <p:ph idx="1"/>
          </p:nvPr>
        </p:nvSpPr>
        <p:spPr>
          <a:xfrm>
            <a:off x="6266688" y="2249487"/>
            <a:ext cx="4780723" cy="3541714"/>
          </a:xfrm>
        </p:spPr>
        <p:txBody>
          <a:bodyPr/>
          <a:lstStyle/>
          <a:p>
            <a:r>
              <a:rPr lang="en-US" dirty="0" err="1"/>
              <a:t>Seperti</a:t>
            </a:r>
            <a:r>
              <a:rPr lang="en-US" dirty="0"/>
              <a:t> </a:t>
            </a:r>
            <a:r>
              <a:rPr lang="en-US" dirty="0" err="1"/>
              <a:t>sistem</a:t>
            </a:r>
            <a:r>
              <a:rPr lang="en-US" dirty="0"/>
              <a:t> </a:t>
            </a:r>
            <a:r>
              <a:rPr lang="en-US" dirty="0" err="1"/>
              <a:t>memori</a:t>
            </a:r>
            <a:r>
              <a:rPr lang="en-US" dirty="0"/>
              <a:t> </a:t>
            </a:r>
            <a:r>
              <a:rPr lang="en-US" dirty="0" err="1"/>
              <a:t>bersama</a:t>
            </a:r>
            <a:r>
              <a:rPr lang="en-US" dirty="0"/>
              <a:t>, </a:t>
            </a:r>
            <a:r>
              <a:rPr lang="en-US" dirty="0" err="1"/>
              <a:t>sistem</a:t>
            </a:r>
            <a:r>
              <a:rPr lang="en-US" dirty="0"/>
              <a:t> </a:t>
            </a:r>
            <a:r>
              <a:rPr lang="en-US" dirty="0" err="1"/>
              <a:t>memori</a:t>
            </a:r>
            <a:r>
              <a:rPr lang="en-US" dirty="0"/>
              <a:t> </a:t>
            </a:r>
            <a:r>
              <a:rPr lang="en-US" dirty="0" err="1"/>
              <a:t>terdistribusi</a:t>
            </a:r>
            <a:r>
              <a:rPr lang="en-US" dirty="0"/>
              <a:t> </a:t>
            </a:r>
            <a:r>
              <a:rPr lang="en-US" dirty="0" err="1"/>
              <a:t>bervariasi</a:t>
            </a:r>
            <a:r>
              <a:rPr lang="en-US" dirty="0"/>
              <a:t> </a:t>
            </a:r>
            <a:r>
              <a:rPr lang="en-US" dirty="0" err="1"/>
              <a:t>tetapi</a:t>
            </a:r>
            <a:r>
              <a:rPr lang="en-US" dirty="0"/>
              <a:t> </a:t>
            </a:r>
            <a:r>
              <a:rPr lang="en-US" dirty="0" err="1"/>
              <a:t>memiliki</a:t>
            </a:r>
            <a:r>
              <a:rPr lang="en-US" dirty="0"/>
              <a:t> </a:t>
            </a:r>
            <a:r>
              <a:rPr lang="en-US" dirty="0" err="1"/>
              <a:t>satu</a:t>
            </a:r>
            <a:r>
              <a:rPr lang="en-US" dirty="0"/>
              <a:t> </a:t>
            </a:r>
            <a:r>
              <a:rPr lang="en-US" dirty="0" err="1"/>
              <a:t>karakteristik</a:t>
            </a:r>
            <a:r>
              <a:rPr lang="en-US" dirty="0"/>
              <a:t> </a:t>
            </a:r>
            <a:r>
              <a:rPr lang="en-US" dirty="0" err="1"/>
              <a:t>umum</a:t>
            </a:r>
            <a:r>
              <a:rPr lang="en-US" dirty="0"/>
              <a:t>. </a:t>
            </a:r>
            <a:r>
              <a:rPr lang="en-US" dirty="0" err="1"/>
              <a:t>Sistem</a:t>
            </a:r>
            <a:r>
              <a:rPr lang="en-US" dirty="0"/>
              <a:t> </a:t>
            </a:r>
            <a:r>
              <a:rPr lang="en-US" dirty="0" err="1"/>
              <a:t>memori</a:t>
            </a:r>
            <a:r>
              <a:rPr lang="en-US" dirty="0"/>
              <a:t> </a:t>
            </a:r>
            <a:r>
              <a:rPr lang="en-US" dirty="0" err="1"/>
              <a:t>terdistribusi</a:t>
            </a:r>
            <a:r>
              <a:rPr lang="en-US" dirty="0"/>
              <a:t> </a:t>
            </a:r>
            <a:r>
              <a:rPr lang="en-US" dirty="0" err="1"/>
              <a:t>memerlukan</a:t>
            </a:r>
            <a:r>
              <a:rPr lang="en-US" dirty="0"/>
              <a:t> </a:t>
            </a:r>
            <a:r>
              <a:rPr lang="en-US" dirty="0" err="1"/>
              <a:t>jaringan</a:t>
            </a:r>
            <a:r>
              <a:rPr lang="en-US" dirty="0"/>
              <a:t> </a:t>
            </a:r>
            <a:r>
              <a:rPr lang="en-US" dirty="0" err="1"/>
              <a:t>komunikasi</a:t>
            </a:r>
            <a:r>
              <a:rPr lang="en-US" dirty="0"/>
              <a:t> </a:t>
            </a:r>
            <a:r>
              <a:rPr lang="en-US" dirty="0" err="1"/>
              <a:t>untuk</a:t>
            </a:r>
            <a:r>
              <a:rPr lang="en-US" dirty="0"/>
              <a:t> </a:t>
            </a:r>
            <a:r>
              <a:rPr lang="en-US" dirty="0" err="1"/>
              <a:t>menghubungkan</a:t>
            </a:r>
            <a:r>
              <a:rPr lang="en-US" dirty="0"/>
              <a:t> </a:t>
            </a:r>
            <a:r>
              <a:rPr lang="en-US" dirty="0" err="1"/>
              <a:t>memori</a:t>
            </a:r>
            <a:r>
              <a:rPr lang="en-US" dirty="0"/>
              <a:t> </a:t>
            </a:r>
            <a:r>
              <a:rPr lang="en-US" dirty="0" err="1"/>
              <a:t>antar-prosesor</a:t>
            </a:r>
            <a:r>
              <a:rPr lang="en-US" dirty="0"/>
              <a:t>.</a:t>
            </a:r>
          </a:p>
          <a:p>
            <a:endParaRPr lang="en-US" dirty="0"/>
          </a:p>
        </p:txBody>
      </p:sp>
      <p:pic>
        <p:nvPicPr>
          <p:cNvPr id="5" name="Picture 4">
            <a:extLst>
              <a:ext uri="{FF2B5EF4-FFF2-40B4-BE49-F238E27FC236}">
                <a16:creationId xmlns:a16="http://schemas.microsoft.com/office/drawing/2014/main" id="{1598A04B-47D5-4372-BD7A-903BEE67EE1E}"/>
              </a:ext>
            </a:extLst>
          </p:cNvPr>
          <p:cNvPicPr>
            <a:picLocks noChangeAspect="1"/>
          </p:cNvPicPr>
          <p:nvPr/>
        </p:nvPicPr>
        <p:blipFill>
          <a:blip r:embed="rId2"/>
          <a:stretch>
            <a:fillRect/>
          </a:stretch>
        </p:blipFill>
        <p:spPr>
          <a:xfrm>
            <a:off x="1141413" y="2424415"/>
            <a:ext cx="5347128" cy="2274194"/>
          </a:xfrm>
          <a:prstGeom prst="rect">
            <a:avLst/>
          </a:prstGeom>
        </p:spPr>
      </p:pic>
    </p:spTree>
    <p:extLst>
      <p:ext uri="{BB962C8B-B14F-4D97-AF65-F5344CB8AC3E}">
        <p14:creationId xmlns:p14="http://schemas.microsoft.com/office/powerpoint/2010/main" val="987228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5C45-3427-4749-8505-FA4556A0C17B}"/>
              </a:ext>
            </a:extLst>
          </p:cNvPr>
          <p:cNvSpPr>
            <a:spLocks noGrp="1"/>
          </p:cNvSpPr>
          <p:nvPr>
            <p:ph type="title"/>
          </p:nvPr>
        </p:nvSpPr>
        <p:spPr/>
        <p:txBody>
          <a:bodyPr/>
          <a:lstStyle/>
          <a:p>
            <a:r>
              <a:rPr lang="id-ID" dirty="0"/>
              <a:t>multiprocessor</a:t>
            </a:r>
            <a:endParaRPr lang="en-US" dirty="0"/>
          </a:p>
        </p:txBody>
      </p:sp>
      <p:sp>
        <p:nvSpPr>
          <p:cNvPr id="3" name="Content Placeholder 2">
            <a:extLst>
              <a:ext uri="{FF2B5EF4-FFF2-40B4-BE49-F238E27FC236}">
                <a16:creationId xmlns:a16="http://schemas.microsoft.com/office/drawing/2014/main" id="{C249D07D-CE39-45A9-8828-F2F0B20F7EF8}"/>
              </a:ext>
            </a:extLst>
          </p:cNvPr>
          <p:cNvSpPr>
            <a:spLocks noGrp="1"/>
          </p:cNvSpPr>
          <p:nvPr>
            <p:ph idx="1"/>
          </p:nvPr>
        </p:nvSpPr>
        <p:spPr/>
        <p:txBody>
          <a:bodyPr/>
          <a:lstStyle/>
          <a:p>
            <a:pPr>
              <a:lnSpc>
                <a:spcPct val="80000"/>
              </a:lnSpc>
            </a:pPr>
            <a:r>
              <a:rPr lang="en-US" altLang="en-US" dirty="0" err="1"/>
              <a:t>Sebuah</a:t>
            </a:r>
            <a:r>
              <a:rPr lang="en-US" altLang="en-US" dirty="0"/>
              <a:t> </a:t>
            </a:r>
            <a:r>
              <a:rPr lang="en-US" altLang="en-US" dirty="0" err="1"/>
              <a:t>sistem</a:t>
            </a:r>
            <a:r>
              <a:rPr lang="en-US" altLang="en-US" dirty="0"/>
              <a:t> </a:t>
            </a:r>
            <a:r>
              <a:rPr lang="en-US" altLang="en-US" dirty="0" err="1"/>
              <a:t>komputer</a:t>
            </a:r>
            <a:r>
              <a:rPr lang="en-US" altLang="en-US" dirty="0"/>
              <a:t> </a:t>
            </a:r>
            <a:r>
              <a:rPr lang="en-US" altLang="en-US" dirty="0" err="1"/>
              <a:t>menjalankan</a:t>
            </a:r>
            <a:r>
              <a:rPr lang="en-US" altLang="en-US" dirty="0"/>
              <a:t> </a:t>
            </a:r>
            <a:r>
              <a:rPr lang="en-US" altLang="en-US" dirty="0" err="1"/>
              <a:t>satu</a:t>
            </a:r>
            <a:r>
              <a:rPr lang="en-US" altLang="en-US" dirty="0"/>
              <a:t> </a:t>
            </a:r>
            <a:r>
              <a:rPr lang="en-US" altLang="en-US" dirty="0" err="1"/>
              <a:t>buah</a:t>
            </a:r>
            <a:r>
              <a:rPr lang="en-US" altLang="en-US" dirty="0"/>
              <a:t> </a:t>
            </a:r>
            <a:r>
              <a:rPr lang="en-US" altLang="en-US" dirty="0" err="1"/>
              <a:t>aplikasi</a:t>
            </a:r>
            <a:r>
              <a:rPr lang="en-US" altLang="en-US" dirty="0"/>
              <a:t> </a:t>
            </a:r>
            <a:r>
              <a:rPr lang="en-US" altLang="en-US" dirty="0" err="1"/>
              <a:t>atau</a:t>
            </a:r>
            <a:r>
              <a:rPr lang="en-US" altLang="en-US" dirty="0"/>
              <a:t> </a:t>
            </a:r>
            <a:r>
              <a:rPr lang="en-US" altLang="en-US" dirty="0" err="1"/>
              <a:t>lebih</a:t>
            </a:r>
            <a:r>
              <a:rPr lang="en-US" altLang="en-US" dirty="0"/>
              <a:t> yang </a:t>
            </a:r>
            <a:r>
              <a:rPr lang="en-US" altLang="en-US" dirty="0" err="1"/>
              <a:t>kemudian</a:t>
            </a:r>
            <a:r>
              <a:rPr lang="en-US" altLang="en-US" dirty="0"/>
              <a:t> </a:t>
            </a:r>
            <a:r>
              <a:rPr lang="en-US" altLang="en-US" dirty="0" err="1"/>
              <a:t>dipecah</a:t>
            </a:r>
            <a:r>
              <a:rPr lang="en-US" altLang="en-US" dirty="0"/>
              <a:t> </a:t>
            </a:r>
            <a:r>
              <a:rPr lang="en-US" altLang="en-US" dirty="0" err="1"/>
              <a:t>menjadi</a:t>
            </a:r>
            <a:r>
              <a:rPr lang="en-US" altLang="en-US" dirty="0"/>
              <a:t> </a:t>
            </a:r>
            <a:r>
              <a:rPr lang="en-US" altLang="en-US" dirty="0" err="1"/>
              <a:t>sejumlah</a:t>
            </a:r>
            <a:r>
              <a:rPr lang="en-US" altLang="en-US" dirty="0"/>
              <a:t> proses </a:t>
            </a:r>
            <a:r>
              <a:rPr lang="en-US" altLang="en-US" dirty="0" err="1"/>
              <a:t>sekuensial</a:t>
            </a:r>
            <a:r>
              <a:rPr lang="en-US" altLang="en-US" dirty="0"/>
              <a:t> yang </a:t>
            </a:r>
            <a:r>
              <a:rPr lang="en-US" altLang="en-US" dirty="0" err="1"/>
              <a:t>berko-operasi</a:t>
            </a:r>
            <a:r>
              <a:rPr lang="en-US" altLang="en-US" dirty="0"/>
              <a:t>.</a:t>
            </a:r>
          </a:p>
          <a:p>
            <a:pPr>
              <a:lnSpc>
                <a:spcPct val="80000"/>
              </a:lnSpc>
            </a:pPr>
            <a:r>
              <a:rPr lang="en-US" altLang="en-US" dirty="0" err="1"/>
              <a:t>Dapat</a:t>
            </a:r>
            <a:r>
              <a:rPr lang="en-US" altLang="en-US" dirty="0"/>
              <a:t> </a:t>
            </a:r>
            <a:r>
              <a:rPr lang="en-US" altLang="en-US" dirty="0" err="1"/>
              <a:t>diimplementasikan</a:t>
            </a:r>
            <a:r>
              <a:rPr lang="en-US" altLang="en-US" dirty="0"/>
              <a:t> </a:t>
            </a:r>
            <a:r>
              <a:rPr lang="en-US" altLang="en-US" dirty="0" err="1"/>
              <a:t>pada</a:t>
            </a:r>
            <a:r>
              <a:rPr lang="en-US" altLang="en-US" dirty="0"/>
              <a:t> </a:t>
            </a:r>
            <a:r>
              <a:rPr lang="en-US" altLang="en-US" dirty="0" err="1"/>
              <a:t>sistem</a:t>
            </a:r>
            <a:r>
              <a:rPr lang="en-US" altLang="en-US" dirty="0"/>
              <a:t> </a:t>
            </a:r>
            <a:r>
              <a:rPr lang="en-US" altLang="en-US" dirty="0" err="1"/>
              <a:t>berprosesor</a:t>
            </a:r>
            <a:r>
              <a:rPr lang="en-US" altLang="en-US" dirty="0"/>
              <a:t> </a:t>
            </a:r>
            <a:r>
              <a:rPr lang="en-US" altLang="en-US" dirty="0" err="1"/>
              <a:t>tunggal</a:t>
            </a:r>
            <a:r>
              <a:rPr lang="en-US" altLang="en-US" dirty="0"/>
              <a:t>, </a:t>
            </a:r>
            <a:r>
              <a:rPr lang="en-US" altLang="en-US" dirty="0" err="1"/>
              <a:t>namun</a:t>
            </a:r>
            <a:r>
              <a:rPr lang="en-US" altLang="en-US" dirty="0"/>
              <a:t> </a:t>
            </a:r>
            <a:r>
              <a:rPr lang="en-US" altLang="en-US" dirty="0" err="1"/>
              <a:t>akan</a:t>
            </a:r>
            <a:r>
              <a:rPr lang="en-US" altLang="en-US" dirty="0"/>
              <a:t> </a:t>
            </a:r>
            <a:r>
              <a:rPr lang="en-US" altLang="en-US" dirty="0" err="1"/>
              <a:t>lebih</a:t>
            </a:r>
            <a:r>
              <a:rPr lang="en-US" altLang="en-US" dirty="0"/>
              <a:t> </a:t>
            </a:r>
            <a:r>
              <a:rPr lang="en-US" altLang="en-US" dirty="0" err="1"/>
              <a:t>mudah</a:t>
            </a:r>
            <a:r>
              <a:rPr lang="en-US" altLang="en-US" dirty="0"/>
              <a:t> </a:t>
            </a:r>
            <a:r>
              <a:rPr lang="en-US" altLang="en-US" dirty="0" err="1"/>
              <a:t>apabila</a:t>
            </a:r>
            <a:r>
              <a:rPr lang="en-US" altLang="en-US" dirty="0"/>
              <a:t> </a:t>
            </a:r>
            <a:r>
              <a:rPr lang="en-US" altLang="en-US" dirty="0" err="1"/>
              <a:t>diimplementasikan</a:t>
            </a:r>
            <a:r>
              <a:rPr lang="en-US" altLang="en-US" dirty="0"/>
              <a:t> </a:t>
            </a:r>
            <a:r>
              <a:rPr lang="en-US" altLang="en-US" dirty="0" err="1"/>
              <a:t>pada</a:t>
            </a:r>
            <a:r>
              <a:rPr lang="en-US" altLang="en-US" dirty="0"/>
              <a:t> </a:t>
            </a:r>
            <a:r>
              <a:rPr lang="en-US" altLang="en-US" dirty="0" err="1"/>
              <a:t>sebuah</a:t>
            </a:r>
            <a:r>
              <a:rPr lang="en-US" altLang="en-US" dirty="0"/>
              <a:t> </a:t>
            </a:r>
            <a:r>
              <a:rPr lang="en-US" altLang="en-US" dirty="0" err="1"/>
              <a:t>sistem</a:t>
            </a:r>
            <a:r>
              <a:rPr lang="en-US" altLang="en-US" dirty="0"/>
              <a:t> </a:t>
            </a:r>
            <a:r>
              <a:rPr lang="en-US" altLang="en-US" dirty="0" err="1"/>
              <a:t>multiprosesor</a:t>
            </a:r>
            <a:r>
              <a:rPr lang="en-US" altLang="en-US" dirty="0"/>
              <a:t>.</a:t>
            </a:r>
          </a:p>
          <a:p>
            <a:pPr>
              <a:lnSpc>
                <a:spcPct val="80000"/>
              </a:lnSpc>
            </a:pPr>
            <a:r>
              <a:rPr lang="en-US" altLang="en-US" dirty="0" err="1"/>
              <a:t>Setiap</a:t>
            </a:r>
            <a:r>
              <a:rPr lang="en-US" altLang="en-US" dirty="0"/>
              <a:t> </a:t>
            </a:r>
            <a:r>
              <a:rPr lang="en-US" altLang="en-US" dirty="0" err="1"/>
              <a:t>saat</a:t>
            </a:r>
            <a:r>
              <a:rPr lang="en-US" altLang="en-US" dirty="0"/>
              <a:t>, </a:t>
            </a:r>
            <a:r>
              <a:rPr lang="en-US" altLang="en-US" dirty="0" err="1"/>
              <a:t>setiap</a:t>
            </a:r>
            <a:r>
              <a:rPr lang="en-US" altLang="en-US" dirty="0"/>
              <a:t> proses </a:t>
            </a:r>
            <a:r>
              <a:rPr lang="en-US" altLang="en-US" dirty="0" err="1"/>
              <a:t>jamak</a:t>
            </a:r>
            <a:r>
              <a:rPr lang="en-US" altLang="en-US" dirty="0"/>
              <a:t> </a:t>
            </a:r>
            <a:r>
              <a:rPr lang="en-US" altLang="en-US" dirty="0" err="1"/>
              <a:t>akan</a:t>
            </a:r>
            <a:r>
              <a:rPr lang="en-US" altLang="en-US" dirty="0"/>
              <a:t> </a:t>
            </a:r>
            <a:r>
              <a:rPr lang="en-US" altLang="en-US" dirty="0" err="1"/>
              <a:t>mengeksekusi</a:t>
            </a:r>
            <a:r>
              <a:rPr lang="en-US" altLang="en-US" dirty="0"/>
              <a:t> proses </a:t>
            </a:r>
            <a:r>
              <a:rPr lang="en-US" altLang="en-US" dirty="0" err="1"/>
              <a:t>lainnya</a:t>
            </a:r>
            <a:r>
              <a:rPr lang="en-US" altLang="en-US" dirty="0"/>
              <a:t>.</a:t>
            </a:r>
          </a:p>
          <a:p>
            <a:pPr>
              <a:lnSpc>
                <a:spcPct val="80000"/>
              </a:lnSpc>
            </a:pPr>
            <a:r>
              <a:rPr lang="en-US" altLang="en-US" dirty="0" err="1"/>
              <a:t>Komunikasi</a:t>
            </a:r>
            <a:r>
              <a:rPr lang="en-US" altLang="en-US" dirty="0"/>
              <a:t> </a:t>
            </a:r>
            <a:r>
              <a:rPr lang="en-US" altLang="en-US" dirty="0" err="1"/>
              <a:t>antara</a:t>
            </a:r>
            <a:r>
              <a:rPr lang="en-US" altLang="en-US" dirty="0"/>
              <a:t> proses </a:t>
            </a:r>
            <a:r>
              <a:rPr lang="en-US" altLang="en-US" dirty="0" err="1"/>
              <a:t>dilakukan</a:t>
            </a:r>
            <a:r>
              <a:rPr lang="en-US" altLang="en-US" dirty="0"/>
              <a:t> </a:t>
            </a:r>
            <a:r>
              <a:rPr lang="en-US" altLang="en-US" dirty="0" err="1"/>
              <a:t>oleh</a:t>
            </a:r>
            <a:r>
              <a:rPr lang="en-US" altLang="en-US" dirty="0"/>
              <a:t> </a:t>
            </a:r>
            <a:r>
              <a:rPr lang="en-US" altLang="en-US" dirty="0" err="1"/>
              <a:t>pesan-pesan</a:t>
            </a:r>
            <a:r>
              <a:rPr lang="en-US" altLang="en-US" dirty="0"/>
              <a:t> </a:t>
            </a:r>
            <a:r>
              <a:rPr lang="en-US" altLang="en-US" dirty="0" err="1"/>
              <a:t>dan</a:t>
            </a:r>
            <a:r>
              <a:rPr lang="en-US" altLang="en-US" dirty="0"/>
              <a:t> flag-flag yang </a:t>
            </a:r>
            <a:r>
              <a:rPr lang="en-US" altLang="en-US" dirty="0" err="1"/>
              <a:t>dapat</a:t>
            </a:r>
            <a:r>
              <a:rPr lang="en-US" altLang="en-US" dirty="0"/>
              <a:t> </a:t>
            </a:r>
            <a:r>
              <a:rPr lang="en-US" altLang="en-US" dirty="0" err="1"/>
              <a:t>dikirimkan</a:t>
            </a:r>
            <a:r>
              <a:rPr lang="en-US" altLang="en-US" dirty="0"/>
              <a:t> </a:t>
            </a:r>
            <a:r>
              <a:rPr lang="en-US" altLang="en-US" dirty="0" err="1"/>
              <a:t>ke</a:t>
            </a:r>
            <a:r>
              <a:rPr lang="en-US" altLang="en-US" dirty="0"/>
              <a:t> </a:t>
            </a:r>
            <a:r>
              <a:rPr lang="en-US" altLang="en-US" dirty="0" err="1"/>
              <a:t>prosesor</a:t>
            </a:r>
            <a:r>
              <a:rPr lang="en-US" altLang="en-US" dirty="0"/>
              <a:t> </a:t>
            </a:r>
            <a:r>
              <a:rPr lang="en-US" altLang="en-US" dirty="0" err="1"/>
              <a:t>lainnya</a:t>
            </a:r>
            <a:r>
              <a:rPr lang="en-US" altLang="en-US" dirty="0"/>
              <a:t> </a:t>
            </a:r>
            <a:r>
              <a:rPr lang="en-US" altLang="en-US" dirty="0" err="1"/>
              <a:t>melalui</a:t>
            </a:r>
            <a:r>
              <a:rPr lang="en-US" altLang="en-US" dirty="0"/>
              <a:t> </a:t>
            </a:r>
            <a:r>
              <a:rPr lang="en-US" altLang="en-US" dirty="0" err="1"/>
              <a:t>memori</a:t>
            </a:r>
            <a:r>
              <a:rPr lang="en-US" altLang="en-US" dirty="0"/>
              <a:t> utama.</a:t>
            </a:r>
          </a:p>
          <a:p>
            <a:r>
              <a:rPr lang="id-ID" dirty="0"/>
              <a:t>multi</a:t>
            </a:r>
            <a:endParaRPr lang="en-US" dirty="0"/>
          </a:p>
        </p:txBody>
      </p:sp>
    </p:spTree>
    <p:extLst>
      <p:ext uri="{BB962C8B-B14F-4D97-AF65-F5344CB8AC3E}">
        <p14:creationId xmlns:p14="http://schemas.microsoft.com/office/powerpoint/2010/main" val="397177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5398-F42E-4609-9DF1-FD46CB617DFC}"/>
              </a:ext>
            </a:extLst>
          </p:cNvPr>
          <p:cNvSpPr>
            <a:spLocks noGrp="1"/>
          </p:cNvSpPr>
          <p:nvPr>
            <p:ph type="title"/>
          </p:nvPr>
        </p:nvSpPr>
        <p:spPr/>
        <p:txBody>
          <a:bodyPr/>
          <a:lstStyle/>
          <a:p>
            <a:r>
              <a:rPr lang="id-ID" dirty="0"/>
              <a:t>Multi komputer</a:t>
            </a:r>
            <a:endParaRPr lang="en-US" dirty="0"/>
          </a:p>
        </p:txBody>
      </p:sp>
      <p:sp>
        <p:nvSpPr>
          <p:cNvPr id="3" name="Content Placeholder 2">
            <a:extLst>
              <a:ext uri="{FF2B5EF4-FFF2-40B4-BE49-F238E27FC236}">
                <a16:creationId xmlns:a16="http://schemas.microsoft.com/office/drawing/2014/main" id="{C03E9EC8-DF8D-4B2A-A869-BD43AE21B1B0}"/>
              </a:ext>
            </a:extLst>
          </p:cNvPr>
          <p:cNvSpPr>
            <a:spLocks noGrp="1"/>
          </p:cNvSpPr>
          <p:nvPr>
            <p:ph idx="1"/>
          </p:nvPr>
        </p:nvSpPr>
        <p:spPr/>
        <p:txBody>
          <a:bodyPr/>
          <a:lstStyle/>
          <a:p>
            <a:r>
              <a:rPr lang="en-US" altLang="en-US" dirty="0" err="1"/>
              <a:t>Keterbatasan</a:t>
            </a:r>
            <a:r>
              <a:rPr lang="en-US" altLang="en-US" dirty="0"/>
              <a:t> </a:t>
            </a:r>
            <a:r>
              <a:rPr lang="en-US" altLang="en-US" dirty="0" err="1"/>
              <a:t>skala</a:t>
            </a:r>
            <a:r>
              <a:rPr lang="en-US" altLang="en-US" dirty="0"/>
              <a:t> </a:t>
            </a:r>
            <a:r>
              <a:rPr lang="en-US" altLang="en-US" dirty="0" err="1"/>
              <a:t>multiprosesor</a:t>
            </a:r>
            <a:r>
              <a:rPr lang="en-US" altLang="en-US" dirty="0"/>
              <a:t> </a:t>
            </a:r>
            <a:r>
              <a:rPr lang="en-US" altLang="en-US" dirty="0">
                <a:sym typeface="Wingdings" panose="05000000000000000000" pitchFamily="2" charset="2"/>
              </a:rPr>
              <a:t> </a:t>
            </a:r>
            <a:r>
              <a:rPr lang="en-US" altLang="en-US" dirty="0" err="1">
                <a:sym typeface="Wingdings" panose="05000000000000000000" pitchFamily="2" charset="2"/>
              </a:rPr>
              <a:t>multikomputer</a:t>
            </a:r>
            <a:endParaRPr lang="en-US" altLang="en-US" dirty="0">
              <a:sym typeface="Wingdings" panose="05000000000000000000" pitchFamily="2" charset="2"/>
            </a:endParaRPr>
          </a:p>
          <a:p>
            <a:r>
              <a:rPr lang="en-US" altLang="en-US" dirty="0" err="1">
                <a:sym typeface="Wingdings" panose="05000000000000000000" pitchFamily="2" charset="2"/>
              </a:rPr>
              <a:t>Tujuan</a:t>
            </a:r>
            <a:r>
              <a:rPr lang="en-US" altLang="en-US" dirty="0">
                <a:sym typeface="Wingdings" panose="05000000000000000000" pitchFamily="2" charset="2"/>
              </a:rPr>
              <a:t>  </a:t>
            </a:r>
            <a:r>
              <a:rPr lang="en-US" altLang="en-US" dirty="0" err="1">
                <a:sym typeface="Wingdings" panose="05000000000000000000" pitchFamily="2" charset="2"/>
              </a:rPr>
              <a:t>untuk</a:t>
            </a:r>
            <a:r>
              <a:rPr lang="en-US" altLang="en-US" dirty="0">
                <a:sym typeface="Wingdings" panose="05000000000000000000" pitchFamily="2" charset="2"/>
              </a:rPr>
              <a:t> </a:t>
            </a:r>
            <a:r>
              <a:rPr lang="en-US" altLang="en-US" dirty="0" err="1">
                <a:sym typeface="Wingdings" panose="05000000000000000000" pitchFamily="2" charset="2"/>
              </a:rPr>
              <a:t>membuat</a:t>
            </a:r>
            <a:r>
              <a:rPr lang="en-US" altLang="en-US" dirty="0">
                <a:sym typeface="Wingdings" panose="05000000000000000000" pitchFamily="2" charset="2"/>
              </a:rPr>
              <a:t> </a:t>
            </a:r>
            <a:r>
              <a:rPr lang="en-US" altLang="en-US" dirty="0" err="1">
                <a:sym typeface="Wingdings" panose="05000000000000000000" pitchFamily="2" charset="2"/>
              </a:rPr>
              <a:t>organisasi</a:t>
            </a:r>
            <a:r>
              <a:rPr lang="en-US" altLang="en-US" dirty="0">
                <a:sym typeface="Wingdings" panose="05000000000000000000" pitchFamily="2" charset="2"/>
              </a:rPr>
              <a:t> yang scalable yang </a:t>
            </a:r>
            <a:r>
              <a:rPr lang="en-US" altLang="en-US" dirty="0" err="1">
                <a:sym typeface="Wingdings" panose="05000000000000000000" pitchFamily="2" charset="2"/>
              </a:rPr>
              <a:t>dapat</a:t>
            </a:r>
            <a:r>
              <a:rPr lang="en-US" altLang="en-US" dirty="0">
                <a:sym typeface="Wingdings" panose="05000000000000000000" pitchFamily="2" charset="2"/>
              </a:rPr>
              <a:t> </a:t>
            </a:r>
            <a:r>
              <a:rPr lang="en-US" altLang="en-US" dirty="0" err="1">
                <a:sym typeface="Wingdings" panose="05000000000000000000" pitchFamily="2" charset="2"/>
              </a:rPr>
              <a:t>mengakomodasi</a:t>
            </a:r>
            <a:r>
              <a:rPr lang="en-US" altLang="en-US" dirty="0">
                <a:sym typeface="Wingdings" panose="05000000000000000000" pitchFamily="2" charset="2"/>
              </a:rPr>
              <a:t> </a:t>
            </a:r>
            <a:r>
              <a:rPr lang="en-US" altLang="en-US" dirty="0" err="1">
                <a:sym typeface="Wingdings" panose="05000000000000000000" pitchFamily="2" charset="2"/>
              </a:rPr>
              <a:t>bermacam-macam</a:t>
            </a:r>
            <a:r>
              <a:rPr lang="en-US" altLang="en-US" dirty="0">
                <a:sym typeface="Wingdings" panose="05000000000000000000" pitchFamily="2" charset="2"/>
              </a:rPr>
              <a:t> </a:t>
            </a:r>
            <a:r>
              <a:rPr lang="en-US" altLang="en-US" dirty="0" err="1">
                <a:sym typeface="Wingdings" panose="05000000000000000000" pitchFamily="2" charset="2"/>
              </a:rPr>
              <a:t>prosesor</a:t>
            </a:r>
            <a:r>
              <a:rPr lang="en-US" alt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2694113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CF8F-BFCF-4896-BA0E-7D69A881AE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DAD62-B052-4109-8322-EB0465DEC4B4}"/>
              </a:ext>
            </a:extLst>
          </p:cNvPr>
          <p:cNvSpPr>
            <a:spLocks noGrp="1"/>
          </p:cNvSpPr>
          <p:nvPr>
            <p:ph idx="1"/>
          </p:nvPr>
        </p:nvSpPr>
        <p:spPr/>
        <p:txBody>
          <a:bodyPr/>
          <a:lstStyle/>
          <a:p>
            <a:pPr>
              <a:lnSpc>
                <a:spcPct val="90000"/>
              </a:lnSpc>
            </a:pPr>
            <a:r>
              <a:rPr lang="en-US" altLang="en-US" dirty="0" err="1"/>
              <a:t>Prosesor-prosesor</a:t>
            </a:r>
            <a:r>
              <a:rPr lang="en-US" altLang="en-US" dirty="0"/>
              <a:t> </a:t>
            </a:r>
            <a:r>
              <a:rPr lang="en-US" altLang="en-US" dirty="0" err="1"/>
              <a:t>multikomputer</a:t>
            </a:r>
            <a:r>
              <a:rPr lang="en-US" altLang="en-US" dirty="0"/>
              <a:t> </a:t>
            </a:r>
            <a:r>
              <a:rPr lang="en-US" altLang="en-US" dirty="0" err="1"/>
              <a:t>berkomunikasi</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saling</a:t>
            </a:r>
            <a:r>
              <a:rPr lang="en-US" altLang="en-US" dirty="0"/>
              <a:t> </a:t>
            </a:r>
            <a:r>
              <a:rPr lang="en-US" altLang="en-US" dirty="0" err="1"/>
              <a:t>bertukar</a:t>
            </a:r>
            <a:r>
              <a:rPr lang="en-US" altLang="en-US" dirty="0"/>
              <a:t> </a:t>
            </a:r>
            <a:r>
              <a:rPr lang="en-US" altLang="en-US" dirty="0" err="1"/>
              <a:t>pesan</a:t>
            </a:r>
            <a:r>
              <a:rPr lang="en-US" altLang="en-US" dirty="0"/>
              <a:t> </a:t>
            </a:r>
            <a:r>
              <a:rPr lang="en-US" altLang="en-US" dirty="0">
                <a:sym typeface="Wingdings" panose="05000000000000000000" pitchFamily="2" charset="2"/>
              </a:rPr>
              <a:t> </a:t>
            </a:r>
            <a:r>
              <a:rPr lang="en-US" altLang="en-US" dirty="0" err="1">
                <a:sym typeface="Wingdings" panose="05000000000000000000" pitchFamily="2" charset="2"/>
              </a:rPr>
              <a:t>elemen</a:t>
            </a:r>
            <a:r>
              <a:rPr lang="en-US" altLang="en-US" dirty="0">
                <a:sym typeface="Wingdings" panose="05000000000000000000" pitchFamily="2" charset="2"/>
              </a:rPr>
              <a:t> </a:t>
            </a:r>
            <a:r>
              <a:rPr lang="en-US" altLang="en-US" dirty="0" err="1">
                <a:sym typeface="Wingdings" panose="05000000000000000000" pitchFamily="2" charset="2"/>
              </a:rPr>
              <a:t>penting</a:t>
            </a:r>
            <a:r>
              <a:rPr lang="en-US" altLang="en-US" dirty="0">
                <a:sym typeface="Wingdings" panose="05000000000000000000" pitchFamily="2" charset="2"/>
              </a:rPr>
              <a:t> </a:t>
            </a:r>
            <a:r>
              <a:rPr lang="en-US" altLang="en-US" dirty="0" err="1">
                <a:sym typeface="Wingdings" panose="05000000000000000000" pitchFamily="2" charset="2"/>
              </a:rPr>
              <a:t>perancangan</a:t>
            </a:r>
            <a:r>
              <a:rPr lang="en-US" altLang="en-US" dirty="0">
                <a:sym typeface="Wingdings" panose="05000000000000000000" pitchFamily="2" charset="2"/>
              </a:rPr>
              <a:t> = </a:t>
            </a:r>
            <a:r>
              <a:rPr lang="en-US" altLang="en-US" dirty="0" err="1">
                <a:sym typeface="Wingdings" panose="05000000000000000000" pitchFamily="2" charset="2"/>
              </a:rPr>
              <a:t>jaringan</a:t>
            </a:r>
            <a:r>
              <a:rPr lang="en-US" altLang="en-US" dirty="0">
                <a:sym typeface="Wingdings" panose="05000000000000000000" pitchFamily="2" charset="2"/>
              </a:rPr>
              <a:t> </a:t>
            </a:r>
            <a:r>
              <a:rPr lang="en-US" altLang="en-US" dirty="0" err="1">
                <a:sym typeface="Wingdings" panose="05000000000000000000" pitchFamily="2" charset="2"/>
              </a:rPr>
              <a:t>interkoneksi</a:t>
            </a:r>
            <a:r>
              <a:rPr lang="en-US" altLang="en-US" dirty="0">
                <a:sym typeface="Wingdings" panose="05000000000000000000" pitchFamily="2" charset="2"/>
              </a:rPr>
              <a:t> (</a:t>
            </a:r>
            <a:r>
              <a:rPr lang="en-US" altLang="en-US" dirty="0" err="1">
                <a:sym typeface="Wingdings" panose="05000000000000000000" pitchFamily="2" charset="2"/>
              </a:rPr>
              <a:t>harus</a:t>
            </a:r>
            <a:r>
              <a:rPr lang="en-US" altLang="en-US" dirty="0">
                <a:sym typeface="Wingdings" panose="05000000000000000000" pitchFamily="2" charset="2"/>
              </a:rPr>
              <a:t> </a:t>
            </a:r>
            <a:r>
              <a:rPr lang="en-US" altLang="en-US" dirty="0" err="1">
                <a:sym typeface="Wingdings" panose="05000000000000000000" pitchFamily="2" charset="2"/>
              </a:rPr>
              <a:t>dibuat</a:t>
            </a:r>
            <a:r>
              <a:rPr lang="en-US" altLang="en-US" dirty="0">
                <a:sym typeface="Wingdings" panose="05000000000000000000" pitchFamily="2" charset="2"/>
              </a:rPr>
              <a:t> </a:t>
            </a:r>
            <a:r>
              <a:rPr lang="en-US" altLang="en-US" dirty="0" err="1">
                <a:sym typeface="Wingdings" panose="05000000000000000000" pitchFamily="2" charset="2"/>
              </a:rPr>
              <a:t>seefisien</a:t>
            </a:r>
            <a:r>
              <a:rPr lang="en-US" altLang="en-US" dirty="0">
                <a:sym typeface="Wingdings" panose="05000000000000000000" pitchFamily="2" charset="2"/>
              </a:rPr>
              <a:t> </a:t>
            </a:r>
            <a:r>
              <a:rPr lang="en-US" altLang="en-US" dirty="0" err="1">
                <a:sym typeface="Wingdings" panose="05000000000000000000" pitchFamily="2" charset="2"/>
              </a:rPr>
              <a:t>mungkin</a:t>
            </a:r>
            <a:r>
              <a:rPr lang="en-US" altLang="en-US" dirty="0">
                <a:sym typeface="Wingdings" panose="05000000000000000000" pitchFamily="2" charset="2"/>
              </a:rPr>
              <a:t>)</a:t>
            </a:r>
          </a:p>
          <a:p>
            <a:pPr>
              <a:lnSpc>
                <a:spcPct val="90000"/>
              </a:lnSpc>
            </a:pPr>
            <a:r>
              <a:rPr lang="en-US" altLang="en-US" dirty="0" err="1">
                <a:sym typeface="Wingdings" panose="05000000000000000000" pitchFamily="2" charset="2"/>
              </a:rPr>
              <a:t>Secara</a:t>
            </a:r>
            <a:r>
              <a:rPr lang="en-US" altLang="en-US" dirty="0">
                <a:sym typeface="Wingdings" panose="05000000000000000000" pitchFamily="2" charset="2"/>
              </a:rPr>
              <a:t> </a:t>
            </a:r>
            <a:r>
              <a:rPr lang="en-US" altLang="en-US" dirty="0" err="1">
                <a:sym typeface="Wingdings" panose="05000000000000000000" pitchFamily="2" charset="2"/>
              </a:rPr>
              <a:t>umum</a:t>
            </a:r>
            <a:r>
              <a:rPr lang="en-US" altLang="en-US" dirty="0">
                <a:sym typeface="Wingdings" panose="05000000000000000000" pitchFamily="2" charset="2"/>
              </a:rPr>
              <a:t>, </a:t>
            </a:r>
            <a:r>
              <a:rPr lang="en-US" altLang="en-US" dirty="0" err="1">
                <a:sym typeface="Wingdings" panose="05000000000000000000" pitchFamily="2" charset="2"/>
              </a:rPr>
              <a:t>terdapat</a:t>
            </a:r>
            <a:r>
              <a:rPr lang="en-US" altLang="en-US" dirty="0">
                <a:sym typeface="Wingdings" panose="05000000000000000000" pitchFamily="2" charset="2"/>
              </a:rPr>
              <a:t> trade-off </a:t>
            </a:r>
            <a:r>
              <a:rPr lang="en-US" altLang="en-US" dirty="0" err="1">
                <a:sym typeface="Wingdings" panose="05000000000000000000" pitchFamily="2" charset="2"/>
              </a:rPr>
              <a:t>antara</a:t>
            </a:r>
            <a:r>
              <a:rPr lang="en-US" altLang="en-US" dirty="0">
                <a:sym typeface="Wingdings" panose="05000000000000000000" pitchFamily="2" charset="2"/>
              </a:rPr>
              <a:t> </a:t>
            </a:r>
            <a:r>
              <a:rPr lang="en-US" altLang="en-US" dirty="0" err="1">
                <a:sym typeface="Wingdings" panose="05000000000000000000" pitchFamily="2" charset="2"/>
              </a:rPr>
              <a:t>lintasan</a:t>
            </a:r>
            <a:r>
              <a:rPr lang="en-US" altLang="en-US" dirty="0">
                <a:sym typeface="Wingdings" panose="05000000000000000000" pitchFamily="2" charset="2"/>
              </a:rPr>
              <a:t> </a:t>
            </a:r>
            <a:r>
              <a:rPr lang="en-US" altLang="en-US" dirty="0" err="1">
                <a:sym typeface="Wingdings" panose="05000000000000000000" pitchFamily="2" charset="2"/>
              </a:rPr>
              <a:t>terpanjang</a:t>
            </a:r>
            <a:r>
              <a:rPr lang="en-US" altLang="en-US" dirty="0">
                <a:sym typeface="Wingdings" panose="05000000000000000000" pitchFamily="2" charset="2"/>
              </a:rPr>
              <a:t> di </a:t>
            </a:r>
            <a:r>
              <a:rPr lang="en-US" altLang="en-US" dirty="0" err="1">
                <a:sym typeface="Wingdings" panose="05000000000000000000" pitchFamily="2" charset="2"/>
              </a:rPr>
              <a:t>antara</a:t>
            </a:r>
            <a:r>
              <a:rPr lang="en-US" altLang="en-US" dirty="0">
                <a:sym typeface="Wingdings" panose="05000000000000000000" pitchFamily="2" charset="2"/>
              </a:rPr>
              <a:t> </a:t>
            </a:r>
            <a:r>
              <a:rPr lang="en-US" altLang="en-US" dirty="0" err="1">
                <a:sym typeface="Wingdings" panose="05000000000000000000" pitchFamily="2" charset="2"/>
              </a:rPr>
              <a:t>dua</a:t>
            </a:r>
            <a:r>
              <a:rPr lang="en-US" altLang="en-US" dirty="0">
                <a:sym typeface="Wingdings" panose="05000000000000000000" pitchFamily="2" charset="2"/>
              </a:rPr>
              <a:t> </a:t>
            </a:r>
            <a:r>
              <a:rPr lang="en-US" altLang="en-US" dirty="0" err="1">
                <a:sym typeface="Wingdings" panose="05000000000000000000" pitchFamily="2" charset="2"/>
              </a:rPr>
              <a:t>simpul</a:t>
            </a:r>
            <a:r>
              <a:rPr lang="en-US" altLang="en-US" dirty="0">
                <a:sym typeface="Wingdings" panose="05000000000000000000" pitchFamily="2" charset="2"/>
              </a:rPr>
              <a:t> </a:t>
            </a:r>
            <a:r>
              <a:rPr lang="en-US" altLang="en-US" dirty="0" err="1">
                <a:sym typeface="Wingdings" panose="05000000000000000000" pitchFamily="2" charset="2"/>
              </a:rPr>
              <a:t>dengan</a:t>
            </a:r>
            <a:r>
              <a:rPr lang="en-US" altLang="en-US" dirty="0">
                <a:sym typeface="Wingdings" panose="05000000000000000000" pitchFamily="2" charset="2"/>
              </a:rPr>
              <a:t> </a:t>
            </a:r>
            <a:r>
              <a:rPr lang="en-US" altLang="en-US" dirty="0" err="1">
                <a:sym typeface="Wingdings" panose="05000000000000000000" pitchFamily="2" charset="2"/>
              </a:rPr>
              <a:t>jumlah</a:t>
            </a:r>
            <a:r>
              <a:rPr lang="en-US" altLang="en-US" dirty="0">
                <a:sym typeface="Wingdings" panose="05000000000000000000" pitchFamily="2" charset="2"/>
              </a:rPr>
              <a:t> </a:t>
            </a:r>
            <a:r>
              <a:rPr lang="en-US" altLang="en-US" dirty="0" err="1">
                <a:sym typeface="Wingdings" panose="05000000000000000000" pitchFamily="2" charset="2"/>
              </a:rPr>
              <a:t>koneksi</a:t>
            </a:r>
            <a:r>
              <a:rPr lang="en-US" altLang="en-US" dirty="0">
                <a:sym typeface="Wingdings" panose="05000000000000000000" pitchFamily="2" charset="2"/>
              </a:rPr>
              <a:t> </a:t>
            </a:r>
            <a:r>
              <a:rPr lang="en-US" altLang="en-US" dirty="0" err="1">
                <a:sym typeface="Wingdings" panose="05000000000000000000" pitchFamily="2" charset="2"/>
              </a:rPr>
              <a:t>fisik</a:t>
            </a:r>
            <a:r>
              <a:rPr lang="en-US" altLang="en-US" dirty="0">
                <a:sym typeface="Wingdings" panose="05000000000000000000" pitchFamily="2" charset="2"/>
              </a:rPr>
              <a:t> yang </a:t>
            </a:r>
            <a:r>
              <a:rPr lang="en-US" altLang="en-US" dirty="0" err="1">
                <a:sym typeface="Wingdings" panose="05000000000000000000" pitchFamily="2" charset="2"/>
              </a:rPr>
              <a:t>diperlukan</a:t>
            </a:r>
            <a:r>
              <a:rPr lang="en-US" altLang="en-US" dirty="0">
                <a:sym typeface="Wingdings" panose="05000000000000000000" pitchFamily="2" charset="2"/>
              </a:rPr>
              <a:t> </a:t>
            </a:r>
            <a:r>
              <a:rPr lang="en-US" altLang="en-US" dirty="0" err="1">
                <a:sym typeface="Wingdings" panose="05000000000000000000" pitchFamily="2" charset="2"/>
              </a:rPr>
              <a:t>pada</a:t>
            </a:r>
            <a:r>
              <a:rPr lang="en-US" altLang="en-US" dirty="0">
                <a:sym typeface="Wingdings" panose="05000000000000000000" pitchFamily="2" charset="2"/>
              </a:rPr>
              <a:t> </a:t>
            </a:r>
            <a:r>
              <a:rPr lang="en-US" altLang="en-US" dirty="0" err="1">
                <a:sym typeface="Wingdings" panose="05000000000000000000" pitchFamily="2" charset="2"/>
              </a:rPr>
              <a:t>setiap</a:t>
            </a:r>
            <a:r>
              <a:rPr lang="en-US" altLang="en-US" dirty="0">
                <a:sym typeface="Wingdings" panose="05000000000000000000" pitchFamily="2" charset="2"/>
              </a:rPr>
              <a:t> </a:t>
            </a:r>
            <a:r>
              <a:rPr lang="en-US" altLang="en-US" dirty="0" err="1">
                <a:sym typeface="Wingdings" panose="05000000000000000000" pitchFamily="2" charset="2"/>
              </a:rPr>
              <a:t>simpul</a:t>
            </a:r>
            <a:r>
              <a:rPr lang="en-US" altLang="en-US" dirty="0">
                <a:sym typeface="Wingdings" panose="05000000000000000000" pitchFamily="2" charset="2"/>
              </a:rPr>
              <a:t>.</a:t>
            </a:r>
            <a:endParaRPr lang="en-US" altLang="en-US" dirty="0"/>
          </a:p>
          <a:p>
            <a:endParaRPr lang="en-US" dirty="0"/>
          </a:p>
        </p:txBody>
      </p:sp>
    </p:spTree>
    <p:extLst>
      <p:ext uri="{BB962C8B-B14F-4D97-AF65-F5344CB8AC3E}">
        <p14:creationId xmlns:p14="http://schemas.microsoft.com/office/powerpoint/2010/main" val="262520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3BAD-BACD-4583-9EBD-BFA11F2D467F}"/>
              </a:ext>
            </a:extLst>
          </p:cNvPr>
          <p:cNvSpPr>
            <a:spLocks noGrp="1"/>
          </p:cNvSpPr>
          <p:nvPr>
            <p:ph type="title"/>
          </p:nvPr>
        </p:nvSpPr>
        <p:spPr/>
        <p:txBody>
          <a:bodyPr/>
          <a:lstStyle/>
          <a:p>
            <a:r>
              <a:rPr lang="en-US" altLang="en-US" dirty="0" err="1"/>
              <a:t>Topologi</a:t>
            </a:r>
            <a:r>
              <a:rPr lang="en-US" altLang="en-US" dirty="0"/>
              <a:t> </a:t>
            </a:r>
            <a:r>
              <a:rPr lang="en-US" altLang="en-US" dirty="0" err="1"/>
              <a:t>Interkoneksi</a:t>
            </a:r>
            <a:endParaRPr lang="en-US" dirty="0"/>
          </a:p>
        </p:txBody>
      </p:sp>
      <p:sp>
        <p:nvSpPr>
          <p:cNvPr id="3" name="Content Placeholder 2">
            <a:extLst>
              <a:ext uri="{FF2B5EF4-FFF2-40B4-BE49-F238E27FC236}">
                <a16:creationId xmlns:a16="http://schemas.microsoft.com/office/drawing/2014/main" id="{8E1AAC14-61B2-45D4-8991-FBECC0218DDC}"/>
              </a:ext>
            </a:extLst>
          </p:cNvPr>
          <p:cNvSpPr>
            <a:spLocks noGrp="1"/>
          </p:cNvSpPr>
          <p:nvPr>
            <p:ph idx="1"/>
          </p:nvPr>
        </p:nvSpPr>
        <p:spPr/>
        <p:txBody>
          <a:bodyPr/>
          <a:lstStyle/>
          <a:p>
            <a:r>
              <a:rPr lang="en-US" altLang="en-US" dirty="0" err="1"/>
              <a:t>Untuk</a:t>
            </a:r>
            <a:r>
              <a:rPr lang="en-US" altLang="en-US" dirty="0"/>
              <a:t> </a:t>
            </a:r>
            <a:r>
              <a:rPr lang="en-US" altLang="en-US" dirty="0" err="1"/>
              <a:t>mendukung</a:t>
            </a:r>
            <a:r>
              <a:rPr lang="en-US" altLang="en-US" dirty="0"/>
              <a:t> </a:t>
            </a:r>
            <a:r>
              <a:rPr lang="en-US" altLang="en-US" dirty="0" err="1"/>
              <a:t>skalabilitas</a:t>
            </a:r>
            <a:r>
              <a:rPr lang="en-US" altLang="en-US" dirty="0"/>
              <a:t> </a:t>
            </a:r>
            <a:r>
              <a:rPr lang="en-US" altLang="en-US" dirty="0" err="1"/>
              <a:t>dan</a:t>
            </a:r>
            <a:r>
              <a:rPr lang="en-US" altLang="en-US" dirty="0"/>
              <a:t> </a:t>
            </a:r>
            <a:r>
              <a:rPr lang="en-US" altLang="en-US" dirty="0" err="1"/>
              <a:t>untuk</a:t>
            </a:r>
            <a:r>
              <a:rPr lang="en-US" altLang="en-US" dirty="0"/>
              <a:t> </a:t>
            </a:r>
            <a:r>
              <a:rPr lang="en-US" altLang="en-US" dirty="0" err="1"/>
              <a:t>memberikan</a:t>
            </a:r>
            <a:r>
              <a:rPr lang="en-US" altLang="en-US" dirty="0"/>
              <a:t> </a:t>
            </a:r>
            <a:r>
              <a:rPr lang="en-US" altLang="en-US" dirty="0" err="1"/>
              <a:t>kinerja</a:t>
            </a:r>
            <a:r>
              <a:rPr lang="en-US" altLang="en-US" dirty="0"/>
              <a:t> yang </a:t>
            </a:r>
            <a:r>
              <a:rPr lang="en-US" altLang="en-US" dirty="0" err="1"/>
              <a:t>efisien</a:t>
            </a:r>
            <a:r>
              <a:rPr lang="en-US" altLang="en-US" dirty="0"/>
              <a:t>.</a:t>
            </a:r>
          </a:p>
          <a:p>
            <a:pPr lvl="1"/>
            <a:r>
              <a:rPr lang="en-US" altLang="en-US" dirty="0"/>
              <a:t>Ring</a:t>
            </a:r>
          </a:p>
          <a:p>
            <a:pPr lvl="1"/>
            <a:r>
              <a:rPr lang="en-US" altLang="en-US" dirty="0"/>
              <a:t>Mesh </a:t>
            </a:r>
          </a:p>
          <a:p>
            <a:pPr lvl="1"/>
            <a:r>
              <a:rPr lang="en-US" altLang="en-US" dirty="0"/>
              <a:t>Tree</a:t>
            </a:r>
          </a:p>
          <a:p>
            <a:pPr lvl="1"/>
            <a:r>
              <a:rPr lang="en-US" altLang="en-US" dirty="0"/>
              <a:t>Hypercube</a:t>
            </a:r>
            <a:endParaRPr lang="en-US" dirty="0"/>
          </a:p>
        </p:txBody>
      </p:sp>
    </p:spTree>
    <p:extLst>
      <p:ext uri="{BB962C8B-B14F-4D97-AF65-F5344CB8AC3E}">
        <p14:creationId xmlns:p14="http://schemas.microsoft.com/office/powerpoint/2010/main" val="11326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AB8B2-342E-4A2F-9B3C-9FB449ED0E39}"/>
              </a:ext>
            </a:extLst>
          </p:cNvPr>
          <p:cNvSpPr/>
          <p:nvPr/>
        </p:nvSpPr>
        <p:spPr>
          <a:xfrm>
            <a:off x="1153552" y="567289"/>
            <a:ext cx="10466362" cy="6001643"/>
          </a:xfrm>
          <a:prstGeom prst="rect">
            <a:avLst/>
          </a:prstGeom>
        </p:spPr>
        <p:txBody>
          <a:bodyPr wrap="square">
            <a:spAutoFit/>
          </a:bodyPr>
          <a:lstStyle/>
          <a:p>
            <a:r>
              <a:rPr lang="en-US" sz="3200" dirty="0" err="1"/>
              <a:t>Prosesor</a:t>
            </a:r>
            <a:r>
              <a:rPr lang="en-US" sz="3200" dirty="0"/>
              <a:t> </a:t>
            </a:r>
            <a:r>
              <a:rPr lang="en-US" sz="3200" dirty="0" err="1"/>
              <a:t>dapat</a:t>
            </a:r>
            <a:r>
              <a:rPr lang="en-US" sz="3200" dirty="0"/>
              <a:t> </a:t>
            </a:r>
            <a:r>
              <a:rPr lang="en-US" sz="3200" dirty="0" err="1"/>
              <a:t>berkomunikasi</a:t>
            </a:r>
            <a:r>
              <a:rPr lang="en-US" sz="3200" dirty="0"/>
              <a:t> </a:t>
            </a:r>
            <a:r>
              <a:rPr lang="en-US" sz="3200" dirty="0" err="1"/>
              <a:t>dengan</a:t>
            </a:r>
            <a:r>
              <a:rPr lang="en-US" sz="3200" dirty="0"/>
              <a:t> yang </a:t>
            </a:r>
            <a:r>
              <a:rPr lang="en-US" sz="3200" dirty="0" err="1"/>
              <a:t>lainnya</a:t>
            </a:r>
            <a:r>
              <a:rPr lang="en-US" sz="3200" dirty="0"/>
              <a:t> </a:t>
            </a:r>
            <a:r>
              <a:rPr lang="en-US" sz="3200" dirty="0" err="1"/>
              <a:t>melalui</a:t>
            </a:r>
            <a:r>
              <a:rPr lang="en-US" sz="3200" dirty="0"/>
              <a:t> </a:t>
            </a:r>
            <a:r>
              <a:rPr lang="en-US" sz="3200" dirty="0" err="1"/>
              <a:t>memori-memori</a:t>
            </a:r>
            <a:r>
              <a:rPr lang="en-US" sz="3200" dirty="0"/>
              <a:t>. </a:t>
            </a:r>
            <a:r>
              <a:rPr lang="en-US" sz="3200" dirty="0" err="1"/>
              <a:t>Sering</a:t>
            </a:r>
            <a:r>
              <a:rPr lang="en-US" sz="3200" dirty="0"/>
              <a:t> kali </a:t>
            </a:r>
            <a:r>
              <a:rPr lang="en-US" sz="3200" dirty="0" err="1"/>
              <a:t>memori</a:t>
            </a:r>
            <a:r>
              <a:rPr lang="en-US" sz="3200" dirty="0"/>
              <a:t> </a:t>
            </a:r>
            <a:r>
              <a:rPr lang="en-US" sz="3200" dirty="0" err="1"/>
              <a:t>diatur</a:t>
            </a:r>
            <a:r>
              <a:rPr lang="en-US" sz="3200" dirty="0"/>
              <a:t> </a:t>
            </a:r>
            <a:r>
              <a:rPr lang="en-US" sz="3200" dirty="0" err="1"/>
              <a:t>sedemikian</a:t>
            </a:r>
            <a:r>
              <a:rPr lang="en-US" sz="3200" dirty="0"/>
              <a:t> </a:t>
            </a:r>
            <a:r>
              <a:rPr lang="en-US" sz="3200" dirty="0" err="1"/>
              <a:t>rupa</a:t>
            </a:r>
            <a:r>
              <a:rPr lang="en-US" sz="3200" dirty="0"/>
              <a:t> </a:t>
            </a:r>
            <a:r>
              <a:rPr lang="en-US" sz="3200" dirty="0" err="1"/>
              <a:t>sehingga</a:t>
            </a:r>
            <a:r>
              <a:rPr lang="en-US" sz="3200" dirty="0"/>
              <a:t> </a:t>
            </a:r>
            <a:r>
              <a:rPr lang="en-US" sz="3200" dirty="0" err="1"/>
              <a:t>memungkinkan</a:t>
            </a:r>
            <a:r>
              <a:rPr lang="en-US" sz="3200" dirty="0"/>
              <a:t> </a:t>
            </a:r>
            <a:r>
              <a:rPr lang="en-US" sz="3200" dirty="0" err="1"/>
              <a:t>terjadinya</a:t>
            </a:r>
            <a:r>
              <a:rPr lang="en-US" sz="3200" dirty="0"/>
              <a:t> </a:t>
            </a:r>
            <a:r>
              <a:rPr lang="en-US" sz="3200" dirty="0" err="1"/>
              <a:t>sejumlah</a:t>
            </a:r>
            <a:r>
              <a:rPr lang="en-US" sz="3200" dirty="0"/>
              <a:t> </a:t>
            </a:r>
            <a:r>
              <a:rPr lang="en-US" sz="3200" dirty="0" err="1"/>
              <a:t>akses</a:t>
            </a:r>
            <a:r>
              <a:rPr lang="en-US" sz="3200" dirty="0"/>
              <a:t> yang </a:t>
            </a:r>
            <a:r>
              <a:rPr lang="en-US" sz="3200" dirty="0" err="1"/>
              <a:t>bersamaan</a:t>
            </a:r>
            <a:r>
              <a:rPr lang="en-US" sz="3200" dirty="0"/>
              <a:t> </a:t>
            </a:r>
            <a:r>
              <a:rPr lang="en-US" sz="3200" dirty="0" err="1"/>
              <a:t>ke</a:t>
            </a:r>
            <a:r>
              <a:rPr lang="en-US" sz="3200" dirty="0"/>
              <a:t> </a:t>
            </a:r>
            <a:r>
              <a:rPr lang="en-US" sz="3200" dirty="0" err="1"/>
              <a:t>blok-blok</a:t>
            </a:r>
            <a:r>
              <a:rPr lang="en-US" sz="3200" dirty="0"/>
              <a:t> </a:t>
            </a:r>
            <a:r>
              <a:rPr lang="en-US" sz="3200" dirty="0" err="1"/>
              <a:t>memori</a:t>
            </a:r>
            <a:r>
              <a:rPr lang="en-US" sz="3200" dirty="0"/>
              <a:t> yang </a:t>
            </a:r>
            <a:r>
              <a:rPr lang="en-US" sz="3200" dirty="0" err="1"/>
              <a:t>berlainan</a:t>
            </a:r>
            <a:r>
              <a:rPr lang="en-US" sz="3200" dirty="0"/>
              <a:t>. </a:t>
            </a:r>
            <a:r>
              <a:rPr lang="en-US" sz="3200" dirty="0" err="1"/>
              <a:t>Beberapa</a:t>
            </a:r>
            <a:r>
              <a:rPr lang="en-US" sz="3200" dirty="0"/>
              <a:t> </a:t>
            </a:r>
            <a:r>
              <a:rPr lang="en-US" sz="3200" dirty="0" err="1"/>
              <a:t>konfigurasi</a:t>
            </a:r>
            <a:r>
              <a:rPr lang="en-US" sz="3200" dirty="0"/>
              <a:t>, </a:t>
            </a:r>
            <a:r>
              <a:rPr lang="en-US" sz="3200" dirty="0" err="1"/>
              <a:t>prosesor</a:t>
            </a:r>
            <a:r>
              <a:rPr lang="en-US" sz="3200" dirty="0"/>
              <a:t> juga </a:t>
            </a:r>
            <a:r>
              <a:rPr lang="en-US" sz="3200" dirty="0" err="1"/>
              <a:t>mungkin</a:t>
            </a:r>
            <a:r>
              <a:rPr lang="en-US" sz="3200" dirty="0"/>
              <a:t> </a:t>
            </a:r>
            <a:r>
              <a:rPr lang="en-US" sz="3200" dirty="0" err="1"/>
              <a:t>memiliki</a:t>
            </a:r>
            <a:r>
              <a:rPr lang="en-US" sz="3200" dirty="0"/>
              <a:t> </a:t>
            </a:r>
            <a:r>
              <a:rPr lang="en-US" sz="3200" dirty="0" err="1"/>
              <a:t>memori</a:t>
            </a:r>
            <a:r>
              <a:rPr lang="en-US" sz="3200" dirty="0"/>
              <a:t> utama </a:t>
            </a:r>
            <a:r>
              <a:rPr lang="en-US" sz="3200" dirty="0" err="1"/>
              <a:t>dan</a:t>
            </a:r>
            <a:r>
              <a:rPr lang="en-US" sz="3200" dirty="0"/>
              <a:t> </a:t>
            </a:r>
            <a:r>
              <a:rPr lang="en-US" sz="3200" dirty="0" err="1"/>
              <a:t>saluran</a:t>
            </a:r>
            <a:r>
              <a:rPr lang="en-US" sz="3200" dirty="0"/>
              <a:t> I/O </a:t>
            </a:r>
            <a:r>
              <a:rPr lang="en-US" sz="3200" dirty="0" err="1"/>
              <a:t>sendiri</a:t>
            </a:r>
            <a:r>
              <a:rPr lang="en-US" sz="3200" dirty="0"/>
              <a:t> </a:t>
            </a:r>
            <a:r>
              <a:rPr lang="en-US" sz="3200" dirty="0" err="1"/>
              <a:t>selain</a:t>
            </a:r>
            <a:r>
              <a:rPr lang="en-US" sz="3200" dirty="0"/>
              <a:t> </a:t>
            </a:r>
            <a:r>
              <a:rPr lang="en-US" sz="3200" dirty="0" err="1"/>
              <a:t>sumber</a:t>
            </a:r>
            <a:r>
              <a:rPr lang="en-US" sz="3200" dirty="0"/>
              <a:t> </a:t>
            </a:r>
            <a:r>
              <a:rPr lang="en-US" sz="3200" dirty="0" err="1"/>
              <a:t>daya</a:t>
            </a:r>
            <a:r>
              <a:rPr lang="en-US" sz="3200" dirty="0"/>
              <a:t> yang </a:t>
            </a:r>
            <a:r>
              <a:rPr lang="en-US" sz="3200" dirty="0" err="1"/>
              <a:t>dapat</a:t>
            </a:r>
            <a:r>
              <a:rPr lang="en-US" sz="3200" dirty="0"/>
              <a:t> </a:t>
            </a:r>
            <a:r>
              <a:rPr lang="en-US" sz="3200" dirty="0" err="1"/>
              <a:t>dipakai</a:t>
            </a:r>
            <a:r>
              <a:rPr lang="en-US" sz="3200" dirty="0"/>
              <a:t> </a:t>
            </a:r>
            <a:r>
              <a:rPr lang="en-US" sz="3200" dirty="0" err="1"/>
              <a:t>bersama</a:t>
            </a:r>
            <a:r>
              <a:rPr lang="en-US" sz="3200" dirty="0"/>
              <a:t>.</a:t>
            </a:r>
            <a:br>
              <a:rPr lang="en-US" sz="3200" dirty="0"/>
            </a:br>
            <a:r>
              <a:rPr lang="en-US" sz="3200" dirty="0" err="1"/>
              <a:t>Pendekatan</a:t>
            </a:r>
            <a:r>
              <a:rPr lang="en-US" sz="3200" dirty="0"/>
              <a:t> </a:t>
            </a:r>
            <a:r>
              <a:rPr lang="en-US" sz="3200" dirty="0" err="1"/>
              <a:t>organisatoris</a:t>
            </a:r>
            <a:r>
              <a:rPr lang="en-US" sz="3200" dirty="0"/>
              <a:t> SMP </a:t>
            </a:r>
            <a:r>
              <a:rPr lang="en-US" sz="3200" dirty="0" err="1"/>
              <a:t>dapat</a:t>
            </a:r>
            <a:r>
              <a:rPr lang="en-US" sz="3200" dirty="0"/>
              <a:t> </a:t>
            </a:r>
            <a:r>
              <a:rPr lang="en-US" sz="3200" dirty="0" err="1"/>
              <a:t>digolongkan</a:t>
            </a:r>
            <a:r>
              <a:rPr lang="en-US" sz="3200" dirty="0"/>
              <a:t> </a:t>
            </a:r>
            <a:r>
              <a:rPr lang="en-US" sz="3200" dirty="0" err="1"/>
              <a:t>sebagai</a:t>
            </a:r>
            <a:r>
              <a:rPr lang="en-US" sz="3200" dirty="0"/>
              <a:t> </a:t>
            </a:r>
            <a:r>
              <a:rPr lang="en-US" sz="3200" dirty="0" err="1"/>
              <a:t>berikut</a:t>
            </a:r>
            <a:r>
              <a:rPr lang="en-US" sz="3200" dirty="0"/>
              <a:t>:</a:t>
            </a:r>
            <a:br>
              <a:rPr lang="en-US" sz="3200" dirty="0"/>
            </a:br>
            <a:r>
              <a:rPr lang="en-US" sz="3200" dirty="0"/>
              <a:t>1. Bus </a:t>
            </a:r>
            <a:r>
              <a:rPr lang="en-US" sz="3200" dirty="0" err="1"/>
              <a:t>waktu</a:t>
            </a:r>
            <a:r>
              <a:rPr lang="en-US" sz="3200" dirty="0"/>
              <a:t> </a:t>
            </a:r>
            <a:r>
              <a:rPr lang="en-US" sz="3200" dirty="0" err="1"/>
              <a:t>bersama</a:t>
            </a:r>
            <a:r>
              <a:rPr lang="en-US" sz="3200" dirty="0"/>
              <a:t>/bus </a:t>
            </a:r>
            <a:r>
              <a:rPr lang="en-US" sz="3200" dirty="0" err="1"/>
              <a:t>umum</a:t>
            </a:r>
            <a:r>
              <a:rPr lang="en-US" sz="3200" dirty="0"/>
              <a:t> (Time shared or common bus)</a:t>
            </a:r>
            <a:br>
              <a:rPr lang="en-US" sz="3200" dirty="0"/>
            </a:br>
            <a:r>
              <a:rPr lang="en-US" sz="3200" dirty="0"/>
              <a:t>2. </a:t>
            </a:r>
            <a:r>
              <a:rPr lang="en-US" sz="3200" dirty="0" err="1"/>
              <a:t>Memori</a:t>
            </a:r>
            <a:r>
              <a:rPr lang="en-US" sz="3200" dirty="0"/>
              <a:t> yang </a:t>
            </a:r>
            <a:r>
              <a:rPr lang="en-US" sz="3200" dirty="0" err="1"/>
              <a:t>memiliki</a:t>
            </a:r>
            <a:r>
              <a:rPr lang="en-US" sz="3200" dirty="0"/>
              <a:t> </a:t>
            </a:r>
            <a:r>
              <a:rPr lang="en-US" sz="3200" dirty="0" err="1"/>
              <a:t>sejumlah</a:t>
            </a:r>
            <a:r>
              <a:rPr lang="en-US" sz="3200" dirty="0"/>
              <a:t> port (Multiport memory)</a:t>
            </a:r>
            <a:br>
              <a:rPr lang="en-US" sz="3200" dirty="0"/>
            </a:br>
            <a:r>
              <a:rPr lang="en-US" sz="3200" dirty="0"/>
              <a:t>3. Unit </a:t>
            </a:r>
            <a:r>
              <a:rPr lang="en-US" sz="3200" dirty="0" err="1"/>
              <a:t>kontrol</a:t>
            </a:r>
            <a:r>
              <a:rPr lang="en-US" sz="3200" dirty="0"/>
              <a:t> </a:t>
            </a:r>
            <a:r>
              <a:rPr lang="en-US" sz="3200" dirty="0" err="1"/>
              <a:t>pusat</a:t>
            </a:r>
            <a:r>
              <a:rPr lang="en-US" sz="3200" dirty="0"/>
              <a:t> (Central control unit)</a:t>
            </a:r>
          </a:p>
        </p:txBody>
      </p:sp>
    </p:spTree>
    <p:extLst>
      <p:ext uri="{BB962C8B-B14F-4D97-AF65-F5344CB8AC3E}">
        <p14:creationId xmlns:p14="http://schemas.microsoft.com/office/powerpoint/2010/main" val="2734207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C8B3-FA6F-423D-BACB-5B5EC4C63F26}"/>
              </a:ext>
            </a:extLst>
          </p:cNvPr>
          <p:cNvSpPr>
            <a:spLocks noGrp="1"/>
          </p:cNvSpPr>
          <p:nvPr>
            <p:ph type="title"/>
          </p:nvPr>
        </p:nvSpPr>
        <p:spPr/>
        <p:txBody>
          <a:bodyPr/>
          <a:lstStyle/>
          <a:p>
            <a:r>
              <a:rPr lang="en-US" altLang="en-US" dirty="0" err="1"/>
              <a:t>Topologi</a:t>
            </a:r>
            <a:r>
              <a:rPr lang="en-US" altLang="en-US" dirty="0"/>
              <a:t> </a:t>
            </a:r>
            <a:r>
              <a:rPr lang="en-US" altLang="en-US" dirty="0" err="1"/>
              <a:t>Interkoneksi</a:t>
            </a:r>
            <a:r>
              <a:rPr lang="en-US" altLang="en-US" dirty="0"/>
              <a:t> Ring</a:t>
            </a:r>
            <a:endParaRPr lang="en-US" dirty="0"/>
          </a:p>
        </p:txBody>
      </p:sp>
      <p:sp>
        <p:nvSpPr>
          <p:cNvPr id="3" name="Content Placeholder 2">
            <a:extLst>
              <a:ext uri="{FF2B5EF4-FFF2-40B4-BE49-F238E27FC236}">
                <a16:creationId xmlns:a16="http://schemas.microsoft.com/office/drawing/2014/main" id="{0421CC01-3CA3-47E6-91EC-DA3B84879551}"/>
              </a:ext>
            </a:extLst>
          </p:cNvPr>
          <p:cNvSpPr>
            <a:spLocks noGrp="1"/>
          </p:cNvSpPr>
          <p:nvPr>
            <p:ph idx="1"/>
          </p:nvPr>
        </p:nvSpPr>
        <p:spPr/>
        <p:txBody>
          <a:bodyPr/>
          <a:lstStyle/>
          <a:p>
            <a:pPr>
              <a:lnSpc>
                <a:spcPct val="90000"/>
              </a:lnSpc>
            </a:pPr>
            <a:r>
              <a:rPr lang="en-US" altLang="en-US" dirty="0" err="1"/>
              <a:t>Apabila</a:t>
            </a:r>
            <a:r>
              <a:rPr lang="en-US" altLang="en-US" dirty="0"/>
              <a:t> </a:t>
            </a:r>
            <a:r>
              <a:rPr lang="en-US" altLang="en-US" dirty="0" err="1"/>
              <a:t>komunikasi</a:t>
            </a:r>
            <a:r>
              <a:rPr lang="en-US" altLang="en-US" dirty="0"/>
              <a:t> </a:t>
            </a:r>
            <a:r>
              <a:rPr lang="en-US" altLang="en-US" dirty="0" err="1"/>
              <a:t>dua</a:t>
            </a:r>
            <a:r>
              <a:rPr lang="en-US" altLang="en-US" dirty="0"/>
              <a:t> </a:t>
            </a:r>
            <a:r>
              <a:rPr lang="en-US" altLang="en-US" dirty="0" err="1"/>
              <a:t>arah</a:t>
            </a:r>
            <a:r>
              <a:rPr lang="en-US" altLang="en-US" dirty="0"/>
              <a:t> di </a:t>
            </a:r>
            <a:r>
              <a:rPr lang="en-US" altLang="en-US" dirty="0" err="1"/>
              <a:t>sepanjang</a:t>
            </a:r>
            <a:r>
              <a:rPr lang="en-US" altLang="en-US" dirty="0"/>
              <a:t> ring, </a:t>
            </a:r>
            <a:r>
              <a:rPr lang="en-US" altLang="en-US" dirty="0" err="1"/>
              <a:t>maka</a:t>
            </a:r>
            <a:r>
              <a:rPr lang="en-US" altLang="en-US" dirty="0"/>
              <a:t> </a:t>
            </a:r>
            <a:r>
              <a:rPr lang="en-US" altLang="en-US" dirty="0" err="1"/>
              <a:t>jarak</a:t>
            </a:r>
            <a:r>
              <a:rPr lang="en-US" altLang="en-US" dirty="0"/>
              <a:t> </a:t>
            </a:r>
            <a:r>
              <a:rPr lang="en-US" altLang="en-US" dirty="0" err="1"/>
              <a:t>maksimum</a:t>
            </a:r>
            <a:r>
              <a:rPr lang="en-US" altLang="en-US" dirty="0"/>
              <a:t> </a:t>
            </a:r>
            <a:r>
              <a:rPr lang="en-US" altLang="en-US" dirty="0" err="1"/>
              <a:t>antara</a:t>
            </a:r>
            <a:r>
              <a:rPr lang="en-US" altLang="en-US" dirty="0"/>
              <a:t> </a:t>
            </a:r>
            <a:r>
              <a:rPr lang="en-US" altLang="en-US" dirty="0" err="1"/>
              <a:t>dua</a:t>
            </a:r>
            <a:r>
              <a:rPr lang="en-US" altLang="en-US" dirty="0"/>
              <a:t> </a:t>
            </a:r>
            <a:r>
              <a:rPr lang="en-US" altLang="en-US" dirty="0" err="1"/>
              <a:t>buah</a:t>
            </a:r>
            <a:r>
              <a:rPr lang="en-US" altLang="en-US" dirty="0"/>
              <a:t> </a:t>
            </a:r>
            <a:r>
              <a:rPr lang="en-US" altLang="en-US" dirty="0" err="1"/>
              <a:t>simpul</a:t>
            </a:r>
            <a:r>
              <a:rPr lang="en-US" altLang="en-US" dirty="0"/>
              <a:t> </a:t>
            </a:r>
            <a:r>
              <a:rPr lang="en-US" altLang="en-US" dirty="0" err="1"/>
              <a:t>pada</a:t>
            </a:r>
            <a:r>
              <a:rPr lang="en-US" altLang="en-US" dirty="0"/>
              <a:t> ring </a:t>
            </a:r>
            <a:r>
              <a:rPr lang="en-US" altLang="en-US" dirty="0" err="1"/>
              <a:t>dengan</a:t>
            </a:r>
            <a:r>
              <a:rPr lang="en-US" altLang="en-US" dirty="0"/>
              <a:t> n </a:t>
            </a:r>
            <a:r>
              <a:rPr lang="en-US" altLang="en-US" dirty="0" err="1"/>
              <a:t>simpul</a:t>
            </a:r>
            <a:r>
              <a:rPr lang="en-US" altLang="en-US" dirty="0"/>
              <a:t> </a:t>
            </a:r>
            <a:r>
              <a:rPr lang="en-US" altLang="en-US" dirty="0" err="1"/>
              <a:t>adalah</a:t>
            </a:r>
            <a:r>
              <a:rPr lang="en-US" altLang="en-US" dirty="0"/>
              <a:t> n/2</a:t>
            </a:r>
          </a:p>
          <a:p>
            <a:pPr>
              <a:lnSpc>
                <a:spcPct val="90000"/>
              </a:lnSpc>
            </a:pPr>
            <a:r>
              <a:rPr lang="en-US" altLang="en-US" dirty="0" err="1"/>
              <a:t>Biasanya</a:t>
            </a:r>
            <a:r>
              <a:rPr lang="en-US" altLang="en-US" dirty="0"/>
              <a:t> </a:t>
            </a:r>
            <a:r>
              <a:rPr lang="en-US" altLang="en-US" dirty="0" err="1"/>
              <a:t>paket-paket</a:t>
            </a:r>
            <a:r>
              <a:rPr lang="en-US" altLang="en-US" dirty="0"/>
              <a:t> </a:t>
            </a:r>
            <a:r>
              <a:rPr lang="en-US" altLang="en-US" dirty="0" err="1"/>
              <a:t>pesan</a:t>
            </a:r>
            <a:r>
              <a:rPr lang="en-US" altLang="en-US" dirty="0"/>
              <a:t> </a:t>
            </a:r>
            <a:r>
              <a:rPr lang="en-US" altLang="en-US" dirty="0" err="1"/>
              <a:t>berukuran</a:t>
            </a:r>
            <a:r>
              <a:rPr lang="en-US" altLang="en-US" dirty="0"/>
              <a:t> </a:t>
            </a:r>
            <a:r>
              <a:rPr lang="en-US" altLang="en-US" dirty="0" err="1"/>
              <a:t>tetap</a:t>
            </a:r>
            <a:r>
              <a:rPr lang="en-US" altLang="en-US" dirty="0"/>
              <a:t> </a:t>
            </a:r>
            <a:r>
              <a:rPr lang="en-US" altLang="en-US" dirty="0" err="1"/>
              <a:t>digunakan</a:t>
            </a:r>
            <a:r>
              <a:rPr lang="en-US" altLang="en-US" dirty="0"/>
              <a:t> </a:t>
            </a:r>
            <a:r>
              <a:rPr lang="en-US" altLang="en-US" dirty="0" err="1"/>
              <a:t>dengan</a:t>
            </a:r>
            <a:r>
              <a:rPr lang="en-US" altLang="en-US" dirty="0"/>
              <a:t> </a:t>
            </a:r>
            <a:r>
              <a:rPr lang="en-US" altLang="en-US" dirty="0" err="1"/>
              <a:t>melibatkan</a:t>
            </a:r>
            <a:r>
              <a:rPr lang="en-US" altLang="en-US" dirty="0"/>
              <a:t> </a:t>
            </a:r>
            <a:r>
              <a:rPr lang="en-US" altLang="en-US" dirty="0" err="1"/>
              <a:t>alamat</a:t>
            </a:r>
            <a:r>
              <a:rPr lang="en-US" altLang="en-US" dirty="0"/>
              <a:t> </a:t>
            </a:r>
            <a:r>
              <a:rPr lang="en-US" altLang="en-US" dirty="0" err="1"/>
              <a:t>tujuan</a:t>
            </a:r>
            <a:r>
              <a:rPr lang="en-US" altLang="en-US" dirty="0"/>
              <a:t> yang </a:t>
            </a:r>
            <a:r>
              <a:rPr lang="en-US" altLang="en-US" dirty="0" err="1"/>
              <a:t>dilibatkan</a:t>
            </a:r>
            <a:r>
              <a:rPr lang="en-US" altLang="en-US" dirty="0"/>
              <a:t>.</a:t>
            </a:r>
          </a:p>
          <a:p>
            <a:pPr>
              <a:lnSpc>
                <a:spcPct val="90000"/>
              </a:lnSpc>
            </a:pPr>
            <a:r>
              <a:rPr lang="en-US" altLang="en-US" dirty="0" err="1"/>
              <a:t>Cocok</a:t>
            </a:r>
            <a:r>
              <a:rPr lang="en-US" altLang="en-US" dirty="0"/>
              <a:t> </a:t>
            </a:r>
            <a:r>
              <a:rPr lang="en-US" altLang="en-US" dirty="0" err="1"/>
              <a:t>untuk</a:t>
            </a:r>
            <a:r>
              <a:rPr lang="en-US" altLang="en-US" dirty="0"/>
              <a:t> </a:t>
            </a:r>
            <a:r>
              <a:rPr lang="en-US" altLang="en-US" dirty="0" err="1"/>
              <a:t>jumlah</a:t>
            </a:r>
            <a:r>
              <a:rPr lang="en-US" altLang="en-US" dirty="0"/>
              <a:t> </a:t>
            </a:r>
            <a:r>
              <a:rPr lang="en-US" altLang="en-US" dirty="0" err="1"/>
              <a:t>prosesor</a:t>
            </a:r>
            <a:r>
              <a:rPr lang="en-US" altLang="en-US" dirty="0"/>
              <a:t> yang </a:t>
            </a:r>
            <a:r>
              <a:rPr lang="en-US" altLang="en-US" dirty="0" err="1"/>
              <a:t>relatif</a:t>
            </a:r>
            <a:r>
              <a:rPr lang="en-US" altLang="en-US" dirty="0"/>
              <a:t> </a:t>
            </a:r>
            <a:r>
              <a:rPr lang="en-US" altLang="en-US" dirty="0" err="1"/>
              <a:t>sedikit</a:t>
            </a:r>
            <a:r>
              <a:rPr lang="en-US" altLang="en-US" dirty="0"/>
              <a:t> </a:t>
            </a:r>
            <a:r>
              <a:rPr lang="en-US" altLang="en-US" dirty="0" err="1"/>
              <a:t>dengan</a:t>
            </a:r>
            <a:r>
              <a:rPr lang="en-US" altLang="en-US" dirty="0"/>
              <a:t> </a:t>
            </a:r>
            <a:r>
              <a:rPr lang="en-US" altLang="en-US" dirty="0" err="1"/>
              <a:t>komunikasi</a:t>
            </a:r>
            <a:r>
              <a:rPr lang="en-US" altLang="en-US" dirty="0"/>
              <a:t> data minimal</a:t>
            </a:r>
          </a:p>
          <a:p>
            <a:endParaRPr lang="en-US" dirty="0"/>
          </a:p>
        </p:txBody>
      </p:sp>
    </p:spTree>
    <p:extLst>
      <p:ext uri="{BB962C8B-B14F-4D97-AF65-F5344CB8AC3E}">
        <p14:creationId xmlns:p14="http://schemas.microsoft.com/office/powerpoint/2010/main" val="147393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C627-480E-47A6-B29C-E113C81476F0}"/>
              </a:ext>
            </a:extLst>
          </p:cNvPr>
          <p:cNvSpPr>
            <a:spLocks noGrp="1"/>
          </p:cNvSpPr>
          <p:nvPr>
            <p:ph type="title"/>
          </p:nvPr>
        </p:nvSpPr>
        <p:spPr/>
        <p:txBody>
          <a:bodyPr/>
          <a:lstStyle/>
          <a:p>
            <a:r>
              <a:rPr lang="en-US" altLang="en-US" dirty="0" err="1"/>
              <a:t>Topologi</a:t>
            </a:r>
            <a:r>
              <a:rPr lang="en-US" altLang="en-US" dirty="0"/>
              <a:t> Mesh</a:t>
            </a:r>
            <a:endParaRPr lang="en-US" dirty="0"/>
          </a:p>
        </p:txBody>
      </p:sp>
      <p:sp>
        <p:nvSpPr>
          <p:cNvPr id="3" name="Content Placeholder 2">
            <a:extLst>
              <a:ext uri="{FF2B5EF4-FFF2-40B4-BE49-F238E27FC236}">
                <a16:creationId xmlns:a16="http://schemas.microsoft.com/office/drawing/2014/main" id="{7A9B9A20-A1ED-4A94-8BFB-BC2C30D3E2D1}"/>
              </a:ext>
            </a:extLst>
          </p:cNvPr>
          <p:cNvSpPr>
            <a:spLocks noGrp="1"/>
          </p:cNvSpPr>
          <p:nvPr>
            <p:ph idx="1"/>
          </p:nvPr>
        </p:nvSpPr>
        <p:spPr/>
        <p:txBody>
          <a:bodyPr/>
          <a:lstStyle/>
          <a:p>
            <a:pPr>
              <a:lnSpc>
                <a:spcPct val="90000"/>
              </a:lnSpc>
            </a:pPr>
            <a:r>
              <a:rPr lang="en-US" altLang="en-US" dirty="0" err="1"/>
              <a:t>Bentuk</a:t>
            </a:r>
            <a:r>
              <a:rPr lang="en-US" altLang="en-US" dirty="0"/>
              <a:t> mesh yang paling </a:t>
            </a:r>
            <a:r>
              <a:rPr lang="en-US" altLang="en-US" dirty="0" err="1"/>
              <a:t>sederhana</a:t>
            </a:r>
            <a:r>
              <a:rPr lang="en-US" altLang="en-US" dirty="0"/>
              <a:t> </a:t>
            </a:r>
            <a:r>
              <a:rPr lang="en-US" altLang="en-US" dirty="0" err="1"/>
              <a:t>adalah</a:t>
            </a:r>
            <a:r>
              <a:rPr lang="en-US" altLang="en-US" dirty="0"/>
              <a:t> array </a:t>
            </a:r>
            <a:r>
              <a:rPr lang="en-US" altLang="en-US" dirty="0" err="1"/>
              <a:t>dua</a:t>
            </a:r>
            <a:r>
              <a:rPr lang="en-US" altLang="en-US" dirty="0"/>
              <a:t> </a:t>
            </a:r>
            <a:r>
              <a:rPr lang="en-US" altLang="en-US" dirty="0" err="1"/>
              <a:t>dimensi</a:t>
            </a:r>
            <a:r>
              <a:rPr lang="en-US" altLang="en-US" dirty="0"/>
              <a:t> </a:t>
            </a:r>
            <a:r>
              <a:rPr lang="en-US" altLang="en-US" dirty="0" err="1"/>
              <a:t>tempat</a:t>
            </a:r>
            <a:r>
              <a:rPr lang="en-US" altLang="en-US" dirty="0"/>
              <a:t> </a:t>
            </a:r>
            <a:r>
              <a:rPr lang="en-US" altLang="en-US" dirty="0" err="1"/>
              <a:t>masing-masing</a:t>
            </a:r>
            <a:r>
              <a:rPr lang="en-US" altLang="en-US" dirty="0"/>
              <a:t> </a:t>
            </a:r>
            <a:r>
              <a:rPr lang="en-US" altLang="en-US" dirty="0" err="1"/>
              <a:t>simpul</a:t>
            </a:r>
            <a:r>
              <a:rPr lang="en-US" altLang="en-US" dirty="0"/>
              <a:t> </a:t>
            </a:r>
            <a:r>
              <a:rPr lang="en-US" altLang="en-US" dirty="0" err="1"/>
              <a:t>saling</a:t>
            </a:r>
            <a:r>
              <a:rPr lang="en-US" altLang="en-US" dirty="0"/>
              <a:t> </a:t>
            </a:r>
            <a:r>
              <a:rPr lang="en-US" altLang="en-US" dirty="0" err="1"/>
              <a:t>terhubung</a:t>
            </a:r>
            <a:r>
              <a:rPr lang="en-US" altLang="en-US" dirty="0"/>
              <a:t> </a:t>
            </a:r>
            <a:r>
              <a:rPr lang="en-US" altLang="en-US" dirty="0" err="1"/>
              <a:t>dengan</a:t>
            </a:r>
            <a:r>
              <a:rPr lang="en-US" altLang="en-US" dirty="0"/>
              <a:t> </a:t>
            </a:r>
            <a:r>
              <a:rPr lang="en-US" altLang="en-US" dirty="0" err="1"/>
              <a:t>keempat</a:t>
            </a:r>
            <a:r>
              <a:rPr lang="en-US" altLang="en-US" dirty="0"/>
              <a:t> </a:t>
            </a:r>
            <a:r>
              <a:rPr lang="en-US" altLang="en-US" dirty="0" err="1"/>
              <a:t>tetangganya</a:t>
            </a:r>
            <a:r>
              <a:rPr lang="en-US" altLang="en-US" dirty="0"/>
              <a:t>.</a:t>
            </a:r>
          </a:p>
          <a:p>
            <a:pPr>
              <a:lnSpc>
                <a:spcPct val="90000"/>
              </a:lnSpc>
            </a:pPr>
            <a:r>
              <a:rPr lang="en-US" altLang="en-US" dirty="0"/>
              <a:t>“Diameter” </a:t>
            </a:r>
            <a:r>
              <a:rPr lang="en-US" altLang="en-US" dirty="0" err="1"/>
              <a:t>komunikasi</a:t>
            </a:r>
            <a:r>
              <a:rPr lang="en-US" altLang="en-US" dirty="0"/>
              <a:t> </a:t>
            </a:r>
            <a:r>
              <a:rPr lang="en-US" altLang="en-US" dirty="0" err="1"/>
              <a:t>sebuah</a:t>
            </a:r>
            <a:r>
              <a:rPr lang="en-US" altLang="en-US" dirty="0"/>
              <a:t> mesh yang </a:t>
            </a:r>
            <a:r>
              <a:rPr lang="en-US" altLang="en-US" dirty="0" err="1"/>
              <a:t>sederhana</a:t>
            </a:r>
            <a:r>
              <a:rPr lang="en-US" altLang="en-US" dirty="0"/>
              <a:t> </a:t>
            </a:r>
            <a:r>
              <a:rPr lang="en-US" altLang="en-US" dirty="0" err="1"/>
              <a:t>adalah</a:t>
            </a:r>
            <a:r>
              <a:rPr lang="en-US" altLang="en-US" dirty="0"/>
              <a:t> 2(n-1)</a:t>
            </a:r>
          </a:p>
          <a:p>
            <a:pPr>
              <a:lnSpc>
                <a:spcPct val="90000"/>
              </a:lnSpc>
            </a:pPr>
            <a:r>
              <a:rPr lang="en-US" altLang="en-US" dirty="0" err="1"/>
              <a:t>Koneksi</a:t>
            </a:r>
            <a:r>
              <a:rPr lang="en-US" altLang="en-US" dirty="0"/>
              <a:t> wraparound </a:t>
            </a:r>
            <a:r>
              <a:rPr lang="en-US" altLang="en-US" dirty="0" err="1"/>
              <a:t>pada</a:t>
            </a:r>
            <a:r>
              <a:rPr lang="en-US" altLang="en-US" dirty="0"/>
              <a:t> </a:t>
            </a:r>
            <a:r>
              <a:rPr lang="en-US" altLang="en-US" dirty="0" err="1"/>
              <a:t>bagian-bagian</a:t>
            </a:r>
            <a:r>
              <a:rPr lang="en-US" altLang="en-US" dirty="0"/>
              <a:t> </a:t>
            </a:r>
            <a:r>
              <a:rPr lang="en-US" altLang="en-US" dirty="0" err="1"/>
              <a:t>ujung</a:t>
            </a:r>
            <a:r>
              <a:rPr lang="en-US" altLang="en-US" dirty="0"/>
              <a:t> </a:t>
            </a:r>
            <a:r>
              <a:rPr lang="en-US" altLang="en-US" dirty="0" err="1"/>
              <a:t>akan</a:t>
            </a:r>
            <a:r>
              <a:rPr lang="en-US" altLang="en-US" dirty="0"/>
              <a:t> </a:t>
            </a:r>
            <a:r>
              <a:rPr lang="en-US" altLang="en-US" dirty="0" err="1"/>
              <a:t>mengurangi</a:t>
            </a:r>
            <a:r>
              <a:rPr lang="en-US" altLang="en-US" dirty="0"/>
              <a:t> </a:t>
            </a:r>
            <a:r>
              <a:rPr lang="en-US" altLang="en-US" dirty="0" err="1"/>
              <a:t>ukuran</a:t>
            </a:r>
            <a:r>
              <a:rPr lang="en-US" altLang="en-US" dirty="0"/>
              <a:t> diameter </a:t>
            </a:r>
            <a:r>
              <a:rPr lang="en-US" altLang="en-US" dirty="0" err="1"/>
              <a:t>menjadi</a:t>
            </a:r>
            <a:r>
              <a:rPr lang="en-US" altLang="en-US" dirty="0"/>
              <a:t> 2(n/2).</a:t>
            </a:r>
          </a:p>
          <a:p>
            <a:pPr>
              <a:lnSpc>
                <a:spcPct val="90000"/>
              </a:lnSpc>
            </a:pPr>
            <a:r>
              <a:rPr lang="en-US" altLang="en-US" dirty="0" err="1"/>
              <a:t>Cocok</a:t>
            </a:r>
            <a:r>
              <a:rPr lang="en-US" altLang="en-US" dirty="0"/>
              <a:t> </a:t>
            </a:r>
            <a:r>
              <a:rPr lang="en-US" altLang="en-US" dirty="0" err="1"/>
              <a:t>untuk</a:t>
            </a:r>
            <a:r>
              <a:rPr lang="en-US" altLang="en-US" dirty="0"/>
              <a:t> </a:t>
            </a:r>
            <a:r>
              <a:rPr lang="en-US" altLang="en-US" dirty="0" err="1"/>
              <a:t>hal-hal</a:t>
            </a:r>
            <a:r>
              <a:rPr lang="en-US" altLang="en-US" dirty="0"/>
              <a:t> yang </a:t>
            </a:r>
            <a:r>
              <a:rPr lang="en-US" altLang="en-US" dirty="0" err="1"/>
              <a:t>berkaitan</a:t>
            </a:r>
            <a:r>
              <a:rPr lang="en-US" altLang="en-US" dirty="0"/>
              <a:t> </a:t>
            </a:r>
            <a:r>
              <a:rPr lang="en-US" altLang="en-US" dirty="0" err="1"/>
              <a:t>dengan</a:t>
            </a:r>
            <a:r>
              <a:rPr lang="en-US" altLang="en-US" dirty="0"/>
              <a:t> </a:t>
            </a:r>
            <a:r>
              <a:rPr lang="en-US" altLang="en-US" dirty="0" err="1"/>
              <a:t>algoritma</a:t>
            </a:r>
            <a:r>
              <a:rPr lang="en-US" altLang="en-US" dirty="0"/>
              <a:t> yang </a:t>
            </a:r>
            <a:r>
              <a:rPr lang="en-US" altLang="en-US" dirty="0" err="1"/>
              <a:t>berorientasi</a:t>
            </a:r>
            <a:r>
              <a:rPr lang="en-US" altLang="en-US" dirty="0"/>
              <a:t> </a:t>
            </a:r>
            <a:r>
              <a:rPr lang="en-US" altLang="en-US" dirty="0" err="1"/>
              <a:t>matriks</a:t>
            </a:r>
            <a:r>
              <a:rPr lang="en-US" altLang="en-US" dirty="0"/>
              <a:t>.</a:t>
            </a:r>
          </a:p>
          <a:p>
            <a:endParaRPr lang="en-US" dirty="0"/>
          </a:p>
        </p:txBody>
      </p:sp>
    </p:spTree>
    <p:extLst>
      <p:ext uri="{BB962C8B-B14F-4D97-AF65-F5344CB8AC3E}">
        <p14:creationId xmlns:p14="http://schemas.microsoft.com/office/powerpoint/2010/main" val="206025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87CC-1555-4D25-8EA5-F9FF9D6F67BE}"/>
              </a:ext>
            </a:extLst>
          </p:cNvPr>
          <p:cNvSpPr>
            <a:spLocks noGrp="1"/>
          </p:cNvSpPr>
          <p:nvPr>
            <p:ph type="title"/>
          </p:nvPr>
        </p:nvSpPr>
        <p:spPr/>
        <p:txBody>
          <a:bodyPr/>
          <a:lstStyle/>
          <a:p>
            <a:r>
              <a:rPr lang="en-US" altLang="en-US" dirty="0" err="1"/>
              <a:t>Topologi</a:t>
            </a:r>
            <a:r>
              <a:rPr lang="en-US" altLang="en-US" dirty="0"/>
              <a:t> Tree</a:t>
            </a:r>
            <a:endParaRPr lang="en-US" dirty="0"/>
          </a:p>
        </p:txBody>
      </p:sp>
      <p:sp>
        <p:nvSpPr>
          <p:cNvPr id="3" name="Content Placeholder 2">
            <a:extLst>
              <a:ext uri="{FF2B5EF4-FFF2-40B4-BE49-F238E27FC236}">
                <a16:creationId xmlns:a16="http://schemas.microsoft.com/office/drawing/2014/main" id="{A8E95CBD-97D0-4DB0-A460-E7A2D439C69B}"/>
              </a:ext>
            </a:extLst>
          </p:cNvPr>
          <p:cNvSpPr>
            <a:spLocks noGrp="1"/>
          </p:cNvSpPr>
          <p:nvPr>
            <p:ph idx="1"/>
          </p:nvPr>
        </p:nvSpPr>
        <p:spPr/>
        <p:txBody>
          <a:bodyPr/>
          <a:lstStyle/>
          <a:p>
            <a:r>
              <a:rPr lang="en-US" altLang="en-US" dirty="0" err="1"/>
              <a:t>Jaringan</a:t>
            </a:r>
            <a:r>
              <a:rPr lang="en-US" altLang="en-US" dirty="0"/>
              <a:t> </a:t>
            </a:r>
            <a:r>
              <a:rPr lang="en-US" altLang="en-US" dirty="0" err="1"/>
              <a:t>topologi</a:t>
            </a:r>
            <a:r>
              <a:rPr lang="en-US" altLang="en-US" dirty="0"/>
              <a:t> </a:t>
            </a:r>
            <a:r>
              <a:rPr lang="en-US" altLang="en-US" dirty="0" err="1"/>
              <a:t>untuk</a:t>
            </a:r>
            <a:r>
              <a:rPr lang="en-US" altLang="en-US" dirty="0"/>
              <a:t> </a:t>
            </a:r>
            <a:r>
              <a:rPr lang="en-US" altLang="en-US" dirty="0" err="1"/>
              <a:t>mendukung</a:t>
            </a:r>
            <a:r>
              <a:rPr lang="en-US" altLang="en-US" dirty="0"/>
              <a:t> </a:t>
            </a:r>
            <a:r>
              <a:rPr lang="en-US" altLang="en-US" dirty="0" err="1"/>
              <a:t>algoritma</a:t>
            </a:r>
            <a:r>
              <a:rPr lang="en-US" altLang="en-US" dirty="0"/>
              <a:t> divide-and-conquer, </a:t>
            </a:r>
            <a:r>
              <a:rPr lang="en-US" altLang="en-US" dirty="0" err="1"/>
              <a:t>seperti</a:t>
            </a:r>
            <a:r>
              <a:rPr lang="en-US" altLang="en-US" dirty="0"/>
              <a:t> searching </a:t>
            </a:r>
            <a:r>
              <a:rPr lang="en-US" altLang="en-US" dirty="0" err="1"/>
              <a:t>dan</a:t>
            </a:r>
            <a:r>
              <a:rPr lang="en-US" altLang="en-US" dirty="0"/>
              <a:t> sorting.</a:t>
            </a:r>
          </a:p>
          <a:p>
            <a:endParaRPr lang="en-US" dirty="0"/>
          </a:p>
        </p:txBody>
      </p:sp>
    </p:spTree>
    <p:extLst>
      <p:ext uri="{BB962C8B-B14F-4D97-AF65-F5344CB8AC3E}">
        <p14:creationId xmlns:p14="http://schemas.microsoft.com/office/powerpoint/2010/main" val="257406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860D-24EB-410B-813A-DCD108688FC6}"/>
              </a:ext>
            </a:extLst>
          </p:cNvPr>
          <p:cNvSpPr>
            <a:spLocks noGrp="1"/>
          </p:cNvSpPr>
          <p:nvPr>
            <p:ph type="title"/>
          </p:nvPr>
        </p:nvSpPr>
        <p:spPr/>
        <p:txBody>
          <a:bodyPr/>
          <a:lstStyle/>
          <a:p>
            <a:r>
              <a:rPr lang="en-US" altLang="en-US" dirty="0" err="1"/>
              <a:t>Topologi</a:t>
            </a:r>
            <a:r>
              <a:rPr lang="en-US" altLang="en-US" dirty="0"/>
              <a:t> Hypercube</a:t>
            </a:r>
            <a:endParaRPr lang="en-US" dirty="0"/>
          </a:p>
        </p:txBody>
      </p:sp>
      <p:sp>
        <p:nvSpPr>
          <p:cNvPr id="3" name="Content Placeholder 2">
            <a:extLst>
              <a:ext uri="{FF2B5EF4-FFF2-40B4-BE49-F238E27FC236}">
                <a16:creationId xmlns:a16="http://schemas.microsoft.com/office/drawing/2014/main" id="{C1E11C78-83CC-46DA-A1C0-4659D632B69D}"/>
              </a:ext>
            </a:extLst>
          </p:cNvPr>
          <p:cNvSpPr>
            <a:spLocks noGrp="1"/>
          </p:cNvSpPr>
          <p:nvPr>
            <p:ph idx="1"/>
          </p:nvPr>
        </p:nvSpPr>
        <p:spPr/>
        <p:txBody>
          <a:bodyPr/>
          <a:lstStyle/>
          <a:p>
            <a:r>
              <a:rPr lang="en-US" altLang="en-US" dirty="0" err="1"/>
              <a:t>Menggunakan</a:t>
            </a:r>
            <a:r>
              <a:rPr lang="en-US" altLang="en-US" dirty="0"/>
              <a:t> N=2</a:t>
            </a:r>
            <a:r>
              <a:rPr lang="en-US" altLang="en-US" baseline="30000" dirty="0"/>
              <a:t>n</a:t>
            </a:r>
            <a:r>
              <a:rPr lang="en-US" altLang="en-US" dirty="0"/>
              <a:t> </a:t>
            </a:r>
            <a:r>
              <a:rPr lang="en-US" altLang="en-US" dirty="0" err="1"/>
              <a:t>prosesor</a:t>
            </a:r>
            <a:r>
              <a:rPr lang="en-US" altLang="en-US" dirty="0"/>
              <a:t> yang </a:t>
            </a:r>
            <a:r>
              <a:rPr lang="en-US" altLang="en-US" dirty="0" err="1"/>
              <a:t>disusun</a:t>
            </a:r>
            <a:r>
              <a:rPr lang="en-US" altLang="en-US" dirty="0"/>
              <a:t> </a:t>
            </a:r>
            <a:r>
              <a:rPr lang="en-US" altLang="en-US" dirty="0" err="1"/>
              <a:t>dalam</a:t>
            </a:r>
            <a:r>
              <a:rPr lang="en-US" altLang="en-US" dirty="0"/>
              <a:t> </a:t>
            </a:r>
            <a:r>
              <a:rPr lang="en-US" altLang="en-US" dirty="0" err="1"/>
              <a:t>sebuah</a:t>
            </a:r>
            <a:r>
              <a:rPr lang="en-US" altLang="en-US" dirty="0"/>
              <a:t> </a:t>
            </a:r>
            <a:r>
              <a:rPr lang="en-US" altLang="en-US" dirty="0" err="1"/>
              <a:t>kubus</a:t>
            </a:r>
            <a:r>
              <a:rPr lang="en-US" altLang="en-US" dirty="0"/>
              <a:t> </a:t>
            </a:r>
            <a:r>
              <a:rPr lang="en-US" altLang="en-US" dirty="0" err="1"/>
              <a:t>berdimensi</a:t>
            </a:r>
            <a:r>
              <a:rPr lang="en-US" altLang="en-US" dirty="0"/>
              <a:t> n, </a:t>
            </a:r>
            <a:r>
              <a:rPr lang="en-US" altLang="en-US" dirty="0" err="1"/>
              <a:t>dimana</a:t>
            </a:r>
            <a:r>
              <a:rPr lang="en-US" altLang="en-US" dirty="0"/>
              <a:t> </a:t>
            </a:r>
            <a:r>
              <a:rPr lang="en-US" altLang="en-US" dirty="0" err="1"/>
              <a:t>setiap</a:t>
            </a:r>
            <a:r>
              <a:rPr lang="en-US" altLang="en-US" dirty="0"/>
              <a:t> </a:t>
            </a:r>
            <a:r>
              <a:rPr lang="en-US" altLang="en-US" dirty="0" err="1"/>
              <a:t>simpul</a:t>
            </a:r>
            <a:r>
              <a:rPr lang="en-US" altLang="en-US" dirty="0"/>
              <a:t> </a:t>
            </a:r>
            <a:r>
              <a:rPr lang="en-US" altLang="en-US" dirty="0" err="1"/>
              <a:t>mempunyai</a:t>
            </a:r>
            <a:r>
              <a:rPr lang="en-US" altLang="en-US" dirty="0"/>
              <a:t> n= log</a:t>
            </a:r>
            <a:r>
              <a:rPr lang="en-US" altLang="en-US" baseline="-25000" dirty="0"/>
              <a:t>2</a:t>
            </a:r>
            <a:r>
              <a:rPr lang="en-US" altLang="en-US" dirty="0"/>
              <a:t>N link bidirectional </a:t>
            </a:r>
            <a:r>
              <a:rPr lang="en-US" altLang="en-US" dirty="0" err="1"/>
              <a:t>dengan</a:t>
            </a:r>
            <a:r>
              <a:rPr lang="en-US" altLang="en-US" dirty="0"/>
              <a:t> </a:t>
            </a:r>
            <a:r>
              <a:rPr lang="en-US" altLang="en-US" dirty="0" err="1"/>
              <a:t>simpul</a:t>
            </a:r>
            <a:r>
              <a:rPr lang="en-US" altLang="en-US" dirty="0"/>
              <a:t> yang </a:t>
            </a:r>
            <a:r>
              <a:rPr lang="en-US" altLang="en-US" dirty="0" err="1"/>
              <a:t>berdekatan</a:t>
            </a:r>
            <a:r>
              <a:rPr lang="en-US" altLang="en-US" dirty="0"/>
              <a:t>. Diameter </a:t>
            </a:r>
            <a:r>
              <a:rPr lang="en-US" altLang="en-US" dirty="0" err="1"/>
              <a:t>komunikasi</a:t>
            </a:r>
            <a:r>
              <a:rPr lang="en-US" altLang="en-US" dirty="0"/>
              <a:t> </a:t>
            </a:r>
            <a:r>
              <a:rPr lang="en-US" altLang="en-US" dirty="0" err="1"/>
              <a:t>hiperkubus</a:t>
            </a:r>
            <a:r>
              <a:rPr lang="en-US" altLang="en-US" dirty="0"/>
              <a:t> </a:t>
            </a:r>
            <a:r>
              <a:rPr lang="en-US" altLang="en-US" dirty="0" err="1"/>
              <a:t>seperti</a:t>
            </a:r>
            <a:r>
              <a:rPr lang="en-US" altLang="en-US" dirty="0"/>
              <a:t> </a:t>
            </a:r>
            <a:r>
              <a:rPr lang="en-US" altLang="en-US" dirty="0" err="1"/>
              <a:t>itu</a:t>
            </a:r>
            <a:r>
              <a:rPr lang="en-US" altLang="en-US" dirty="0"/>
              <a:t> </a:t>
            </a:r>
            <a:r>
              <a:rPr lang="en-US" altLang="en-US" dirty="0" err="1"/>
              <a:t>sama</a:t>
            </a:r>
            <a:r>
              <a:rPr lang="en-US" altLang="en-US" dirty="0"/>
              <a:t> </a:t>
            </a:r>
            <a:r>
              <a:rPr lang="en-US" altLang="en-US" dirty="0" err="1"/>
              <a:t>dengan</a:t>
            </a:r>
            <a:r>
              <a:rPr lang="en-US" altLang="en-US" dirty="0"/>
              <a:t> n.</a:t>
            </a:r>
          </a:p>
          <a:p>
            <a:endParaRPr lang="en-US" dirty="0"/>
          </a:p>
        </p:txBody>
      </p:sp>
    </p:spTree>
    <p:extLst>
      <p:ext uri="{BB962C8B-B14F-4D97-AF65-F5344CB8AC3E}">
        <p14:creationId xmlns:p14="http://schemas.microsoft.com/office/powerpoint/2010/main" val="338094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EC3BDD-05E5-48B9-A4B0-820ADAC7FB5A}"/>
              </a:ext>
            </a:extLst>
          </p:cNvPr>
          <p:cNvSpPr/>
          <p:nvPr/>
        </p:nvSpPr>
        <p:spPr>
          <a:xfrm>
            <a:off x="1941343" y="631097"/>
            <a:ext cx="8806374" cy="5509200"/>
          </a:xfrm>
          <a:prstGeom prst="rect">
            <a:avLst/>
          </a:prstGeom>
        </p:spPr>
        <p:txBody>
          <a:bodyPr wrap="square">
            <a:spAutoFit/>
          </a:bodyPr>
          <a:lstStyle/>
          <a:p>
            <a:r>
              <a:rPr lang="en-US" sz="3200" dirty="0" err="1"/>
              <a:t>Pada</a:t>
            </a:r>
            <a:r>
              <a:rPr lang="en-US" sz="3200" dirty="0"/>
              <a:t> </a:t>
            </a:r>
            <a:r>
              <a:rPr lang="en-US" sz="3200" dirty="0" err="1"/>
              <a:t>organisasi</a:t>
            </a:r>
            <a:r>
              <a:rPr lang="en-US" sz="3200" dirty="0"/>
              <a:t> </a:t>
            </a:r>
            <a:r>
              <a:rPr lang="en-US" sz="3200" dirty="0" err="1"/>
              <a:t>paralel</a:t>
            </a:r>
            <a:r>
              <a:rPr lang="en-US" sz="3200" dirty="0"/>
              <a:t>, </a:t>
            </a:r>
            <a:r>
              <a:rPr lang="en-US" sz="3200" dirty="0" err="1"/>
              <a:t>berbagai</a:t>
            </a:r>
            <a:r>
              <a:rPr lang="en-US" sz="3200" dirty="0"/>
              <a:t> unit </a:t>
            </a:r>
            <a:r>
              <a:rPr lang="en-US" sz="3200" dirty="0" err="1"/>
              <a:t>pengolahan</a:t>
            </a:r>
            <a:r>
              <a:rPr lang="en-US" sz="3200" dirty="0"/>
              <a:t> </a:t>
            </a:r>
            <a:r>
              <a:rPr lang="en-US" sz="3200" dirty="0" err="1"/>
              <a:t>saling</a:t>
            </a:r>
            <a:r>
              <a:rPr lang="en-US" sz="3200" dirty="0"/>
              <a:t> </a:t>
            </a:r>
            <a:r>
              <a:rPr lang="en-US" sz="3200" dirty="0" err="1"/>
              <a:t>bekerja</a:t>
            </a:r>
            <a:r>
              <a:rPr lang="en-US" sz="3200" dirty="0"/>
              <a:t> </a:t>
            </a:r>
            <a:r>
              <a:rPr lang="en-US" sz="3200" dirty="0" err="1"/>
              <a:t>sama</a:t>
            </a:r>
            <a:r>
              <a:rPr lang="en-US" sz="3200" dirty="0"/>
              <a:t> </a:t>
            </a:r>
            <a:r>
              <a:rPr lang="en-US" sz="3200" dirty="0" err="1"/>
              <a:t>untuk</a:t>
            </a:r>
            <a:r>
              <a:rPr lang="en-US" sz="3200" dirty="0"/>
              <a:t> </a:t>
            </a:r>
            <a:r>
              <a:rPr lang="en-US" sz="3200" dirty="0" err="1"/>
              <a:t>melaksanakan</a:t>
            </a:r>
            <a:r>
              <a:rPr lang="en-US" sz="3200" dirty="0"/>
              <a:t> </a:t>
            </a:r>
            <a:r>
              <a:rPr lang="en-US" sz="3200" dirty="0" err="1"/>
              <a:t>aplikas-aplikasi</a:t>
            </a:r>
            <a:r>
              <a:rPr lang="en-US" sz="3200" dirty="0"/>
              <a:t>. </a:t>
            </a:r>
            <a:r>
              <a:rPr lang="en-US" sz="3200" dirty="0" err="1"/>
              <a:t>Pelaksanaan</a:t>
            </a:r>
            <a:r>
              <a:rPr lang="en-US" sz="3200" dirty="0"/>
              <a:t> </a:t>
            </a:r>
            <a:r>
              <a:rPr lang="en-US" sz="3200" dirty="0" err="1"/>
              <a:t>instruksi</a:t>
            </a:r>
            <a:r>
              <a:rPr lang="en-US" sz="3200" dirty="0"/>
              <a:t> </a:t>
            </a:r>
            <a:r>
              <a:rPr lang="en-US" sz="3200" dirty="0" err="1"/>
              <a:t>dilakukan</a:t>
            </a:r>
            <a:r>
              <a:rPr lang="en-US" sz="3200" dirty="0"/>
              <a:t> </a:t>
            </a:r>
            <a:r>
              <a:rPr lang="en-US" sz="3200" dirty="0" err="1"/>
              <a:t>pada</a:t>
            </a:r>
            <a:r>
              <a:rPr lang="en-US" sz="3200" dirty="0"/>
              <a:t> </a:t>
            </a:r>
            <a:r>
              <a:rPr lang="en-US" sz="3200" dirty="0" err="1"/>
              <a:t>waktu</a:t>
            </a:r>
            <a:r>
              <a:rPr lang="en-US" sz="3200" dirty="0"/>
              <a:t> yang </a:t>
            </a:r>
            <a:r>
              <a:rPr lang="en-US" sz="3200" dirty="0" err="1"/>
              <a:t>bersamaan</a:t>
            </a:r>
            <a:r>
              <a:rPr lang="en-US" sz="3200" dirty="0"/>
              <a:t>. </a:t>
            </a:r>
            <a:r>
              <a:rPr lang="en-US" sz="3200" dirty="0" err="1"/>
              <a:t>Jika</a:t>
            </a:r>
            <a:r>
              <a:rPr lang="en-US" sz="3200" dirty="0"/>
              <a:t> </a:t>
            </a:r>
            <a:r>
              <a:rPr lang="en-US" sz="3200" dirty="0" err="1"/>
              <a:t>sebuah</a:t>
            </a:r>
            <a:r>
              <a:rPr lang="en-US" sz="3200" dirty="0"/>
              <a:t> </a:t>
            </a:r>
            <a:r>
              <a:rPr lang="en-US" sz="3200" dirty="0" err="1"/>
              <a:t>prosesor</a:t>
            </a:r>
            <a:r>
              <a:rPr lang="en-US" sz="3200" dirty="0"/>
              <a:t> </a:t>
            </a:r>
            <a:r>
              <a:rPr lang="en-US" sz="3200" dirty="0" err="1"/>
              <a:t>superskalar</a:t>
            </a:r>
            <a:r>
              <a:rPr lang="en-US" sz="3200" dirty="0"/>
              <a:t> </a:t>
            </a:r>
            <a:r>
              <a:rPr lang="en-US" sz="3200" dirty="0" err="1"/>
              <a:t>memanfaatkan</a:t>
            </a:r>
            <a:r>
              <a:rPr lang="en-US" sz="3200" dirty="0"/>
              <a:t> </a:t>
            </a:r>
            <a:r>
              <a:rPr lang="en-US" sz="3200" dirty="0" err="1"/>
              <a:t>peluang</a:t>
            </a:r>
            <a:r>
              <a:rPr lang="en-US" sz="3200" dirty="0"/>
              <a:t> </a:t>
            </a:r>
            <a:r>
              <a:rPr lang="en-US" sz="3200" dirty="0" err="1"/>
              <a:t>pelaksanaan</a:t>
            </a:r>
            <a:r>
              <a:rPr lang="en-US" sz="3200" dirty="0"/>
              <a:t> yang </a:t>
            </a:r>
            <a:r>
              <a:rPr lang="en-US" sz="3200" dirty="0" err="1"/>
              <a:t>paralel</a:t>
            </a:r>
            <a:r>
              <a:rPr lang="en-US" sz="3200" dirty="0"/>
              <a:t> </a:t>
            </a:r>
            <a:r>
              <a:rPr lang="en-US" sz="3200" dirty="0" err="1"/>
              <a:t>pada</a:t>
            </a:r>
            <a:r>
              <a:rPr lang="en-US" sz="3200" dirty="0"/>
              <a:t> </a:t>
            </a:r>
            <a:r>
              <a:rPr lang="en-US" sz="3200" dirty="0" err="1"/>
              <a:t>tingkatan</a:t>
            </a:r>
            <a:r>
              <a:rPr lang="en-US" sz="3200" dirty="0"/>
              <a:t> </a:t>
            </a:r>
            <a:r>
              <a:rPr lang="en-US" sz="3200" dirty="0" err="1"/>
              <a:t>instruksi</a:t>
            </a:r>
            <a:r>
              <a:rPr lang="en-US" sz="3200" dirty="0"/>
              <a:t>, </a:t>
            </a:r>
            <a:r>
              <a:rPr lang="en-US" sz="3200" dirty="0" err="1"/>
              <a:t>maka</a:t>
            </a:r>
            <a:r>
              <a:rPr lang="en-US" sz="3200" dirty="0"/>
              <a:t> </a:t>
            </a:r>
            <a:r>
              <a:rPr lang="en-US" sz="3200" dirty="0" err="1"/>
              <a:t>pada</a:t>
            </a:r>
            <a:r>
              <a:rPr lang="en-US" sz="3200" dirty="0"/>
              <a:t> </a:t>
            </a:r>
            <a:r>
              <a:rPr lang="en-US" sz="3200" dirty="0" err="1"/>
              <a:t>suatu</a:t>
            </a:r>
            <a:r>
              <a:rPr lang="en-US" sz="3200" dirty="0"/>
              <a:t> </a:t>
            </a:r>
            <a:r>
              <a:rPr lang="en-US" sz="3200" dirty="0" err="1"/>
              <a:t>organisasi</a:t>
            </a:r>
            <a:r>
              <a:rPr lang="en-US" sz="3200" dirty="0"/>
              <a:t> </a:t>
            </a:r>
            <a:r>
              <a:rPr lang="en-US" sz="3200" dirty="0" err="1"/>
              <a:t>pengolahan</a:t>
            </a:r>
            <a:r>
              <a:rPr lang="en-US" sz="3200" dirty="0"/>
              <a:t> </a:t>
            </a:r>
            <a:r>
              <a:rPr lang="en-US" sz="3200" dirty="0" err="1"/>
              <a:t>paralel</a:t>
            </a:r>
            <a:r>
              <a:rPr lang="en-US" sz="3200" dirty="0"/>
              <a:t> </a:t>
            </a:r>
            <a:r>
              <a:rPr lang="en-US" sz="3200" dirty="0" err="1"/>
              <a:t>akan</a:t>
            </a:r>
            <a:r>
              <a:rPr lang="en-US" sz="3200" dirty="0"/>
              <a:t> </a:t>
            </a:r>
            <a:r>
              <a:rPr lang="en-US" sz="3200" dirty="0" err="1"/>
              <a:t>mencari</a:t>
            </a:r>
            <a:r>
              <a:rPr lang="en-US" sz="3200" dirty="0"/>
              <a:t> </a:t>
            </a:r>
            <a:r>
              <a:rPr lang="en-US" sz="3200" dirty="0" err="1"/>
              <a:t>tingkatan</a:t>
            </a:r>
            <a:r>
              <a:rPr lang="en-US" sz="3200" dirty="0"/>
              <a:t> </a:t>
            </a:r>
            <a:r>
              <a:rPr lang="en-US" sz="3200" dirty="0" err="1"/>
              <a:t>paralel</a:t>
            </a:r>
            <a:r>
              <a:rPr lang="en-US" sz="3200" dirty="0"/>
              <a:t> yang </a:t>
            </a:r>
            <a:r>
              <a:rPr lang="en-US" sz="3200" dirty="0" err="1"/>
              <a:t>lebih</a:t>
            </a:r>
            <a:r>
              <a:rPr lang="en-US" sz="3200" dirty="0"/>
              <a:t> </a:t>
            </a:r>
            <a:r>
              <a:rPr lang="en-US" sz="3200" dirty="0" err="1"/>
              <a:t>kasar</a:t>
            </a:r>
            <a:r>
              <a:rPr lang="en-US" sz="3200" dirty="0"/>
              <a:t>, </a:t>
            </a:r>
            <a:r>
              <a:rPr lang="en-US" sz="3200" dirty="0" err="1"/>
              <a:t>yaitu</a:t>
            </a:r>
            <a:r>
              <a:rPr lang="en-US" sz="3200" dirty="0"/>
              <a:t> </a:t>
            </a:r>
            <a:r>
              <a:rPr lang="en-US" sz="3200" dirty="0" err="1"/>
              <a:t>eksekusi</a:t>
            </a:r>
            <a:r>
              <a:rPr lang="en-US" sz="3200" dirty="0"/>
              <a:t> yang </a:t>
            </a:r>
            <a:r>
              <a:rPr lang="en-US" sz="3200" dirty="0" err="1"/>
              <a:t>memungkinkan</a:t>
            </a:r>
            <a:r>
              <a:rPr lang="en-US" sz="3200" dirty="0"/>
              <a:t> </a:t>
            </a:r>
            <a:r>
              <a:rPr lang="en-US" sz="3200" dirty="0" err="1"/>
              <a:t>suatu</a:t>
            </a:r>
            <a:r>
              <a:rPr lang="en-US" sz="3200" dirty="0"/>
              <a:t> proses </a:t>
            </a:r>
            <a:r>
              <a:rPr lang="en-US" sz="3200" dirty="0" err="1"/>
              <a:t>dilaksanakan</a:t>
            </a:r>
            <a:r>
              <a:rPr lang="en-US" sz="3200" dirty="0"/>
              <a:t> </a:t>
            </a:r>
            <a:r>
              <a:rPr lang="en-US" sz="3200" dirty="0" err="1"/>
              <a:t>oleh</a:t>
            </a:r>
            <a:r>
              <a:rPr lang="en-US" sz="3200" dirty="0"/>
              <a:t> </a:t>
            </a:r>
            <a:r>
              <a:rPr lang="en-US" sz="3200" dirty="0" err="1"/>
              <a:t>multipel</a:t>
            </a:r>
            <a:r>
              <a:rPr lang="en-US" sz="3200" dirty="0"/>
              <a:t> </a:t>
            </a:r>
            <a:r>
              <a:rPr lang="en-US" sz="3200" dirty="0" err="1"/>
              <a:t>prosesor</a:t>
            </a:r>
            <a:r>
              <a:rPr lang="en-US" sz="3200" dirty="0"/>
              <a:t> </a:t>
            </a:r>
            <a:r>
              <a:rPr lang="en-US" sz="3200" dirty="0" err="1"/>
              <a:t>secara</a:t>
            </a:r>
            <a:r>
              <a:rPr lang="en-US" sz="3200" dirty="0"/>
              <a:t> </a:t>
            </a:r>
            <a:r>
              <a:rPr lang="en-US" sz="3200" dirty="0" err="1"/>
              <a:t>paralel</a:t>
            </a:r>
            <a:r>
              <a:rPr lang="en-US" sz="3200" dirty="0"/>
              <a:t> </a:t>
            </a:r>
            <a:r>
              <a:rPr lang="en-US" sz="3200" dirty="0" err="1"/>
              <a:t>dan</a:t>
            </a:r>
            <a:r>
              <a:rPr lang="en-US" sz="3200" dirty="0"/>
              <a:t> </a:t>
            </a:r>
            <a:r>
              <a:rPr lang="en-US" sz="3200" dirty="0" err="1"/>
              <a:t>saling</a:t>
            </a:r>
            <a:r>
              <a:rPr lang="en-US" sz="3200" dirty="0"/>
              <a:t> </a:t>
            </a:r>
            <a:r>
              <a:rPr lang="en-US" sz="3200" dirty="0" err="1"/>
              <a:t>bekerja</a:t>
            </a:r>
            <a:r>
              <a:rPr lang="en-US" sz="3200" dirty="0"/>
              <a:t> </a:t>
            </a:r>
            <a:r>
              <a:rPr lang="en-US" sz="3200" dirty="0" err="1"/>
              <a:t>sama</a:t>
            </a:r>
            <a:endParaRPr lang="en-US" sz="3200" dirty="0"/>
          </a:p>
        </p:txBody>
      </p:sp>
    </p:spTree>
    <p:extLst>
      <p:ext uri="{BB962C8B-B14F-4D97-AF65-F5344CB8AC3E}">
        <p14:creationId xmlns:p14="http://schemas.microsoft.com/office/powerpoint/2010/main" val="107936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E9F6C65-22BB-4481-AE0C-CBA733C79CA0}"/>
                  </a:ext>
                </a:extLst>
              </p14:cNvPr>
              <p14:cNvContentPartPr/>
              <p14:nvPr/>
            </p14:nvContentPartPr>
            <p14:xfrm>
              <a:off x="1645865" y="1744062"/>
              <a:ext cx="360" cy="360"/>
            </p14:xfrm>
          </p:contentPart>
        </mc:Choice>
        <mc:Fallback xmlns="">
          <p:pic>
            <p:nvPicPr>
              <p:cNvPr id="3" name="Ink 2">
                <a:extLst>
                  <a:ext uri="{FF2B5EF4-FFF2-40B4-BE49-F238E27FC236}">
                    <a16:creationId xmlns:a16="http://schemas.microsoft.com/office/drawing/2014/main" id="{5E9F6C65-22BB-4481-AE0C-CBA733C79CA0}"/>
                  </a:ext>
                </a:extLst>
              </p:cNvPr>
              <p:cNvPicPr/>
              <p:nvPr/>
            </p:nvPicPr>
            <p:blipFill>
              <a:blip r:embed="rId3"/>
              <a:stretch>
                <a:fillRect/>
              </a:stretch>
            </p:blipFill>
            <p:spPr>
              <a:xfrm>
                <a:off x="1639745" y="1737942"/>
                <a:ext cx="12600" cy="12600"/>
              </a:xfrm>
              <a:prstGeom prst="rect">
                <a:avLst/>
              </a:prstGeom>
            </p:spPr>
          </p:pic>
        </mc:Fallback>
      </mc:AlternateContent>
      <p:sp>
        <p:nvSpPr>
          <p:cNvPr id="7" name="Rectangle 6">
            <a:extLst>
              <a:ext uri="{FF2B5EF4-FFF2-40B4-BE49-F238E27FC236}">
                <a16:creationId xmlns:a16="http://schemas.microsoft.com/office/drawing/2014/main" id="{F0311CCA-7613-4EB3-B5CD-F4BFACD9DB83}"/>
              </a:ext>
            </a:extLst>
          </p:cNvPr>
          <p:cNvSpPr/>
          <p:nvPr/>
        </p:nvSpPr>
        <p:spPr>
          <a:xfrm>
            <a:off x="1477053" y="703386"/>
            <a:ext cx="9594221" cy="5509200"/>
          </a:xfrm>
          <a:prstGeom prst="rect">
            <a:avLst/>
          </a:prstGeom>
          <a:noFill/>
          <a:ln>
            <a:noFill/>
          </a:ln>
        </p:spPr>
        <p:txBody>
          <a:bodyPr wrap="square">
            <a:spAutoFit/>
          </a:bodyPr>
          <a:lstStyle/>
          <a:p>
            <a:pPr algn="just"/>
            <a:r>
              <a:rPr lang="id-ID" sz="3200" dirty="0"/>
              <a:t>Perlunya peningkatan </a:t>
            </a:r>
            <a:r>
              <a:rPr lang="en-US" sz="3200" dirty="0" err="1"/>
              <a:t>kinerja</a:t>
            </a:r>
            <a:r>
              <a:rPr lang="en-US" sz="3200" dirty="0"/>
              <a:t> </a:t>
            </a:r>
            <a:r>
              <a:rPr lang="en-US" sz="3200" dirty="0" err="1"/>
              <a:t>sistem</a:t>
            </a:r>
            <a:r>
              <a:rPr lang="en-US" sz="3200" dirty="0"/>
              <a:t> </a:t>
            </a:r>
            <a:r>
              <a:rPr lang="en-US" sz="3200" dirty="0" err="1"/>
              <a:t>adalah</a:t>
            </a:r>
            <a:r>
              <a:rPr lang="en-US" sz="3200" dirty="0"/>
              <a:t> </a:t>
            </a:r>
            <a:r>
              <a:rPr lang="en-US" sz="3200" dirty="0" err="1"/>
              <a:t>dengan</a:t>
            </a:r>
            <a:r>
              <a:rPr lang="en-US" sz="3200" dirty="0"/>
              <a:t> </a:t>
            </a:r>
            <a:r>
              <a:rPr lang="en-US" sz="3200" dirty="0" err="1"/>
              <a:t>menggunakan</a:t>
            </a:r>
            <a:r>
              <a:rPr lang="en-US" sz="3200" dirty="0"/>
              <a:t> </a:t>
            </a:r>
            <a:r>
              <a:rPr lang="en-US" sz="3200" dirty="0" err="1"/>
              <a:t>berbagai</a:t>
            </a:r>
            <a:r>
              <a:rPr lang="en-US" sz="3200" dirty="0"/>
              <a:t> </a:t>
            </a:r>
            <a:r>
              <a:rPr lang="en-US" sz="3200" dirty="0" err="1"/>
              <a:t>prosesor</a:t>
            </a:r>
            <a:r>
              <a:rPr lang="en-US" sz="3200" dirty="0"/>
              <a:t> yang </a:t>
            </a:r>
            <a:r>
              <a:rPr lang="en-US" sz="3200" dirty="0" err="1"/>
              <a:t>dapat</a:t>
            </a:r>
            <a:r>
              <a:rPr lang="en-US" sz="3200" dirty="0"/>
              <a:t> </a:t>
            </a:r>
            <a:r>
              <a:rPr lang="en-US" sz="3200" dirty="0" err="1"/>
              <a:t>mengeksekusi</a:t>
            </a:r>
            <a:r>
              <a:rPr lang="en-US" sz="3200" dirty="0"/>
              <a:t> </a:t>
            </a:r>
            <a:r>
              <a:rPr lang="en-US" sz="3200" dirty="0" err="1"/>
              <a:t>secara</a:t>
            </a:r>
            <a:r>
              <a:rPr lang="en-US" sz="3200" dirty="0"/>
              <a:t> </a:t>
            </a:r>
            <a:r>
              <a:rPr lang="en-US" sz="3200" dirty="0" err="1"/>
              <a:t>paralel</a:t>
            </a:r>
            <a:r>
              <a:rPr lang="en-US" sz="3200" dirty="0"/>
              <a:t>. </a:t>
            </a:r>
            <a:r>
              <a:rPr lang="en-US" sz="3200" dirty="0" err="1"/>
              <a:t>Rancangan</a:t>
            </a:r>
            <a:r>
              <a:rPr lang="en-US" sz="3200" dirty="0"/>
              <a:t> </a:t>
            </a:r>
            <a:r>
              <a:rPr lang="en-US" sz="3200" dirty="0" err="1"/>
              <a:t>prosesor</a:t>
            </a:r>
            <a:r>
              <a:rPr lang="en-US" sz="3200" dirty="0"/>
              <a:t> </a:t>
            </a:r>
            <a:r>
              <a:rPr lang="en-US" sz="3200" dirty="0" err="1"/>
              <a:t>paralel</a:t>
            </a:r>
            <a:r>
              <a:rPr lang="en-US" sz="3200" dirty="0"/>
              <a:t> </a:t>
            </a:r>
            <a:r>
              <a:rPr lang="en-US" sz="3200" dirty="0" err="1"/>
              <a:t>merupakan</a:t>
            </a:r>
            <a:r>
              <a:rPr lang="en-US" sz="3200" dirty="0"/>
              <a:t> </a:t>
            </a:r>
            <a:r>
              <a:rPr lang="en-US" sz="3200" dirty="0" err="1"/>
              <a:t>pengembangan</a:t>
            </a:r>
            <a:r>
              <a:rPr lang="en-US" sz="3200" dirty="0"/>
              <a:t> </a:t>
            </a:r>
            <a:r>
              <a:rPr lang="en-US" sz="3200" dirty="0" err="1"/>
              <a:t>terakhir</a:t>
            </a:r>
            <a:r>
              <a:rPr lang="en-US" sz="3200" dirty="0"/>
              <a:t> </a:t>
            </a:r>
            <a:r>
              <a:rPr lang="en-US" sz="3200" dirty="0" err="1"/>
              <a:t>dari</a:t>
            </a:r>
            <a:r>
              <a:rPr lang="en-US" sz="3200" dirty="0"/>
              <a:t> </a:t>
            </a:r>
            <a:r>
              <a:rPr lang="en-US" sz="3200" dirty="0" err="1"/>
              <a:t>ilmu</a:t>
            </a:r>
            <a:r>
              <a:rPr lang="en-US" sz="3200" dirty="0"/>
              <a:t> </a:t>
            </a:r>
            <a:r>
              <a:rPr lang="en-US" sz="3200" dirty="0" err="1"/>
              <a:t>pengetahuan</a:t>
            </a:r>
            <a:r>
              <a:rPr lang="en-US" sz="3200" dirty="0"/>
              <a:t> </a:t>
            </a:r>
            <a:r>
              <a:rPr lang="en-US" sz="3200" dirty="0" err="1"/>
              <a:t>komputer</a:t>
            </a:r>
            <a:r>
              <a:rPr lang="en-US" sz="3200" dirty="0"/>
              <a:t> yang </a:t>
            </a:r>
            <a:r>
              <a:rPr lang="en-US" sz="3200" dirty="0" err="1"/>
              <a:t>didasari</a:t>
            </a:r>
            <a:r>
              <a:rPr lang="en-US" sz="3200" dirty="0"/>
              <a:t> </a:t>
            </a:r>
            <a:r>
              <a:rPr lang="en-US" sz="3200" dirty="0" err="1"/>
              <a:t>oleh</a:t>
            </a:r>
            <a:r>
              <a:rPr lang="en-US" sz="3200" dirty="0"/>
              <a:t> </a:t>
            </a:r>
            <a:r>
              <a:rPr lang="en-US" sz="3200" dirty="0" err="1"/>
              <a:t>kebutuhan</a:t>
            </a:r>
            <a:r>
              <a:rPr lang="en-US" sz="3200" dirty="0"/>
              <a:t> </a:t>
            </a:r>
            <a:r>
              <a:rPr lang="en-US" sz="3200" dirty="0" err="1"/>
              <a:t>menyelesaikan</a:t>
            </a:r>
            <a:r>
              <a:rPr lang="en-US" sz="3200" dirty="0"/>
              <a:t> </a:t>
            </a:r>
            <a:r>
              <a:rPr lang="en-US" sz="3200" dirty="0" err="1"/>
              <a:t>beberapa</a:t>
            </a:r>
            <a:r>
              <a:rPr lang="en-US" sz="3200" dirty="0"/>
              <a:t> </a:t>
            </a:r>
            <a:r>
              <a:rPr lang="en-US" sz="3200" dirty="0" err="1"/>
              <a:t>instruksi</a:t>
            </a:r>
            <a:r>
              <a:rPr lang="en-US" sz="3200" dirty="0"/>
              <a:t> </a:t>
            </a:r>
            <a:r>
              <a:rPr lang="en-US" sz="3200" dirty="0" err="1"/>
              <a:t>secara</a:t>
            </a:r>
            <a:r>
              <a:rPr lang="en-US" sz="3200" dirty="0"/>
              <a:t> </a:t>
            </a:r>
            <a:r>
              <a:rPr lang="en-US" sz="3200" dirty="0" err="1"/>
              <a:t>paralel</a:t>
            </a:r>
            <a:r>
              <a:rPr lang="en-US" sz="3200" dirty="0"/>
              <a:t> </a:t>
            </a:r>
            <a:r>
              <a:rPr lang="en-US" sz="3200" dirty="0" err="1"/>
              <a:t>dalam</a:t>
            </a:r>
            <a:r>
              <a:rPr lang="en-US" sz="3200" dirty="0"/>
              <a:t> </a:t>
            </a:r>
            <a:r>
              <a:rPr lang="en-US" sz="3200" dirty="0" err="1"/>
              <a:t>waktu</a:t>
            </a:r>
            <a:r>
              <a:rPr lang="en-US" sz="3200" dirty="0"/>
              <a:t> yang </a:t>
            </a:r>
            <a:r>
              <a:rPr lang="en-US" sz="3200" dirty="0" err="1"/>
              <a:t>bersamaan</a:t>
            </a:r>
            <a:r>
              <a:rPr lang="en-US" sz="3200" dirty="0"/>
              <a:t> </a:t>
            </a:r>
            <a:r>
              <a:rPr lang="en-US" sz="3200" dirty="0" err="1"/>
              <a:t>dengan</a:t>
            </a:r>
            <a:r>
              <a:rPr lang="en-US" sz="3200" dirty="0"/>
              <a:t> </a:t>
            </a:r>
            <a:r>
              <a:rPr lang="en-US" sz="3200" dirty="0" err="1"/>
              <a:t>mengurangi</a:t>
            </a:r>
            <a:r>
              <a:rPr lang="en-US" sz="3200" dirty="0"/>
              <a:t> </a:t>
            </a:r>
            <a:r>
              <a:rPr lang="en-US" sz="3200" dirty="0" err="1"/>
              <a:t>masalah</a:t>
            </a:r>
            <a:r>
              <a:rPr lang="en-US" sz="3200" dirty="0"/>
              <a:t> </a:t>
            </a:r>
            <a:r>
              <a:rPr lang="en-US" sz="3200" dirty="0" err="1"/>
              <a:t>ketergantungan</a:t>
            </a:r>
            <a:r>
              <a:rPr lang="en-US" sz="3200" dirty="0"/>
              <a:t> data, </a:t>
            </a:r>
            <a:r>
              <a:rPr lang="en-US" sz="3200" dirty="0" err="1"/>
              <a:t>prosedural</a:t>
            </a:r>
            <a:r>
              <a:rPr lang="en-US" sz="3200" dirty="0"/>
              <a:t>, unit </a:t>
            </a:r>
            <a:r>
              <a:rPr lang="en-US" sz="3200" dirty="0" err="1"/>
              <a:t>fungsional</a:t>
            </a:r>
            <a:r>
              <a:rPr lang="en-US" sz="3200" dirty="0"/>
              <a:t>, output </a:t>
            </a:r>
            <a:r>
              <a:rPr lang="en-US" sz="3200" dirty="0" err="1"/>
              <a:t>dan</a:t>
            </a:r>
            <a:r>
              <a:rPr lang="en-US" sz="3200" dirty="0"/>
              <a:t> anti </a:t>
            </a:r>
            <a:r>
              <a:rPr lang="en-US" sz="3200" dirty="0" err="1"/>
              <a:t>ketergantungan</a:t>
            </a:r>
            <a:r>
              <a:rPr lang="en-US" sz="3200" dirty="0"/>
              <a:t> yang </a:t>
            </a:r>
            <a:r>
              <a:rPr lang="en-US" sz="3200" dirty="0" err="1"/>
              <a:t>menyebabkan</a:t>
            </a:r>
            <a:r>
              <a:rPr lang="en-US" sz="3200" dirty="0"/>
              <a:t> </a:t>
            </a:r>
            <a:r>
              <a:rPr lang="en-US" sz="3200" dirty="0" err="1"/>
              <a:t>suatu</a:t>
            </a:r>
            <a:r>
              <a:rPr lang="en-US" sz="3200" dirty="0"/>
              <a:t> </a:t>
            </a:r>
            <a:r>
              <a:rPr lang="en-US" sz="3200" dirty="0" err="1"/>
              <a:t>instruksi</a:t>
            </a:r>
            <a:r>
              <a:rPr lang="en-US" sz="3200" dirty="0"/>
              <a:t> </a:t>
            </a:r>
            <a:r>
              <a:rPr lang="en-US" sz="3200" dirty="0" err="1"/>
              <a:t>terhenti</a:t>
            </a:r>
            <a:r>
              <a:rPr lang="en-US" sz="3200" dirty="0"/>
              <a:t> </a:t>
            </a:r>
            <a:r>
              <a:rPr lang="en-US" sz="3200" dirty="0" err="1"/>
              <a:t>atau</a:t>
            </a:r>
            <a:r>
              <a:rPr lang="en-US" sz="3200" dirty="0"/>
              <a:t> </a:t>
            </a:r>
            <a:r>
              <a:rPr lang="en-US" sz="3200" dirty="0" err="1"/>
              <a:t>harus</a:t>
            </a:r>
            <a:r>
              <a:rPr lang="en-US" sz="3200" dirty="0"/>
              <a:t> </a:t>
            </a:r>
            <a:r>
              <a:rPr lang="en-US" sz="3200" dirty="0" err="1"/>
              <a:t>menunggu</a:t>
            </a:r>
            <a:r>
              <a:rPr lang="en-US" sz="3200" dirty="0"/>
              <a:t> </a:t>
            </a:r>
            <a:r>
              <a:rPr lang="en-US" sz="3200" dirty="0" err="1"/>
              <a:t>instruksi</a:t>
            </a:r>
            <a:r>
              <a:rPr lang="en-US" sz="3200" dirty="0"/>
              <a:t> </a:t>
            </a:r>
            <a:r>
              <a:rPr lang="en-US" sz="3200" dirty="0" err="1"/>
              <a:t>lainnya</a:t>
            </a:r>
            <a:r>
              <a:rPr lang="en-US" sz="3200" dirty="0"/>
              <a:t> </a:t>
            </a:r>
            <a:r>
              <a:rPr lang="en-US" sz="3200" dirty="0" err="1"/>
              <a:t>selesai</a:t>
            </a:r>
            <a:r>
              <a:rPr lang="en-US" sz="3200" dirty="0"/>
              <a:t> </a:t>
            </a:r>
            <a:r>
              <a:rPr lang="en-US" sz="3200" dirty="0" err="1"/>
              <a:t>untuk</a:t>
            </a:r>
            <a:r>
              <a:rPr lang="en-US" sz="3200" dirty="0"/>
              <a:t> </a:t>
            </a:r>
            <a:r>
              <a:rPr lang="en-US" sz="3200" dirty="0" err="1"/>
              <a:t>dapat</a:t>
            </a:r>
            <a:r>
              <a:rPr lang="en-US" sz="3200" dirty="0"/>
              <a:t> </a:t>
            </a:r>
            <a:r>
              <a:rPr lang="en-US" sz="3200" dirty="0" err="1"/>
              <a:t>diproses</a:t>
            </a:r>
            <a:endParaRPr lang="en-US" sz="3200" dirty="0"/>
          </a:p>
        </p:txBody>
      </p:sp>
    </p:spTree>
    <p:extLst>
      <p:ext uri="{BB962C8B-B14F-4D97-AF65-F5344CB8AC3E}">
        <p14:creationId xmlns:p14="http://schemas.microsoft.com/office/powerpoint/2010/main" val="103599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0DBA0-462A-4D4F-85DE-01182E837A0C}"/>
              </a:ext>
            </a:extLst>
          </p:cNvPr>
          <p:cNvSpPr>
            <a:spLocks noGrp="1"/>
          </p:cNvSpPr>
          <p:nvPr>
            <p:ph type="title"/>
          </p:nvPr>
        </p:nvSpPr>
        <p:spPr>
          <a:xfrm>
            <a:off x="1141413" y="618518"/>
            <a:ext cx="9905998" cy="1069605"/>
          </a:xfrm>
          <a:ln>
            <a:gradFill>
              <a:gsLst>
                <a:gs pos="7000">
                  <a:srgbClr val="F2F8E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h="63500"/>
          </a:sp3d>
        </p:spPr>
        <p:txBody>
          <a:bodyPr/>
          <a:lstStyle/>
          <a:p>
            <a:pPr algn="ctr"/>
            <a:r>
              <a:rPr lang="id-ID" dirty="0"/>
              <a:t>Paralel processing</a:t>
            </a:r>
            <a:endParaRPr lang="en-US" dirty="0"/>
          </a:p>
        </p:txBody>
      </p:sp>
      <p:sp>
        <p:nvSpPr>
          <p:cNvPr id="5" name="Content Placeholder 4">
            <a:extLst>
              <a:ext uri="{FF2B5EF4-FFF2-40B4-BE49-F238E27FC236}">
                <a16:creationId xmlns:a16="http://schemas.microsoft.com/office/drawing/2014/main" id="{A01DDE6C-BFEA-47DD-8BB8-6D83F18B3F78}"/>
              </a:ext>
            </a:extLst>
          </p:cNvPr>
          <p:cNvSpPr>
            <a:spLocks noGrp="1"/>
          </p:cNvSpPr>
          <p:nvPr>
            <p:ph idx="1"/>
          </p:nvPr>
        </p:nvSpPr>
        <p:spPr>
          <a:xfrm>
            <a:off x="1141413" y="1840646"/>
            <a:ext cx="9905999" cy="3541714"/>
          </a:xfrm>
        </p:spPr>
        <p:txBody>
          <a:bodyPr>
            <a:normAutofit lnSpcReduction="10000"/>
          </a:bodyPr>
          <a:lstStyle/>
          <a:p>
            <a:r>
              <a:rPr lang="id-ID" dirty="0"/>
              <a:t>Penggunaan lebih dari satu CPU untuk menjalankan sebuah program secara simultan . Idelanya pemrosesan paralel membuat program berjalan lebih cepat karena semakin banyak CPU yang digunakan tetapi dalam prakteknya seringkali sulit membagi program sehingga dapat Idealnya pemrosesan paralel membuat di eksekusi oleh CPU yang berbeda-beda tanpa berkaitan diantaranya.</a:t>
            </a:r>
          </a:p>
          <a:p>
            <a:r>
              <a:rPr lang="id-ID" dirty="0"/>
              <a:t>Pemrosesan paralel dalam sebuah kompter dapat didefinisikan sebagai pelaksanaan instruksi-instruksi secara bersamaan waktunya.</a:t>
            </a:r>
          </a:p>
          <a:p>
            <a:endParaRPr lang="en-US" dirty="0"/>
          </a:p>
        </p:txBody>
      </p:sp>
    </p:spTree>
    <p:extLst>
      <p:ext uri="{BB962C8B-B14F-4D97-AF65-F5344CB8AC3E}">
        <p14:creationId xmlns:p14="http://schemas.microsoft.com/office/powerpoint/2010/main" val="233940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BE5D89FA-9E89-492D-B2BB-8D943E887774}"/>
              </a:ext>
            </a:extLst>
          </p:cNvPr>
          <p:cNvSpPr>
            <a:spLocks noGrp="1"/>
          </p:cNvSpPr>
          <p:nvPr>
            <p:ph type="title" idx="4294967295"/>
          </p:nvPr>
        </p:nvSpPr>
        <p:spPr>
          <a:xfrm>
            <a:off x="1730326" y="506583"/>
            <a:ext cx="9101797" cy="1477963"/>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ctr"/>
            <a:r>
              <a:rPr lang="id-ID" dirty="0"/>
              <a:t>KOMPUTASI Paralel</a:t>
            </a:r>
            <a:endParaRPr lang="en-US" dirty="0"/>
          </a:p>
        </p:txBody>
      </p:sp>
      <p:sp>
        <p:nvSpPr>
          <p:cNvPr id="9" name="Content Placeholder 4">
            <a:extLst>
              <a:ext uri="{FF2B5EF4-FFF2-40B4-BE49-F238E27FC236}">
                <a16:creationId xmlns:a16="http://schemas.microsoft.com/office/drawing/2014/main" id="{2CDC8AD3-31EF-43FB-823A-14D6AA5FF0FB}"/>
              </a:ext>
            </a:extLst>
          </p:cNvPr>
          <p:cNvSpPr txBox="1">
            <a:spLocks/>
          </p:cNvSpPr>
          <p:nvPr/>
        </p:nvSpPr>
        <p:spPr>
          <a:xfrm>
            <a:off x="1211751" y="2769114"/>
            <a:ext cx="9905999" cy="35417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id-ID" dirty="0"/>
              <a:t>Salah satu teknik melakukan komputasi secara bersamaan dengan memanfaatkan beberapa komputer secara bersamaan. Untuk melakukan aneka jenis komputasi diperlukan infrastruktur  mesin paralel yang terdiri dari banyak komputer yang dihubungkan dengan jaringan  dan mampu bekerja secra paralel untuk menyelesaikan satu masalah</a:t>
            </a:r>
          </a:p>
          <a:p>
            <a:endParaRPr lang="en-US" dirty="0"/>
          </a:p>
        </p:txBody>
      </p:sp>
    </p:spTree>
    <p:extLst>
      <p:ext uri="{BB962C8B-B14F-4D97-AF65-F5344CB8AC3E}">
        <p14:creationId xmlns:p14="http://schemas.microsoft.com/office/powerpoint/2010/main" val="217219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6D41-A857-4872-9E6F-9211127D3D06}"/>
              </a:ext>
            </a:extLst>
          </p:cNvPr>
          <p:cNvSpPr>
            <a:spLocks noGrp="1"/>
          </p:cNvSpPr>
          <p:nvPr>
            <p:ph type="title"/>
          </p:nvPr>
        </p:nvSpPr>
        <p: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h="88900"/>
          </a:sp3d>
        </p:spPr>
        <p:txBody>
          <a:bodyPr/>
          <a:lstStyle/>
          <a:p>
            <a:pPr algn="ctr"/>
            <a:r>
              <a:rPr lang="id-ID" dirty="0"/>
              <a:t>PEMROGRAMAN PARALEL</a:t>
            </a:r>
            <a:endParaRPr lang="en-US" dirty="0"/>
          </a:p>
        </p:txBody>
      </p:sp>
      <p:sp>
        <p:nvSpPr>
          <p:cNvPr id="3" name="Content Placeholder 2">
            <a:extLst>
              <a:ext uri="{FF2B5EF4-FFF2-40B4-BE49-F238E27FC236}">
                <a16:creationId xmlns:a16="http://schemas.microsoft.com/office/drawing/2014/main" id="{CB5A92C7-BFFC-448B-907E-73FCE6ECC584}"/>
              </a:ext>
            </a:extLst>
          </p:cNvPr>
          <p:cNvSpPr>
            <a:spLocks noGrp="1"/>
          </p:cNvSpPr>
          <p:nvPr>
            <p:ph idx="1"/>
          </p:nvPr>
        </p:nvSpPr>
        <p:spPr/>
        <p:txBody>
          <a:bodyPr/>
          <a:lstStyle/>
          <a:p>
            <a:pPr algn="just"/>
            <a:r>
              <a:rPr lang="en-US" dirty="0" err="1"/>
              <a:t>Pemrograman</a:t>
            </a:r>
            <a:r>
              <a:rPr lang="en-US" dirty="0"/>
              <a:t> </a:t>
            </a:r>
            <a:r>
              <a:rPr lang="en-US" dirty="0" err="1"/>
              <a:t>paralel</a:t>
            </a:r>
            <a:r>
              <a:rPr lang="en-US" dirty="0"/>
              <a:t> </a:t>
            </a:r>
            <a:r>
              <a:rPr lang="en-US" dirty="0" err="1"/>
              <a:t>adalah</a:t>
            </a:r>
            <a:r>
              <a:rPr lang="en-US" dirty="0"/>
              <a:t> </a:t>
            </a:r>
            <a:r>
              <a:rPr lang="en-US" dirty="0" err="1"/>
              <a:t>teknik</a:t>
            </a:r>
            <a:r>
              <a:rPr lang="en-US" dirty="0"/>
              <a:t> </a:t>
            </a:r>
            <a:r>
              <a:rPr lang="en-US" dirty="0" err="1"/>
              <a:t>pemrograman</a:t>
            </a:r>
            <a:r>
              <a:rPr lang="en-US" dirty="0"/>
              <a:t> </a:t>
            </a:r>
            <a:r>
              <a:rPr lang="en-US" dirty="0" err="1"/>
              <a:t>komputer</a:t>
            </a:r>
            <a:r>
              <a:rPr lang="en-US" dirty="0"/>
              <a:t> yang </a:t>
            </a:r>
            <a:r>
              <a:rPr lang="en-US" dirty="0" err="1"/>
              <a:t>memungkinkan</a:t>
            </a:r>
            <a:r>
              <a:rPr lang="en-US" dirty="0"/>
              <a:t> </a:t>
            </a:r>
            <a:r>
              <a:rPr lang="en-US" dirty="0" err="1"/>
              <a:t>eksekusi</a:t>
            </a:r>
            <a:r>
              <a:rPr lang="en-US" dirty="0"/>
              <a:t> </a:t>
            </a:r>
            <a:r>
              <a:rPr lang="en-US" dirty="0" err="1"/>
              <a:t>perintah</a:t>
            </a:r>
            <a:r>
              <a:rPr lang="en-US" dirty="0"/>
              <a:t>/</a:t>
            </a:r>
            <a:r>
              <a:rPr lang="en-US" dirty="0" err="1"/>
              <a:t>operasi</a:t>
            </a:r>
            <a:r>
              <a:rPr lang="en-US" dirty="0"/>
              <a:t> </a:t>
            </a:r>
            <a:r>
              <a:rPr lang="en-US" dirty="0" err="1"/>
              <a:t>secara</a:t>
            </a:r>
            <a:r>
              <a:rPr lang="en-US" dirty="0"/>
              <a:t> </a:t>
            </a:r>
            <a:r>
              <a:rPr lang="en-US" dirty="0" err="1"/>
              <a:t>bersamaan</a:t>
            </a:r>
            <a:r>
              <a:rPr lang="en-US" dirty="0"/>
              <a:t> </a:t>
            </a:r>
            <a:r>
              <a:rPr lang="en-US" dirty="0" err="1"/>
              <a:t>baik</a:t>
            </a:r>
            <a:r>
              <a:rPr lang="en-US" dirty="0"/>
              <a:t> </a:t>
            </a:r>
            <a:r>
              <a:rPr lang="en-US" dirty="0" err="1"/>
              <a:t>dalam</a:t>
            </a:r>
            <a:r>
              <a:rPr lang="en-US" dirty="0"/>
              <a:t> </a:t>
            </a:r>
            <a:r>
              <a:rPr lang="en-US" dirty="0" err="1"/>
              <a:t>komputer</a:t>
            </a:r>
            <a:r>
              <a:rPr lang="en-US" dirty="0"/>
              <a:t> </a:t>
            </a:r>
            <a:r>
              <a:rPr lang="en-US" dirty="0" err="1"/>
              <a:t>dengan</a:t>
            </a:r>
            <a:r>
              <a:rPr lang="en-US" dirty="0"/>
              <a:t> </a:t>
            </a:r>
            <a:r>
              <a:rPr lang="en-US" dirty="0" err="1"/>
              <a:t>satu</a:t>
            </a:r>
            <a:r>
              <a:rPr lang="en-US" dirty="0"/>
              <a:t> (</a:t>
            </a:r>
            <a:r>
              <a:rPr lang="en-US" dirty="0" err="1"/>
              <a:t>prosesor</a:t>
            </a:r>
            <a:r>
              <a:rPr lang="en-US" dirty="0"/>
              <a:t> </a:t>
            </a:r>
            <a:r>
              <a:rPr lang="en-US" dirty="0" err="1"/>
              <a:t>tunggal</a:t>
            </a:r>
            <a:r>
              <a:rPr lang="en-US" dirty="0"/>
              <a:t>) </a:t>
            </a:r>
            <a:r>
              <a:rPr lang="en-US" dirty="0" err="1"/>
              <a:t>ataupun</a:t>
            </a:r>
            <a:r>
              <a:rPr lang="en-US" dirty="0"/>
              <a:t> </a:t>
            </a:r>
            <a:r>
              <a:rPr lang="en-US" dirty="0" err="1"/>
              <a:t>banyak</a:t>
            </a:r>
            <a:r>
              <a:rPr lang="en-US" dirty="0"/>
              <a:t> (</a:t>
            </a:r>
            <a:r>
              <a:rPr lang="en-US" dirty="0" err="1"/>
              <a:t>prosesor</a:t>
            </a:r>
            <a:r>
              <a:rPr lang="en-US" dirty="0"/>
              <a:t> </a:t>
            </a:r>
            <a:r>
              <a:rPr lang="en-US" dirty="0" err="1"/>
              <a:t>ganda</a:t>
            </a:r>
            <a:r>
              <a:rPr lang="en-US" dirty="0"/>
              <a:t> </a:t>
            </a:r>
            <a:r>
              <a:rPr lang="en-US" dirty="0" err="1"/>
              <a:t>dengan</a:t>
            </a:r>
            <a:r>
              <a:rPr lang="en-US" dirty="0"/>
              <a:t> </a:t>
            </a:r>
            <a:r>
              <a:rPr lang="en-US" dirty="0" err="1"/>
              <a:t>mesin</a:t>
            </a:r>
            <a:r>
              <a:rPr lang="en-US" dirty="0"/>
              <a:t> </a:t>
            </a:r>
            <a:r>
              <a:rPr lang="en-US" dirty="0" err="1"/>
              <a:t>paralel</a:t>
            </a:r>
            <a:r>
              <a:rPr lang="en-US" dirty="0"/>
              <a:t>) CPU. </a:t>
            </a:r>
            <a:r>
              <a:rPr lang="en-US" dirty="0" err="1"/>
              <a:t>Tujuan</a:t>
            </a:r>
            <a:r>
              <a:rPr lang="en-US" dirty="0"/>
              <a:t> utama </a:t>
            </a:r>
            <a:r>
              <a:rPr lang="en-US" dirty="0" err="1"/>
              <a:t>dari</a:t>
            </a:r>
            <a:r>
              <a:rPr lang="en-US" dirty="0"/>
              <a:t> </a:t>
            </a:r>
            <a:r>
              <a:rPr lang="en-US" dirty="0" err="1"/>
              <a:t>pemrograman</a:t>
            </a:r>
            <a:r>
              <a:rPr lang="en-US" dirty="0"/>
              <a:t> </a:t>
            </a:r>
            <a:r>
              <a:rPr lang="en-US" dirty="0" err="1"/>
              <a:t>paralel</a:t>
            </a:r>
            <a:r>
              <a:rPr lang="en-US" dirty="0"/>
              <a:t> </a:t>
            </a:r>
            <a:r>
              <a:rPr lang="en-US" dirty="0" err="1"/>
              <a:t>adalah</a:t>
            </a:r>
            <a:r>
              <a:rPr lang="en-US" dirty="0"/>
              <a:t> </a:t>
            </a:r>
            <a:r>
              <a:rPr lang="en-US" dirty="0" err="1"/>
              <a:t>untuk</a:t>
            </a:r>
            <a:r>
              <a:rPr lang="en-US" dirty="0"/>
              <a:t> </a:t>
            </a:r>
            <a:r>
              <a:rPr lang="en-US" dirty="0" err="1"/>
              <a:t>meningkatkan</a:t>
            </a:r>
            <a:r>
              <a:rPr lang="en-US" dirty="0"/>
              <a:t> </a:t>
            </a:r>
            <a:r>
              <a:rPr lang="en-US" dirty="0" err="1"/>
              <a:t>performa</a:t>
            </a:r>
            <a:r>
              <a:rPr lang="en-US" dirty="0"/>
              <a:t> </a:t>
            </a:r>
            <a:r>
              <a:rPr lang="en-US" dirty="0" err="1"/>
              <a:t>komputasi</a:t>
            </a:r>
            <a:r>
              <a:rPr lang="en-US" dirty="0"/>
              <a:t>. </a:t>
            </a:r>
            <a:r>
              <a:rPr lang="en-US" dirty="0" err="1"/>
              <a:t>Semakin</a:t>
            </a:r>
            <a:r>
              <a:rPr lang="en-US" dirty="0"/>
              <a:t> </a:t>
            </a:r>
            <a:r>
              <a:rPr lang="en-US" dirty="0" err="1"/>
              <a:t>banyak</a:t>
            </a:r>
            <a:r>
              <a:rPr lang="en-US" dirty="0"/>
              <a:t> </a:t>
            </a:r>
            <a:r>
              <a:rPr lang="en-US" dirty="0" err="1"/>
              <a:t>hal</a:t>
            </a:r>
            <a:r>
              <a:rPr lang="en-US" dirty="0"/>
              <a:t> yang </a:t>
            </a:r>
            <a:r>
              <a:rPr lang="en-US" dirty="0" err="1"/>
              <a:t>bisa</a:t>
            </a:r>
            <a:r>
              <a:rPr lang="en-US" dirty="0"/>
              <a:t> </a:t>
            </a:r>
            <a:r>
              <a:rPr lang="en-US" dirty="0" err="1"/>
              <a:t>dilakukan</a:t>
            </a:r>
            <a:r>
              <a:rPr lang="en-US" dirty="0"/>
              <a:t> </a:t>
            </a:r>
            <a:r>
              <a:rPr lang="en-US" dirty="0" err="1"/>
              <a:t>secara</a:t>
            </a:r>
            <a:r>
              <a:rPr lang="en-US" dirty="0"/>
              <a:t> </a:t>
            </a:r>
            <a:r>
              <a:rPr lang="en-US" dirty="0" err="1"/>
              <a:t>bersamaan</a:t>
            </a:r>
            <a:r>
              <a:rPr lang="en-US" dirty="0"/>
              <a:t> (</a:t>
            </a:r>
            <a:r>
              <a:rPr lang="en-US" dirty="0" err="1"/>
              <a:t>dalam</a:t>
            </a:r>
            <a:r>
              <a:rPr lang="en-US" dirty="0"/>
              <a:t> </a:t>
            </a:r>
            <a:r>
              <a:rPr lang="en-US" dirty="0" err="1"/>
              <a:t>waktu</a:t>
            </a:r>
            <a:r>
              <a:rPr lang="en-US" dirty="0"/>
              <a:t> yang </a:t>
            </a:r>
            <a:r>
              <a:rPr lang="en-US" dirty="0" err="1"/>
              <a:t>sama</a:t>
            </a:r>
            <a:r>
              <a:rPr lang="en-US" dirty="0"/>
              <a:t>), </a:t>
            </a:r>
            <a:r>
              <a:rPr lang="en-US" dirty="0" err="1"/>
              <a:t>semakin</a:t>
            </a:r>
            <a:r>
              <a:rPr lang="en-US" dirty="0"/>
              <a:t> </a:t>
            </a:r>
            <a:r>
              <a:rPr lang="en-US" dirty="0" err="1"/>
              <a:t>banyak</a:t>
            </a:r>
            <a:r>
              <a:rPr lang="en-US" dirty="0"/>
              <a:t> </a:t>
            </a:r>
            <a:r>
              <a:rPr lang="en-US" dirty="0" err="1"/>
              <a:t>pekerjaan</a:t>
            </a:r>
            <a:r>
              <a:rPr lang="en-US" dirty="0"/>
              <a:t> yang </a:t>
            </a:r>
            <a:r>
              <a:rPr lang="en-US" dirty="0" err="1"/>
              <a:t>bisa</a:t>
            </a:r>
            <a:r>
              <a:rPr lang="en-US" dirty="0"/>
              <a:t> </a:t>
            </a:r>
            <a:r>
              <a:rPr lang="en-US" dirty="0" err="1"/>
              <a:t>diselesaikan</a:t>
            </a:r>
            <a:r>
              <a:rPr lang="en-US" dirty="0"/>
              <a:t>.</a:t>
            </a:r>
          </a:p>
        </p:txBody>
      </p:sp>
    </p:spTree>
    <p:extLst>
      <p:ext uri="{BB962C8B-B14F-4D97-AF65-F5344CB8AC3E}">
        <p14:creationId xmlns:p14="http://schemas.microsoft.com/office/powerpoint/2010/main" val="126250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857AA5E-3AEA-48DF-AD5B-F50C1E782D09}"/>
              </a:ext>
            </a:extLst>
          </p:cNvPr>
          <p:cNvSpPr>
            <a:spLocks noChangeArrowheads="1"/>
          </p:cNvSpPr>
          <p:nvPr/>
        </p:nvSpPr>
        <p:spPr bwMode="auto">
          <a:xfrm>
            <a:off x="2082018" y="1110610"/>
            <a:ext cx="81029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id-ID" altLang="en-US" sz="3200" b="0" i="0" u="none" strike="noStrike" cap="none" normalizeH="0" baseline="0" dirty="0">
                <a:ln>
                  <a:noFill/>
                </a:ln>
                <a:solidFill>
                  <a:schemeClr val="tx1"/>
                </a:solidFill>
                <a:effectLst/>
                <a:latin typeface="Arial Unicode MS" panose="020B0604020202020204" pitchFamily="34" charset="-128"/>
              </a:rPr>
              <a:t>Istilah Sistem Pemrosesan Paralel d</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iperkenalkan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oleh</a:t>
            </a:r>
            <a:r>
              <a:rPr kumimoji="0" lang="en-US" altLang="en-US" sz="3200" b="0" i="0" u="none" strike="noStrike" cap="none" normalizeH="0" baseline="0" dirty="0">
                <a:ln>
                  <a:noFill/>
                </a:ln>
                <a:solidFill>
                  <a:schemeClr val="tx1"/>
                </a:solidFill>
                <a:effectLst/>
                <a:latin typeface="Arial Unicode MS" panose="020B0604020202020204" pitchFamily="34" charset="-128"/>
              </a:rPr>
              <a:t> Flynn [FLYN72] Flynn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mengusulkan</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hal</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berikut</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kategori</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sistem</a:t>
            </a:r>
            <a:r>
              <a:rPr kumimoji="0" lang="en-US" altLang="en-US" sz="3200" b="0" i="0" u="none" strike="noStrike" cap="none" normalizeH="0" baseline="0" dirty="0">
                <a:ln>
                  <a:noFill/>
                </a:ln>
                <a:solidFill>
                  <a:schemeClr val="tx1"/>
                </a:solidFill>
                <a:effectLst/>
                <a:latin typeface="Arial Unicode MS" panose="020B0604020202020204" pitchFamily="34" charset="-128"/>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komputer</a:t>
            </a:r>
            <a:r>
              <a:rPr kumimoji="0" lang="en-US" altLang="en-US" sz="3200" b="0" i="0" u="none" strike="noStrike" cap="none" normalizeH="0" baseline="0" dirty="0">
                <a:ln>
                  <a:noFill/>
                </a:ln>
                <a:solidFill>
                  <a:schemeClr val="tx1"/>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id-ID" altLang="en-US" sz="3200" b="0" i="0" u="none" strike="noStrike" cap="none" normalizeH="0" baseline="0" dirty="0">
              <a:ln>
                <a:noFill/>
              </a:ln>
              <a:solidFill>
                <a:schemeClr val="tx1"/>
              </a:solidFill>
              <a:effectLst/>
            </a:endParaRPr>
          </a:p>
          <a:p>
            <a:pPr marL="742950" lvl="1" indent="-285750" defTabSz="914400" eaLnBrk="0" fontAlgn="base" hangingPunct="0">
              <a:spcBef>
                <a:spcPct val="0"/>
              </a:spcBef>
              <a:spcAft>
                <a:spcPct val="0"/>
              </a:spcAft>
              <a:buFont typeface="Arial" panose="020B0604020202020204" pitchFamily="34" charset="0"/>
              <a:buChar char="•"/>
            </a:pPr>
            <a:r>
              <a:rPr lang="en-US" sz="3200" b="1" dirty="0"/>
              <a:t>Single instruction, single data (SISD)</a:t>
            </a:r>
            <a:endParaRPr lang="id-ID" sz="3200" b="1" dirty="0"/>
          </a:p>
          <a:p>
            <a:pPr marL="742950" lvl="1" indent="-285750" defTabSz="914400" eaLnBrk="0" fontAlgn="base" hangingPunct="0">
              <a:spcBef>
                <a:spcPct val="0"/>
              </a:spcBef>
              <a:spcAft>
                <a:spcPct val="0"/>
              </a:spcAft>
              <a:buFont typeface="Arial" panose="020B0604020202020204" pitchFamily="34" charset="0"/>
              <a:buChar char="•"/>
            </a:pPr>
            <a:r>
              <a:rPr lang="en-US" sz="3200" b="1" dirty="0"/>
              <a:t>Single instruction, multiple data (SIMD)</a:t>
            </a:r>
            <a:endParaRPr lang="id-ID" sz="3200" b="1" dirty="0"/>
          </a:p>
          <a:p>
            <a:pPr marL="742950" lvl="1" indent="-285750" defTabSz="914400" eaLnBrk="0" fontAlgn="base" hangingPunct="0">
              <a:spcBef>
                <a:spcPct val="0"/>
              </a:spcBef>
              <a:spcAft>
                <a:spcPct val="0"/>
              </a:spcAft>
              <a:buFont typeface="Arial" panose="020B0604020202020204" pitchFamily="34" charset="0"/>
              <a:buChar char="•"/>
            </a:pPr>
            <a:r>
              <a:rPr lang="en-US" sz="3200" b="1" dirty="0"/>
              <a:t>Multiple instruction, single data (MISD)</a:t>
            </a:r>
            <a:endParaRPr lang="id-ID" sz="3200" b="1" dirty="0"/>
          </a:p>
          <a:p>
            <a:pPr marL="742950" lvl="1" indent="-285750" defTabSz="914400" eaLnBrk="0" fontAlgn="base" hangingPunct="0">
              <a:spcBef>
                <a:spcPct val="0"/>
              </a:spcBef>
              <a:spcAft>
                <a:spcPct val="0"/>
              </a:spcAft>
              <a:buFont typeface="Arial" panose="020B0604020202020204" pitchFamily="34" charset="0"/>
              <a:buChar char="•"/>
            </a:pPr>
            <a:r>
              <a:rPr lang="fr-FR" sz="3200" b="1" dirty="0"/>
              <a:t>Multiple instruction, multiple data (MIMD)</a:t>
            </a:r>
            <a:endParaRPr lang="id-ID" sz="3200" b="1" dirty="0"/>
          </a:p>
        </p:txBody>
      </p:sp>
    </p:spTree>
    <p:extLst>
      <p:ext uri="{BB962C8B-B14F-4D97-AF65-F5344CB8AC3E}">
        <p14:creationId xmlns:p14="http://schemas.microsoft.com/office/powerpoint/2010/main" val="1871389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1205</TotalTime>
  <Words>1495</Words>
  <Application>Microsoft Office PowerPoint</Application>
  <PresentationFormat>Widescreen</PresentationFormat>
  <Paragraphs>92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 Unicode MS</vt:lpstr>
      <vt:lpstr>Arial</vt:lpstr>
      <vt:lpstr>TimesTen-Roman</vt:lpstr>
      <vt:lpstr>Trebuchet MS</vt:lpstr>
      <vt:lpstr>Tw Cen MT</vt:lpstr>
      <vt:lpstr>Wingdings</vt:lpstr>
      <vt:lpstr>Circuit</vt:lpstr>
      <vt:lpstr>ARSITEKTUR DAN ORGANISASI KOMPUTER</vt:lpstr>
      <vt:lpstr>PowerPoint Presentation</vt:lpstr>
      <vt:lpstr>PowerPoint Presentation</vt:lpstr>
      <vt:lpstr>PowerPoint Presentation</vt:lpstr>
      <vt:lpstr>PowerPoint Presentation</vt:lpstr>
      <vt:lpstr>Paralel processing</vt:lpstr>
      <vt:lpstr>KOMPUTASI Paralel</vt:lpstr>
      <vt:lpstr>PEMROGRAMAN PARALEL</vt:lpstr>
      <vt:lpstr>PowerPoint Presentation</vt:lpstr>
      <vt:lpstr>PowerPoint Presentation</vt:lpstr>
      <vt:lpstr>PowerPoint Presentation</vt:lpstr>
      <vt:lpstr>PowerPoint Presentation</vt:lpstr>
      <vt:lpstr>PowerPoint Presentation</vt:lpstr>
      <vt:lpstr>A Taxonomy of Parallel Processor Architectures</vt:lpstr>
      <vt:lpstr>Alternative Computer Organizations </vt:lpstr>
      <vt:lpstr>KOHERENSI CACHE</vt:lpstr>
      <vt:lpstr>Koherensi Cache</vt:lpstr>
      <vt:lpstr>PowerPoint Presentation</vt:lpstr>
      <vt:lpstr>Protokol Koherensi Cache </vt:lpstr>
      <vt:lpstr>Komputer Paralel</vt:lpstr>
      <vt:lpstr>Uniform Memory Access (UMA):</vt:lpstr>
      <vt:lpstr>Non-Uniform Memory Access (NUMA)</vt:lpstr>
      <vt:lpstr>Keuntungan Non-Uniform Memory Access (NUMA) </vt:lpstr>
      <vt:lpstr>Kerugian Non-Uniform Memory Access (NUMA) </vt:lpstr>
      <vt:lpstr>Memori terdistribusi </vt:lpstr>
      <vt:lpstr>multiprocessor</vt:lpstr>
      <vt:lpstr>Multi komputer</vt:lpstr>
      <vt:lpstr>PowerPoint Presentation</vt:lpstr>
      <vt:lpstr>Topologi Interkoneksi</vt:lpstr>
      <vt:lpstr>Topologi Interkoneksi Ring</vt:lpstr>
      <vt:lpstr>Topologi Mesh</vt:lpstr>
      <vt:lpstr>Topologi Tree</vt:lpstr>
      <vt:lpstr>Topologi Hypercube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DAN ORGANISASI KOMPUTER</dc:title>
  <dc:creator>wayan utama</dc:creator>
  <cp:lastModifiedBy>wayan utama</cp:lastModifiedBy>
  <cp:revision>27</cp:revision>
  <dcterms:created xsi:type="dcterms:W3CDTF">2018-05-06T23:35:24Z</dcterms:created>
  <dcterms:modified xsi:type="dcterms:W3CDTF">2018-11-22T04:05:52Z</dcterms:modified>
</cp:coreProperties>
</file>