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26" r:id="rId2"/>
    <p:sldId id="327" r:id="rId3"/>
    <p:sldId id="328" r:id="rId4"/>
    <p:sldId id="256" r:id="rId5"/>
    <p:sldId id="257" r:id="rId6"/>
    <p:sldId id="260" r:id="rId7"/>
    <p:sldId id="272" r:id="rId8"/>
    <p:sldId id="273" r:id="rId9"/>
    <p:sldId id="258" r:id="rId10"/>
    <p:sldId id="259" r:id="rId11"/>
    <p:sldId id="261" r:id="rId12"/>
    <p:sldId id="262" r:id="rId13"/>
    <p:sldId id="263" r:id="rId14"/>
    <p:sldId id="264" r:id="rId15"/>
    <p:sldId id="265" r:id="rId16"/>
    <p:sldId id="266" r:id="rId17"/>
    <p:sldId id="267" r:id="rId18"/>
    <p:sldId id="268" r:id="rId19"/>
    <p:sldId id="269" r:id="rId20"/>
    <p:sldId id="270" r:id="rId21"/>
    <p:sldId id="271" r:id="rId22"/>
    <p:sldId id="274" r:id="rId23"/>
    <p:sldId id="275" r:id="rId24"/>
    <p:sldId id="276" r:id="rId25"/>
    <p:sldId id="277"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7" r:id="rId40"/>
    <p:sldId id="292" r:id="rId41"/>
    <p:sldId id="293" r:id="rId42"/>
    <p:sldId id="294" r:id="rId43"/>
    <p:sldId id="295" r:id="rId44"/>
    <p:sldId id="296" r:id="rId45"/>
    <p:sldId id="306" r:id="rId46"/>
    <p:sldId id="298" r:id="rId47"/>
    <p:sldId id="307" r:id="rId48"/>
    <p:sldId id="299" r:id="rId49"/>
    <p:sldId id="300" r:id="rId50"/>
    <p:sldId id="301" r:id="rId51"/>
    <p:sldId id="302" r:id="rId52"/>
    <p:sldId id="308" r:id="rId53"/>
    <p:sldId id="303" r:id="rId54"/>
    <p:sldId id="309" r:id="rId55"/>
    <p:sldId id="304" r:id="rId56"/>
    <p:sldId id="305"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3" r:id="rId70"/>
    <p:sldId id="322" r:id="rId71"/>
    <p:sldId id="324" r:id="rId72"/>
    <p:sldId id="325" r:id="rId7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3238" autoAdjust="0"/>
  </p:normalViewPr>
  <p:slideViewPr>
    <p:cSldViewPr>
      <p:cViewPr varScale="1">
        <p:scale>
          <a:sx n="64" d="100"/>
          <a:sy n="64" d="100"/>
        </p:scale>
        <p:origin x="1482" y="66"/>
      </p:cViewPr>
      <p:guideLst>
        <p:guide orient="horz" pos="2160"/>
        <p:guide pos="2880"/>
      </p:guideLst>
    </p:cSldViewPr>
  </p:slideViewPr>
  <p:outlineViewPr>
    <p:cViewPr>
      <p:scale>
        <a:sx n="33" d="100"/>
        <a:sy n="33" d="100"/>
      </p:scale>
      <p:origin x="54" y="675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C2D56-C010-4864-AF11-DA9810551D72}" type="datetimeFigureOut">
              <a:rPr lang="id-ID" smtClean="0"/>
              <a:t>04/12/2018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0A039-D337-49E4-A241-D95433AF3C61}" type="slidenum">
              <a:rPr lang="id-ID" smtClean="0"/>
              <a:t>‹#›</a:t>
            </a:fld>
            <a:endParaRPr lang="id-ID"/>
          </a:p>
        </p:txBody>
      </p:sp>
    </p:spTree>
    <p:extLst>
      <p:ext uri="{BB962C8B-B14F-4D97-AF65-F5344CB8AC3E}">
        <p14:creationId xmlns:p14="http://schemas.microsoft.com/office/powerpoint/2010/main" val="67535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80A039-D337-49E4-A241-D95433AF3C61}" type="slidenum">
              <a:rPr lang="id-ID" smtClean="0"/>
              <a:t>22</a:t>
            </a:fld>
            <a:endParaRPr lang="id-ID"/>
          </a:p>
        </p:txBody>
      </p:sp>
    </p:spTree>
    <p:extLst>
      <p:ext uri="{BB962C8B-B14F-4D97-AF65-F5344CB8AC3E}">
        <p14:creationId xmlns:p14="http://schemas.microsoft.com/office/powerpoint/2010/main" val="213988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80A039-D337-49E4-A241-D95433AF3C61}" type="slidenum">
              <a:rPr lang="id-ID" smtClean="0"/>
              <a:t>31</a:t>
            </a:fld>
            <a:endParaRPr lang="id-ID"/>
          </a:p>
        </p:txBody>
      </p:sp>
    </p:spTree>
    <p:extLst>
      <p:ext uri="{BB962C8B-B14F-4D97-AF65-F5344CB8AC3E}">
        <p14:creationId xmlns:p14="http://schemas.microsoft.com/office/powerpoint/2010/main" val="125453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80A039-D337-49E4-A241-D95433AF3C61}" type="slidenum">
              <a:rPr lang="id-ID" smtClean="0"/>
              <a:t>32</a:t>
            </a:fld>
            <a:endParaRPr lang="id-ID"/>
          </a:p>
        </p:txBody>
      </p:sp>
    </p:spTree>
    <p:extLst>
      <p:ext uri="{BB962C8B-B14F-4D97-AF65-F5344CB8AC3E}">
        <p14:creationId xmlns:p14="http://schemas.microsoft.com/office/powerpoint/2010/main" val="22978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80A039-D337-49E4-A241-D95433AF3C61}" type="slidenum">
              <a:rPr lang="id-ID" smtClean="0"/>
              <a:t>39</a:t>
            </a:fld>
            <a:endParaRPr lang="id-ID"/>
          </a:p>
        </p:txBody>
      </p:sp>
    </p:spTree>
    <p:extLst>
      <p:ext uri="{BB962C8B-B14F-4D97-AF65-F5344CB8AC3E}">
        <p14:creationId xmlns:p14="http://schemas.microsoft.com/office/powerpoint/2010/main" val="346499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279D5-60E0-4675-8FC8-56EF4E5A90B3}" type="datetimeFigureOut">
              <a:rPr lang="id-ID" smtClean="0"/>
              <a:t>04/12/2018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04/12/2018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79279D5-60E0-4675-8FC8-56EF4E5A90B3}" type="datetimeFigureOut">
              <a:rPr lang="id-ID" smtClean="0"/>
              <a:t>04/12/2018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04/12/2018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279D5-60E0-4675-8FC8-56EF4E5A90B3}" type="datetimeFigureOut">
              <a:rPr lang="id-ID" smtClean="0"/>
              <a:t>04/12/2018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79279D5-60E0-4675-8FC8-56EF4E5A90B3}" type="datetimeFigureOut">
              <a:rPr lang="id-ID" smtClean="0"/>
              <a:t>04/12/2018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79D5-60E0-4675-8FC8-56EF4E5A90B3}" type="datetimeFigureOut">
              <a:rPr lang="id-ID" smtClean="0"/>
              <a:t>04/12/2018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9279D5-60E0-4675-8FC8-56EF4E5A90B3}" type="datetimeFigureOut">
              <a:rPr lang="id-ID" smtClean="0"/>
              <a:t>04/12/2018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79279D5-60E0-4675-8FC8-56EF4E5A90B3}" type="datetimeFigureOut">
              <a:rPr lang="id-ID" smtClean="0"/>
              <a:t>04/12/2018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9279D5-60E0-4675-8FC8-56EF4E5A90B3}" type="datetimeFigureOut">
              <a:rPr lang="id-ID" smtClean="0"/>
              <a:t>04/12/2018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279D5-60E0-4675-8FC8-56EF4E5A90B3}" type="datetimeFigureOut">
              <a:rPr lang="id-ID" smtClean="0"/>
              <a:t>04/12/2018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79279D5-60E0-4675-8FC8-56EF4E5A90B3}" type="datetimeFigureOut">
              <a:rPr lang="id-ID" smtClean="0"/>
              <a:t>04/12/2018</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287087C-66C7-4275-A19C-19D20FA23DE0}"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457200"/>
            <a:ext cx="7772400" cy="1780108"/>
          </a:xfrm>
        </p:spPr>
        <p:txBody>
          <a:bodyPr/>
          <a:lstStyle/>
          <a:p>
            <a:r>
              <a:rPr lang="id-ID" dirty="0"/>
              <a:t>ORGANISASI KOMPUTER</a:t>
            </a:r>
          </a:p>
        </p:txBody>
      </p:sp>
      <p:sp>
        <p:nvSpPr>
          <p:cNvPr id="4" name="Subtitle 3"/>
          <p:cNvSpPr>
            <a:spLocks noGrp="1"/>
          </p:cNvSpPr>
          <p:nvPr>
            <p:ph type="subTitle" idx="1"/>
          </p:nvPr>
        </p:nvSpPr>
        <p:spPr/>
        <p:txBody>
          <a:bodyPr>
            <a:normAutofit fontScale="70000" lnSpcReduction="20000"/>
          </a:bodyPr>
          <a:lstStyle/>
          <a:p>
            <a:endParaRPr lang="id-ID" dirty="0"/>
          </a:p>
          <a:p>
            <a:pPr algn="l"/>
            <a:r>
              <a:rPr lang="id-ID" sz="4700" dirty="0"/>
              <a:t>Pertemuan 11 </a:t>
            </a:r>
          </a:p>
          <a:p>
            <a:endParaRPr lang="id-ID" dirty="0"/>
          </a:p>
          <a:p>
            <a:pPr algn="r"/>
            <a:r>
              <a:rPr lang="id-ID" sz="4400" dirty="0"/>
              <a:t>MEMORY</a:t>
            </a:r>
            <a:r>
              <a:rPr lang="id-ID" dirty="0"/>
              <a:t> </a:t>
            </a:r>
          </a:p>
        </p:txBody>
      </p:sp>
    </p:spTree>
    <p:extLst>
      <p:ext uri="{BB962C8B-B14F-4D97-AF65-F5344CB8AC3E}">
        <p14:creationId xmlns:p14="http://schemas.microsoft.com/office/powerpoint/2010/main" val="415364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Untuk memperoleh keandalan sistem ada tiga pertanyaan yang diajukan: </a:t>
            </a:r>
          </a:p>
          <a:p>
            <a:r>
              <a:rPr lang="id-ID" dirty="0"/>
              <a:t>Berapa banyak ?</a:t>
            </a:r>
          </a:p>
          <a:p>
            <a:r>
              <a:rPr lang="id-ID" dirty="0"/>
              <a:t>Berapa cepat? </a:t>
            </a:r>
          </a:p>
          <a:p>
            <a:r>
              <a:rPr lang="id-ID" dirty="0"/>
              <a:t>Berapa mahal?</a:t>
            </a:r>
          </a:p>
        </p:txBody>
      </p:sp>
      <p:sp>
        <p:nvSpPr>
          <p:cNvPr id="3" name="Title 2"/>
          <p:cNvSpPr>
            <a:spLocks noGrp="1"/>
          </p:cNvSpPr>
          <p:nvPr>
            <p:ph type="title"/>
          </p:nvPr>
        </p:nvSpPr>
        <p:spPr/>
        <p:txBody>
          <a:bodyPr/>
          <a:lstStyle/>
          <a:p>
            <a:r>
              <a:rPr lang="id-ID" dirty="0"/>
              <a:t>Kehandalan memori</a:t>
            </a:r>
          </a:p>
        </p:txBody>
      </p:sp>
    </p:spTree>
    <p:extLst>
      <p:ext uri="{BB962C8B-B14F-4D97-AF65-F5344CB8AC3E}">
        <p14:creationId xmlns:p14="http://schemas.microsoft.com/office/powerpoint/2010/main" val="280620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id-ID" dirty="0"/>
              <a:t>Pertanyaan berapa banyak adalah sesuatu yang sulit dijawab, karena berapapun kapasitas memori tentu aplikasi akan menggunakannya. </a:t>
            </a:r>
          </a:p>
          <a:p>
            <a:r>
              <a:rPr lang="id-ID" dirty="0"/>
              <a:t>Jawaban pertanyaan berapa cepat adalah memori harus mempu mengikuti kecepatan CPU sehingga terjadi sinkronisasi kerja antar CPU dan memori tanpa adanya waktu tunggu karena komponen lain belum selesai prosesnya. </a:t>
            </a:r>
          </a:p>
          <a:p>
            <a:r>
              <a:rPr lang="id-ID" dirty="0"/>
              <a:t>Mengenai harga, sangatlah relatif. Bagi produsen selalu mencari harga produksi paling murah tanpa mengorbankan kualitasnya untuk memiliki daya saing di pasaran.</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28857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Hubungan harga, kapasitas dan waktu akses adalah :</a:t>
            </a:r>
          </a:p>
          <a:p>
            <a:pPr>
              <a:buFont typeface="Wingdings" pitchFamily="2" charset="2"/>
              <a:buChar char="q"/>
            </a:pPr>
            <a:r>
              <a:rPr lang="id-ID" dirty="0"/>
              <a:t>Semakin kecil waktu akses, semakin besar harga per bitnya.</a:t>
            </a:r>
          </a:p>
          <a:p>
            <a:pPr>
              <a:buFont typeface="Wingdings" pitchFamily="2" charset="2"/>
              <a:buChar char="q"/>
            </a:pPr>
            <a:r>
              <a:rPr lang="id-ID" dirty="0"/>
              <a:t>Semakin besar kapasitas, semakin kecil harga per bitnya.</a:t>
            </a:r>
          </a:p>
          <a:p>
            <a:pPr>
              <a:buFont typeface="Wingdings" pitchFamily="2" charset="2"/>
              <a:buChar char="q"/>
            </a:pPr>
            <a:r>
              <a:rPr lang="id-ID" dirty="0"/>
              <a:t>Semakin besar kapasitas, semakin besar waktu aksesnya.</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00878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Dilema yang dihadapi para perancang adalah keinginan menerapkan teknologi untuk kapasitas memori yang besar karena harga per bit yang murah namun hal itu dibatasi oleh teknologi dalam memperoleh waktu akses yang cepat.</a:t>
            </a:r>
          </a:p>
          <a:p>
            <a:pPr marL="0" indent="0">
              <a:buNone/>
            </a:pPr>
            <a:r>
              <a:rPr lang="id-ID" dirty="0"/>
              <a:t>Cara mengatasi </a:t>
            </a:r>
            <a:r>
              <a:rPr lang="fi-FI" dirty="0"/>
              <a:t>pengorganisasian masalah ini</a:t>
            </a:r>
            <a:r>
              <a:rPr lang="id-ID" dirty="0"/>
              <a:t> adalah menggunakan </a:t>
            </a:r>
            <a:r>
              <a:rPr lang="id-ID" i="1" dirty="0"/>
              <a:t>hirarki memori</a:t>
            </a:r>
            <a:r>
              <a:rPr lang="id-ID" dirty="0"/>
              <a:t>.</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05269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408333" cy="3763963"/>
          </a:xfrm>
        </p:spPr>
        <p:txBody>
          <a:bodyPr>
            <a:normAutofit fontScale="92500" lnSpcReduction="20000"/>
          </a:bodyPr>
          <a:lstStyle/>
          <a:p>
            <a:pPr marL="0" indent="0">
              <a:buNone/>
            </a:pPr>
            <a:r>
              <a:rPr lang="id-ID" dirty="0"/>
              <a:t>Hirarki Memori : </a:t>
            </a:r>
          </a:p>
          <a:p>
            <a:r>
              <a:rPr lang="id-ID" dirty="0"/>
              <a:t>Penurunan harga/bit</a:t>
            </a:r>
          </a:p>
          <a:p>
            <a:r>
              <a:rPr lang="id-ID" dirty="0"/>
              <a:t>Peningkatan kapasitas</a:t>
            </a:r>
          </a:p>
          <a:p>
            <a:r>
              <a:rPr lang="id-ID" dirty="0"/>
              <a:t>Peningkatan waktu akses</a:t>
            </a:r>
          </a:p>
          <a:p>
            <a:r>
              <a:rPr lang="fi-FI" dirty="0"/>
              <a:t>Penurunan frekuensi akses memori oleh CPU.</a:t>
            </a:r>
            <a:endParaRPr lang="id-ID" dirty="0"/>
          </a:p>
          <a:p>
            <a:pPr marL="0" indent="0">
              <a:buNone/>
            </a:pPr>
            <a:endParaRPr lang="id-ID" dirty="0"/>
          </a:p>
          <a:p>
            <a:pPr marL="0" indent="0">
              <a:buNone/>
            </a:pPr>
            <a:r>
              <a:rPr lang="id-ID" dirty="0"/>
              <a:t>Kunci keberhasilan hirarki ini pada penurunan frekuensi aksesnya. Semakin lambat memori maka keperluan CPU untuk mengaksesnya semakin sedikit. Secara keseluruhan sistem komputer akan tetap cepat namun kebutuhan kapasitas memori besar terpenuhi</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94185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19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4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90486611"/>
              </p:ext>
            </p:extLst>
          </p:nvPr>
        </p:nvGraphicFramePr>
        <p:xfrm>
          <a:off x="380998" y="2674938"/>
          <a:ext cx="8382004" cy="2225040"/>
        </p:xfrm>
        <a:graphic>
          <a:graphicData uri="http://schemas.openxmlformats.org/drawingml/2006/table">
            <a:tbl>
              <a:tblPr firstRow="1" bandRow="1">
                <a:tableStyleId>{5C22544A-7EE6-4342-B048-85BDC9FD1C3A}</a:tableStyleId>
              </a:tblPr>
              <a:tblGrid>
                <a:gridCol w="2095501">
                  <a:extLst>
                    <a:ext uri="{9D8B030D-6E8A-4147-A177-3AD203B41FA5}">
                      <a16:colId xmlns:a16="http://schemas.microsoft.com/office/drawing/2014/main" val="20000"/>
                    </a:ext>
                  </a:extLst>
                </a:gridCol>
                <a:gridCol w="232410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438402">
                  <a:extLst>
                    <a:ext uri="{9D8B030D-6E8A-4147-A177-3AD203B41FA5}">
                      <a16:colId xmlns:a16="http://schemas.microsoft.com/office/drawing/2014/main" val="20003"/>
                    </a:ext>
                  </a:extLst>
                </a:gridCol>
              </a:tblGrid>
              <a:tr h="370840">
                <a:tc>
                  <a:txBody>
                    <a:bodyPr/>
                    <a:lstStyle/>
                    <a:p>
                      <a:r>
                        <a:rPr lang="id-ID" dirty="0"/>
                        <a:t>Tipe Memori</a:t>
                      </a:r>
                    </a:p>
                  </a:txBody>
                  <a:tcPr/>
                </a:tc>
                <a:tc>
                  <a:txBody>
                    <a:bodyPr/>
                    <a:lstStyle/>
                    <a:p>
                      <a:r>
                        <a:rPr lang="id-ID" dirty="0"/>
                        <a:t>Teknologi</a:t>
                      </a:r>
                    </a:p>
                  </a:txBody>
                  <a:tcPr/>
                </a:tc>
                <a:tc>
                  <a:txBody>
                    <a:bodyPr/>
                    <a:lstStyle/>
                    <a:p>
                      <a:r>
                        <a:rPr lang="id-ID" dirty="0"/>
                        <a:t>Ukuran</a:t>
                      </a:r>
                    </a:p>
                  </a:txBody>
                  <a:tcPr/>
                </a:tc>
                <a:tc>
                  <a:txBody>
                    <a:bodyPr/>
                    <a:lstStyle/>
                    <a:p>
                      <a:r>
                        <a:rPr lang="id-ID" dirty="0"/>
                        <a:t>Waktu Akses</a:t>
                      </a:r>
                    </a:p>
                  </a:txBody>
                  <a:tcPr/>
                </a:tc>
                <a:extLst>
                  <a:ext uri="{0D108BD9-81ED-4DB2-BD59-A6C34878D82A}">
                    <a16:rowId xmlns:a16="http://schemas.microsoft.com/office/drawing/2014/main" val="10000"/>
                  </a:ext>
                </a:extLst>
              </a:tr>
              <a:tr h="370840">
                <a:tc>
                  <a:txBody>
                    <a:bodyPr/>
                    <a:lstStyle/>
                    <a:p>
                      <a:r>
                        <a:rPr lang="id-ID" dirty="0"/>
                        <a:t>Cache Memory</a:t>
                      </a:r>
                    </a:p>
                  </a:txBody>
                  <a:tcPr/>
                </a:tc>
                <a:tc>
                  <a:txBody>
                    <a:bodyPr/>
                    <a:lstStyle/>
                    <a:p>
                      <a:r>
                        <a:rPr lang="id-ID" dirty="0"/>
                        <a:t>Semikonduktor RAM</a:t>
                      </a:r>
                    </a:p>
                  </a:txBody>
                  <a:tcPr/>
                </a:tc>
                <a:tc>
                  <a:txBody>
                    <a:bodyPr/>
                    <a:lstStyle/>
                    <a:p>
                      <a:r>
                        <a:rPr lang="id-ID" dirty="0"/>
                        <a:t>128-512 KB</a:t>
                      </a:r>
                    </a:p>
                  </a:txBody>
                  <a:tcPr/>
                </a:tc>
                <a:tc>
                  <a:txBody>
                    <a:bodyPr/>
                    <a:lstStyle/>
                    <a:p>
                      <a:r>
                        <a:rPr lang="id-ID" dirty="0"/>
                        <a:t>10 ns</a:t>
                      </a:r>
                    </a:p>
                  </a:txBody>
                  <a:tcPr/>
                </a:tc>
                <a:extLst>
                  <a:ext uri="{0D108BD9-81ED-4DB2-BD59-A6C34878D82A}">
                    <a16:rowId xmlns:a16="http://schemas.microsoft.com/office/drawing/2014/main" val="10001"/>
                  </a:ext>
                </a:extLst>
              </a:tr>
              <a:tr h="370840">
                <a:tc>
                  <a:txBody>
                    <a:bodyPr/>
                    <a:lstStyle/>
                    <a:p>
                      <a:r>
                        <a:rPr lang="id-ID" dirty="0"/>
                        <a:t>Memori Utama</a:t>
                      </a:r>
                    </a:p>
                  </a:txBody>
                  <a:tcPr/>
                </a:tc>
                <a:tc>
                  <a:txBody>
                    <a:bodyPr/>
                    <a:lstStyle/>
                    <a:p>
                      <a:r>
                        <a:rPr lang="id-ID" dirty="0"/>
                        <a:t>Semikondukto RAM</a:t>
                      </a:r>
                    </a:p>
                  </a:txBody>
                  <a:tcPr/>
                </a:tc>
                <a:tc>
                  <a:txBody>
                    <a:bodyPr/>
                    <a:lstStyle/>
                    <a:p>
                      <a:r>
                        <a:rPr lang="id-ID" dirty="0"/>
                        <a:t>4-128  MB</a:t>
                      </a:r>
                    </a:p>
                  </a:txBody>
                  <a:tcPr/>
                </a:tc>
                <a:tc>
                  <a:txBody>
                    <a:bodyPr/>
                    <a:lstStyle/>
                    <a:p>
                      <a:r>
                        <a:rPr lang="id-ID" dirty="0"/>
                        <a:t>50 ns</a:t>
                      </a:r>
                    </a:p>
                  </a:txBody>
                  <a:tcPr/>
                </a:tc>
                <a:extLst>
                  <a:ext uri="{0D108BD9-81ED-4DB2-BD59-A6C34878D82A}">
                    <a16:rowId xmlns:a16="http://schemas.microsoft.com/office/drawing/2014/main" val="10002"/>
                  </a:ext>
                </a:extLst>
              </a:tr>
              <a:tr h="370840">
                <a:tc>
                  <a:txBody>
                    <a:bodyPr/>
                    <a:lstStyle/>
                    <a:p>
                      <a:r>
                        <a:rPr lang="id-ID" dirty="0"/>
                        <a:t>Disk</a:t>
                      </a:r>
                      <a:r>
                        <a:rPr lang="id-ID" baseline="0" dirty="0"/>
                        <a:t> Magnetick</a:t>
                      </a:r>
                      <a:endParaRPr lang="id-ID" dirty="0"/>
                    </a:p>
                  </a:txBody>
                  <a:tcPr/>
                </a:tc>
                <a:tc>
                  <a:txBody>
                    <a:bodyPr/>
                    <a:lstStyle/>
                    <a:p>
                      <a:r>
                        <a:rPr lang="id-ID" dirty="0"/>
                        <a:t>Harddisk</a:t>
                      </a:r>
                    </a:p>
                  </a:txBody>
                  <a:tcPr/>
                </a:tc>
                <a:tc>
                  <a:txBody>
                    <a:bodyPr/>
                    <a:lstStyle/>
                    <a:p>
                      <a:r>
                        <a:rPr lang="id-ID" dirty="0"/>
                        <a:t>Gigabyte</a:t>
                      </a:r>
                    </a:p>
                  </a:txBody>
                  <a:tcPr/>
                </a:tc>
                <a:tc>
                  <a:txBody>
                    <a:bodyPr/>
                    <a:lstStyle/>
                    <a:p>
                      <a:r>
                        <a:rPr lang="id-ID" dirty="0"/>
                        <a:t>10 ms, 10 MB/det</a:t>
                      </a:r>
                    </a:p>
                  </a:txBody>
                  <a:tcPr/>
                </a:tc>
                <a:extLst>
                  <a:ext uri="{0D108BD9-81ED-4DB2-BD59-A6C34878D82A}">
                    <a16:rowId xmlns:a16="http://schemas.microsoft.com/office/drawing/2014/main" val="10003"/>
                  </a:ext>
                </a:extLst>
              </a:tr>
              <a:tr h="370840">
                <a:tc>
                  <a:txBody>
                    <a:bodyPr/>
                    <a:lstStyle/>
                    <a:p>
                      <a:r>
                        <a:rPr lang="id-ID" dirty="0"/>
                        <a:t>Disk Optik</a:t>
                      </a:r>
                    </a:p>
                  </a:txBody>
                  <a:tcPr/>
                </a:tc>
                <a:tc>
                  <a:txBody>
                    <a:bodyPr/>
                    <a:lstStyle/>
                    <a:p>
                      <a:r>
                        <a:rPr lang="id-ID" dirty="0"/>
                        <a:t>CD-ROM/DVD</a:t>
                      </a:r>
                    </a:p>
                  </a:txBody>
                  <a:tcPr/>
                </a:tc>
                <a:tc>
                  <a:txBody>
                    <a:bodyPr/>
                    <a:lstStyle/>
                    <a:p>
                      <a:r>
                        <a:rPr lang="id-ID" dirty="0"/>
                        <a:t>Gigabyte</a:t>
                      </a:r>
                    </a:p>
                  </a:txBody>
                  <a:tcPr/>
                </a:tc>
                <a:tc>
                  <a:txBody>
                    <a:bodyPr/>
                    <a:lstStyle/>
                    <a:p>
                      <a:r>
                        <a:rPr lang="id-ID" dirty="0"/>
                        <a:t>300ms, 600Kb/det</a:t>
                      </a:r>
                    </a:p>
                  </a:txBody>
                  <a:tcPr/>
                </a:tc>
                <a:extLst>
                  <a:ext uri="{0D108BD9-81ED-4DB2-BD59-A6C34878D82A}">
                    <a16:rowId xmlns:a16="http://schemas.microsoft.com/office/drawing/2014/main" val="10004"/>
                  </a:ext>
                </a:extLst>
              </a:tr>
              <a:tr h="370840">
                <a:tc>
                  <a:txBody>
                    <a:bodyPr/>
                    <a:lstStyle/>
                    <a:p>
                      <a:r>
                        <a:rPr lang="id-ID" dirty="0"/>
                        <a:t>Pita Magnetik</a:t>
                      </a:r>
                    </a:p>
                  </a:txBody>
                  <a:tcPr/>
                </a:tc>
                <a:tc>
                  <a:txBody>
                    <a:bodyPr/>
                    <a:lstStyle/>
                    <a:p>
                      <a:r>
                        <a:rPr lang="id-ID" dirty="0"/>
                        <a:t>Tape</a:t>
                      </a:r>
                    </a:p>
                  </a:txBody>
                  <a:tcPr/>
                </a:tc>
                <a:tc>
                  <a:txBody>
                    <a:bodyPr/>
                    <a:lstStyle/>
                    <a:p>
                      <a:r>
                        <a:rPr lang="id-ID" dirty="0"/>
                        <a:t>100 MB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Det -mnt, 10MB/mnt</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id-ID" dirty="0"/>
              <a:t>Tabel Spesifikasi Memori</a:t>
            </a:r>
          </a:p>
        </p:txBody>
      </p:sp>
    </p:spTree>
    <p:extLst>
      <p:ext uri="{BB962C8B-B14F-4D97-AF65-F5344CB8AC3E}">
        <p14:creationId xmlns:p14="http://schemas.microsoft.com/office/powerpoint/2010/main" val="152349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d-ID" dirty="0"/>
              <a:t>Karakteristik RAM (</a:t>
            </a:r>
            <a:r>
              <a:rPr lang="id-ID" i="1" dirty="0"/>
              <a:t>Random Access Memory</a:t>
            </a:r>
            <a:r>
              <a:rPr lang="id-ID" dirty="0"/>
              <a:t>) adalah :</a:t>
            </a:r>
          </a:p>
          <a:p>
            <a:r>
              <a:rPr lang="id-ID" dirty="0"/>
              <a:t>RAM bersifat </a:t>
            </a:r>
            <a:r>
              <a:rPr lang="id-ID" i="1" dirty="0"/>
              <a:t>volatile</a:t>
            </a:r>
            <a:r>
              <a:rPr lang="id-ID" dirty="0"/>
              <a:t>, sehingga RAM hanya menyimpan data sementara. </a:t>
            </a:r>
          </a:p>
          <a:p>
            <a:r>
              <a:rPr lang="id-ID" dirty="0"/>
              <a:t>Teknologi yang  berkembang saat ini adalah statik dan dinamik. </a:t>
            </a:r>
          </a:p>
          <a:p>
            <a:r>
              <a:rPr lang="id-ID" i="1" dirty="0"/>
              <a:t>RAM dinamik </a:t>
            </a:r>
            <a:r>
              <a:rPr lang="id-ID" dirty="0"/>
              <a:t>disusun oleh sel – sel yang menyimpan data sebagai muatan listrik pada kapasitor. Karena kapasitor memiliki kecenderungan  alami untuk mengosongkan muatan, maka RAM dinamik memerlukan pengisian muatan listrik secara periodik untuk memelihara penyimpanan data. </a:t>
            </a:r>
          </a:p>
          <a:p>
            <a:r>
              <a:rPr lang="id-ID" dirty="0"/>
              <a:t>Pada </a:t>
            </a:r>
            <a:r>
              <a:rPr lang="id-ID" i="1" dirty="0"/>
              <a:t>RAM statik</a:t>
            </a:r>
            <a:r>
              <a:rPr lang="id-ID" dirty="0"/>
              <a:t>, nilai biner disimpan dengan menggunakan konfigurasi gate logika flipflop tradisional. RAM statik akan menyimpan </a:t>
            </a:r>
            <a:r>
              <a:rPr lang="pt-BR" dirty="0"/>
              <a:t>data selama ada daya listriknya.</a:t>
            </a:r>
          </a:p>
          <a:p>
            <a:r>
              <a:rPr lang="nn-NO" dirty="0"/>
              <a:t>RAM statik maupun dinamik adalah </a:t>
            </a:r>
            <a:r>
              <a:rPr lang="nn-NO" i="1" dirty="0"/>
              <a:t>volatile</a:t>
            </a:r>
            <a:r>
              <a:rPr lang="nn-NO" dirty="0"/>
              <a:t>, tetapi RAM dinamik lebih sederhana dan</a:t>
            </a:r>
            <a:r>
              <a:rPr lang="id-ID" dirty="0"/>
              <a:t> rapat sehingga lebih murah. </a:t>
            </a:r>
          </a:p>
          <a:p>
            <a:r>
              <a:rPr lang="id-ID" dirty="0"/>
              <a:t>RAM dinamik lebih cocok untuk kapasitas memori besar, namun </a:t>
            </a:r>
            <a:r>
              <a:rPr lang="sv-SE" dirty="0"/>
              <a:t>RAM statik umumnya lebih cepat.</a:t>
            </a:r>
            <a:endParaRPr lang="id-ID" dirty="0"/>
          </a:p>
        </p:txBody>
      </p:sp>
      <p:sp>
        <p:nvSpPr>
          <p:cNvPr id="3" name="Title 2"/>
          <p:cNvSpPr>
            <a:spLocks noGrp="1"/>
          </p:cNvSpPr>
          <p:nvPr>
            <p:ph type="title"/>
          </p:nvPr>
        </p:nvSpPr>
        <p:spPr/>
        <p:txBody>
          <a:bodyPr>
            <a:normAutofit fontScale="90000"/>
          </a:bodyPr>
          <a:lstStyle/>
          <a:p>
            <a:r>
              <a:rPr lang="id-ID" dirty="0"/>
              <a:t>Memory Utama Semikonduktor</a:t>
            </a:r>
            <a:br>
              <a:rPr lang="id-ID" dirty="0"/>
            </a:br>
            <a:r>
              <a:rPr lang="id-ID" dirty="0"/>
              <a:t>RAM (</a:t>
            </a:r>
            <a:r>
              <a:rPr lang="id-ID" i="1" dirty="0"/>
              <a:t>Random Access Memory</a:t>
            </a:r>
            <a:r>
              <a:rPr lang="id-ID" dirty="0"/>
              <a:t>) </a:t>
            </a:r>
          </a:p>
        </p:txBody>
      </p:sp>
    </p:spTree>
    <p:extLst>
      <p:ext uri="{BB962C8B-B14F-4D97-AF65-F5344CB8AC3E}">
        <p14:creationId xmlns:p14="http://schemas.microsoft.com/office/powerpoint/2010/main" val="3911608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id-ID" i="1" dirty="0"/>
              <a:t>Read only memory </a:t>
            </a:r>
            <a:r>
              <a:rPr lang="id-ID" dirty="0"/>
              <a:t>(ROM) sangat berbeda dengan RAM, seperti namanya, ROM berisi</a:t>
            </a:r>
          </a:p>
          <a:p>
            <a:pPr marL="0" indent="0">
              <a:buNone/>
            </a:pPr>
            <a:r>
              <a:rPr lang="id-ID" dirty="0"/>
              <a:t>pola data permanen yang tidak dapat diubah. Data yang tidak bisa diubah menimbulkan</a:t>
            </a:r>
          </a:p>
          <a:p>
            <a:pPr marL="0" indent="0">
              <a:buNone/>
            </a:pPr>
            <a:r>
              <a:rPr lang="id-ID" dirty="0"/>
              <a:t>keuntungan dan juga kerugian. </a:t>
            </a:r>
          </a:p>
          <a:p>
            <a:pPr marL="0" indent="0">
              <a:buNone/>
            </a:pPr>
            <a:r>
              <a:rPr lang="id-ID" dirty="0"/>
              <a:t>Keuntungannya untuk data yang permanen dan sering digunakan </a:t>
            </a:r>
            <a:r>
              <a:rPr lang="fi-FI" dirty="0"/>
              <a:t>pada sistem operasi maupun sistem perangkat keras akan aman diletakkan dalam ROM.</a:t>
            </a:r>
            <a:endParaRPr lang="id-ID" dirty="0"/>
          </a:p>
          <a:p>
            <a:pPr marL="0" indent="0">
              <a:buNone/>
            </a:pPr>
            <a:endParaRPr lang="fi-FI" dirty="0"/>
          </a:p>
          <a:p>
            <a:pPr marL="0" indent="0">
              <a:buNone/>
            </a:pPr>
            <a:r>
              <a:rPr lang="id-ID" dirty="0"/>
              <a:t>Kerugiaannya apabila ada kesalahan data atau adanya perubahan data sehingga perlu penyisipan –penyisipan.</a:t>
            </a:r>
          </a:p>
          <a:p>
            <a:pPr marL="0" indent="0">
              <a:buNone/>
            </a:pPr>
            <a:endParaRPr lang="id-ID" dirty="0"/>
          </a:p>
          <a:p>
            <a:pPr marL="0" indent="0">
              <a:buNone/>
            </a:pPr>
            <a:r>
              <a:rPr lang="id-ID" dirty="0"/>
              <a:t>Kerugian tersebut bisa diantisipasi dengan jenis </a:t>
            </a:r>
            <a:r>
              <a:rPr lang="id-ID" i="1" dirty="0"/>
              <a:t>programmable ROM</a:t>
            </a:r>
            <a:r>
              <a:rPr lang="id-ID" dirty="0"/>
              <a:t>, disingkat PROM.</a:t>
            </a:r>
          </a:p>
          <a:p>
            <a:pPr marL="0" indent="0">
              <a:buNone/>
            </a:pPr>
            <a:r>
              <a:rPr lang="sv-SE" dirty="0"/>
              <a:t>ROM dan PROM bersifat </a:t>
            </a:r>
            <a:r>
              <a:rPr lang="sv-SE" i="1" dirty="0"/>
              <a:t>non-volatile</a:t>
            </a:r>
            <a:r>
              <a:rPr lang="sv-SE" dirty="0"/>
              <a:t>. Proses penulisan PROm secara elektris dengan peralatan</a:t>
            </a:r>
            <a:r>
              <a:rPr lang="id-ID" dirty="0"/>
              <a:t> khusus.</a:t>
            </a:r>
          </a:p>
        </p:txBody>
      </p:sp>
      <p:sp>
        <p:nvSpPr>
          <p:cNvPr id="3" name="Title 2"/>
          <p:cNvSpPr>
            <a:spLocks noGrp="1"/>
          </p:cNvSpPr>
          <p:nvPr>
            <p:ph type="title"/>
          </p:nvPr>
        </p:nvSpPr>
        <p:spPr/>
        <p:txBody>
          <a:bodyPr/>
          <a:lstStyle/>
          <a:p>
            <a:r>
              <a:rPr lang="id-ID" dirty="0"/>
              <a:t>ROM(</a:t>
            </a:r>
            <a:r>
              <a:rPr lang="id-ID" i="1" dirty="0"/>
              <a:t>Read only memory )</a:t>
            </a:r>
            <a:endParaRPr lang="id-ID" dirty="0"/>
          </a:p>
        </p:txBody>
      </p:sp>
    </p:spTree>
    <p:extLst>
      <p:ext uri="{BB962C8B-B14F-4D97-AF65-F5344CB8AC3E}">
        <p14:creationId xmlns:p14="http://schemas.microsoft.com/office/powerpoint/2010/main" val="223010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d-ID" dirty="0"/>
              <a:t>Variasi ROM lainnya adalah </a:t>
            </a:r>
            <a:r>
              <a:rPr lang="id-ID" i="1" dirty="0"/>
              <a:t>read mostly memory</a:t>
            </a:r>
            <a:r>
              <a:rPr lang="id-ID" dirty="0"/>
              <a:t>, yang sangat berguna untuk aplikasi operasi pembacaan jauh lebih sering daripada operasi penulisan. </a:t>
            </a:r>
          </a:p>
          <a:p>
            <a:pPr marL="0" indent="0">
              <a:buNone/>
            </a:pPr>
            <a:r>
              <a:rPr lang="id-ID" dirty="0"/>
              <a:t>Terdapat tiga macam jenis,</a:t>
            </a:r>
          </a:p>
          <a:p>
            <a:pPr marL="0" indent="0">
              <a:buNone/>
            </a:pPr>
            <a:r>
              <a:rPr lang="en-US" dirty="0" err="1"/>
              <a:t>yaitu</a:t>
            </a:r>
            <a:r>
              <a:rPr lang="en-US" dirty="0"/>
              <a:t>: EPROM, EEPROM </a:t>
            </a:r>
            <a:r>
              <a:rPr lang="en-US" dirty="0" err="1"/>
              <a:t>dan</a:t>
            </a:r>
            <a:r>
              <a:rPr lang="en-US" dirty="0"/>
              <a:t> </a:t>
            </a:r>
            <a:r>
              <a:rPr lang="en-US" i="1" dirty="0"/>
              <a:t>flash memory</a:t>
            </a:r>
            <a:r>
              <a:rPr lang="en-US" dirty="0"/>
              <a:t>.</a:t>
            </a:r>
          </a:p>
          <a:p>
            <a:pPr marL="0" indent="0">
              <a:buNone/>
            </a:pPr>
            <a:r>
              <a:rPr lang="en-US" dirty="0"/>
              <a:t>EEPROM (</a:t>
            </a:r>
            <a:r>
              <a:rPr lang="en-US" i="1" dirty="0"/>
              <a:t>electrically erasable programmable read only memory</a:t>
            </a:r>
            <a:r>
              <a:rPr lang="en-US" dirty="0"/>
              <a:t>) </a:t>
            </a:r>
            <a:r>
              <a:rPr lang="en-US" dirty="0" err="1"/>
              <a:t>merupakan</a:t>
            </a:r>
            <a:r>
              <a:rPr lang="en-US" dirty="0"/>
              <a:t> </a:t>
            </a:r>
            <a:r>
              <a:rPr lang="en-US" dirty="0" err="1"/>
              <a:t>memori</a:t>
            </a:r>
            <a:r>
              <a:rPr lang="id-ID" dirty="0"/>
              <a:t> yang dapat ditulisi kapan saja tanpa menghapus isi sebelumnya. EEPROM menggabungkan</a:t>
            </a:r>
          </a:p>
          <a:p>
            <a:pPr marL="0" indent="0">
              <a:buNone/>
            </a:pPr>
            <a:r>
              <a:rPr lang="id-ID" dirty="0"/>
              <a:t>kelebihan </a:t>
            </a:r>
            <a:r>
              <a:rPr lang="id-ID" i="1" dirty="0"/>
              <a:t>non-volatile </a:t>
            </a:r>
            <a:r>
              <a:rPr lang="id-ID" dirty="0"/>
              <a:t>dengan fleksibilitas dapat di-update</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04022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Agar mahasiswa memahami :</a:t>
            </a:r>
          </a:p>
          <a:p>
            <a:pPr>
              <a:buFont typeface="Wingdings" pitchFamily="2" charset="2"/>
              <a:buChar char="§"/>
            </a:pPr>
            <a:r>
              <a:rPr lang="id-ID" dirty="0"/>
              <a:t>Karakteristik sistem memory komputer dan hierarkinya.</a:t>
            </a:r>
          </a:p>
          <a:p>
            <a:pPr>
              <a:buFont typeface="Wingdings" pitchFamily="2" charset="2"/>
              <a:buChar char="§"/>
            </a:pPr>
            <a:r>
              <a:rPr lang="id-ID" dirty="0"/>
              <a:t>Memahami memory utama dan cache memory</a:t>
            </a:r>
          </a:p>
          <a:p>
            <a:pPr>
              <a:buFont typeface="Wingdings" pitchFamily="2" charset="2"/>
              <a:buChar char="§"/>
            </a:pPr>
            <a:r>
              <a:rPr lang="id-ID" dirty="0"/>
              <a:t>Mengetahui organisasi DRAM</a:t>
            </a:r>
          </a:p>
          <a:p>
            <a:pPr>
              <a:buFont typeface="Wingdings" pitchFamily="2" charset="2"/>
              <a:buChar char="§"/>
            </a:pPr>
            <a:r>
              <a:rPr lang="id-ID" dirty="0"/>
              <a:t>Memahami sistem dan cara kerja disk magnetic</a:t>
            </a:r>
          </a:p>
          <a:p>
            <a:pPr>
              <a:buFont typeface="Wingdings" pitchFamily="2" charset="2"/>
              <a:buChar char="§"/>
            </a:pPr>
            <a:r>
              <a:rPr lang="id-ID" dirty="0"/>
              <a:t>Memahami fungsi RAID serta tingkatannya</a:t>
            </a:r>
          </a:p>
          <a:p>
            <a:pPr>
              <a:buFont typeface="Wingdings" pitchFamily="2" charset="2"/>
              <a:buChar char="§"/>
            </a:pPr>
            <a:r>
              <a:rPr lang="id-ID" dirty="0"/>
              <a:t>Memahami sistem kerja pita magnetic dan disk optic</a:t>
            </a:r>
          </a:p>
          <a:p>
            <a:pPr marL="0" indent="0">
              <a:buNone/>
            </a:pPr>
            <a:endParaRPr lang="id-ID" dirty="0"/>
          </a:p>
        </p:txBody>
      </p:sp>
      <p:sp>
        <p:nvSpPr>
          <p:cNvPr id="3" name="Title 2"/>
          <p:cNvSpPr>
            <a:spLocks noGrp="1"/>
          </p:cNvSpPr>
          <p:nvPr>
            <p:ph type="title"/>
          </p:nvPr>
        </p:nvSpPr>
        <p:spPr/>
        <p:txBody>
          <a:bodyPr/>
          <a:lstStyle/>
          <a:p>
            <a:r>
              <a:rPr lang="id-ID" dirty="0"/>
              <a:t>TUJUAN PEMBELAJARAN</a:t>
            </a:r>
          </a:p>
        </p:txBody>
      </p:sp>
    </p:spTree>
    <p:extLst>
      <p:ext uri="{BB962C8B-B14F-4D97-AF65-F5344CB8AC3E}">
        <p14:creationId xmlns:p14="http://schemas.microsoft.com/office/powerpoint/2010/main" val="402561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b="1" dirty="0"/>
              <a:t>Cache Memori</a:t>
            </a:r>
            <a:endParaRPr lang="id-ID" dirty="0"/>
          </a:p>
        </p:txBody>
      </p:sp>
      <p:sp>
        <p:nvSpPr>
          <p:cNvPr id="4" name="Content Placeholder 3"/>
          <p:cNvSpPr>
            <a:spLocks noGrp="1"/>
          </p:cNvSpPr>
          <p:nvPr>
            <p:ph idx="1"/>
          </p:nvPr>
        </p:nvSpPr>
        <p:spPr/>
        <p:txBody>
          <a:bodyPr/>
          <a:lstStyle/>
          <a:p>
            <a:pPr marL="0" indent="0">
              <a:buNone/>
            </a:pPr>
            <a:endParaRPr lang="id-ID" dirty="0"/>
          </a:p>
          <a:p>
            <a:pPr marL="0" indent="0">
              <a:buNone/>
            </a:pPr>
            <a:endParaRPr lang="id-ID"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33801"/>
            <a:ext cx="5029200" cy="245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2399437"/>
            <a:ext cx="7391400" cy="923330"/>
          </a:xfrm>
          <a:prstGeom prst="rect">
            <a:avLst/>
          </a:prstGeom>
        </p:spPr>
        <p:txBody>
          <a:bodyPr wrap="square">
            <a:spAutoFit/>
          </a:bodyPr>
          <a:lstStyle/>
          <a:p>
            <a:r>
              <a:rPr lang="id-ID" dirty="0"/>
              <a:t>Dalam organisasi komputer, memori utama lebih besar kapasitasnya namun lambat operasinya, sedangkan cache memori berukuran kecil namun lebih cepat. Cache memori berisi salinan memori utama.</a:t>
            </a:r>
          </a:p>
        </p:txBody>
      </p:sp>
    </p:spTree>
    <p:extLst>
      <p:ext uri="{BB962C8B-B14F-4D97-AF65-F5344CB8AC3E}">
        <p14:creationId xmlns:p14="http://schemas.microsoft.com/office/powerpoint/2010/main" val="289474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1094052"/>
            <a:ext cx="7408333" cy="3450696"/>
          </a:xfrm>
        </p:spPr>
        <p:txBody>
          <a:bodyPr/>
          <a:lstStyle/>
          <a:p>
            <a:pPr marL="0" indent="0">
              <a:buNone/>
            </a:pPr>
            <a:endParaRPr lang="id-ID" dirty="0"/>
          </a:p>
          <a:p>
            <a:pPr marL="0" indent="0">
              <a:buNone/>
            </a:pPr>
            <a:endParaRPr lang="id-ID" dirty="0"/>
          </a:p>
        </p:txBody>
      </p:sp>
      <p:sp>
        <p:nvSpPr>
          <p:cNvPr id="3" name="Title 2"/>
          <p:cNvSpPr>
            <a:spLocks noGrp="1"/>
          </p:cNvSpPr>
          <p:nvPr>
            <p:ph type="title"/>
          </p:nvPr>
        </p:nvSpPr>
        <p:spPr/>
        <p:txBody>
          <a:bodyPr/>
          <a:lstStyle/>
          <a:p>
            <a:r>
              <a:rPr lang="id-ID" dirty="0"/>
              <a:t>Organisasi cache memori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223" y="2819400"/>
            <a:ext cx="42862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39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Magnetic Disk:</a:t>
            </a:r>
          </a:p>
          <a:p>
            <a:pPr indent="0">
              <a:buNone/>
            </a:pPr>
            <a:r>
              <a:rPr lang="id-ID" dirty="0"/>
              <a:t>Disk adalah piringan bundar yang terbuat dari bahan tertentu (logam atau plastik) dengan permukaan dilapisi bahan yang dapat di magnetisasi. Mekanisme baca/tulis menggunakan kepala baca atau tulis yang disebut </a:t>
            </a:r>
            <a:r>
              <a:rPr lang="id-ID" i="1" dirty="0"/>
              <a:t>head</a:t>
            </a:r>
            <a:r>
              <a:rPr lang="id-ID" dirty="0"/>
              <a:t>, merupakan komparan pengkonduksi (</a:t>
            </a:r>
            <a:r>
              <a:rPr lang="id-ID" i="1" dirty="0"/>
              <a:t>conducting coil</a:t>
            </a:r>
            <a:r>
              <a:rPr lang="id-ID" dirty="0"/>
              <a:t>). Desain fisiknya, head bersifat stasioner sedangkan piringan disk berputar sesuai kontrolnya.</a:t>
            </a:r>
          </a:p>
        </p:txBody>
      </p:sp>
      <p:sp>
        <p:nvSpPr>
          <p:cNvPr id="3" name="Title 2"/>
          <p:cNvSpPr>
            <a:spLocks noGrp="1"/>
          </p:cNvSpPr>
          <p:nvPr>
            <p:ph type="title"/>
          </p:nvPr>
        </p:nvSpPr>
        <p:spPr/>
        <p:txBody>
          <a:bodyPr>
            <a:normAutofit fontScale="90000"/>
          </a:bodyPr>
          <a:lstStyle/>
          <a:p>
            <a:r>
              <a:rPr lang="id-ID" dirty="0"/>
              <a:t>EKSTERNAL MEMORY</a:t>
            </a:r>
            <a:br>
              <a:rPr lang="id-ID" dirty="0"/>
            </a:br>
            <a:endParaRPr lang="id-ID" dirty="0"/>
          </a:p>
        </p:txBody>
      </p:sp>
    </p:spTree>
    <p:extLst>
      <p:ext uri="{BB962C8B-B14F-4D97-AF65-F5344CB8AC3E}">
        <p14:creationId xmlns:p14="http://schemas.microsoft.com/office/powerpoint/2010/main" val="89828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id-ID" dirty="0"/>
              <a:t>Magnetic Disk </a:t>
            </a:r>
          </a:p>
        </p:txBody>
      </p:sp>
      <p:sp>
        <p:nvSpPr>
          <p:cNvPr id="4" name="Content Placeholder 3"/>
          <p:cNvSpPr>
            <a:spLocks noGrp="1"/>
          </p:cNvSpPr>
          <p:nvPr>
            <p:ph sz="quarter" idx="13"/>
          </p:nvPr>
        </p:nvSpPr>
        <p:spPr>
          <a:xfrm>
            <a:off x="676654" y="2679192"/>
            <a:ext cx="4200146" cy="3797808"/>
          </a:xfrm>
        </p:spPr>
        <p:txBody>
          <a:bodyPr>
            <a:normAutofit fontScale="92500" lnSpcReduction="20000"/>
          </a:bodyPr>
          <a:lstStyle/>
          <a:p>
            <a:pPr marL="0" indent="0">
              <a:buNone/>
            </a:pPr>
            <a:r>
              <a:rPr lang="id-ID" dirty="0"/>
              <a:t>Terdapat dua metode layout data pada disk, yaitu </a:t>
            </a:r>
            <a:r>
              <a:rPr lang="id-ID" i="1" dirty="0"/>
              <a:t>constant angular velocity </a:t>
            </a:r>
            <a:r>
              <a:rPr lang="id-ID" dirty="0"/>
              <a:t>dan </a:t>
            </a:r>
            <a:r>
              <a:rPr lang="id-ID" i="1" dirty="0"/>
              <a:t>multiple zoned recording</a:t>
            </a:r>
            <a:r>
              <a:rPr lang="id-ID" dirty="0"/>
              <a:t>. Disk diorganisasi dalam bentuk cincin – cincin konsentris yang disebut </a:t>
            </a:r>
            <a:r>
              <a:rPr lang="id-ID" i="1" dirty="0"/>
              <a:t>track</a:t>
            </a:r>
            <a:r>
              <a:rPr lang="id-ID" dirty="0"/>
              <a:t>. Tiap track pada disk dipisahkan oleh </a:t>
            </a:r>
            <a:r>
              <a:rPr lang="id-ID" i="1" dirty="0"/>
              <a:t>gap</a:t>
            </a:r>
            <a:r>
              <a:rPr lang="id-ID" dirty="0"/>
              <a:t>. Fungsi gap untuk mencegah atau mengurangi kesalahan pembacaan maupun penulisan yang disebabkan melesetnya head atau karena interferensi medan magnet.</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7820" t="9837" r="10632" b="35889"/>
          <a:stretch>
            <a:fillRect/>
          </a:stretch>
        </p:blipFill>
        <p:spPr bwMode="auto">
          <a:xfrm>
            <a:off x="4876800" y="2667000"/>
            <a:ext cx="406603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585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684" t="18277" r="10991" b="28296"/>
          <a:stretch>
            <a:fillRect/>
          </a:stretch>
        </p:blipFill>
        <p:spPr bwMode="auto">
          <a:xfrm>
            <a:off x="533400" y="2819400"/>
            <a:ext cx="7923812" cy="35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112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id-ID"/>
          </a:p>
        </p:txBody>
      </p:sp>
      <p:sp>
        <p:nvSpPr>
          <p:cNvPr id="5" name="Text Placeholder 4"/>
          <p:cNvSpPr>
            <a:spLocks noGrp="1"/>
          </p:cNvSpPr>
          <p:nvPr>
            <p:ph type="body" idx="1"/>
          </p:nvPr>
        </p:nvSpPr>
        <p:spPr/>
        <p:txBody>
          <a:bodyPr/>
          <a:lstStyle/>
          <a:p>
            <a:endParaRPr lang="id-ID"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81000" y="3200400"/>
            <a:ext cx="3136773" cy="335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3"/>
          </p:nvPr>
        </p:nvSpPr>
        <p:spPr/>
        <p:txBody>
          <a:bodyPr/>
          <a:lstStyle/>
          <a:p>
            <a:endParaRPr lang="id-ID"/>
          </a:p>
        </p:txBody>
      </p:sp>
      <p:sp>
        <p:nvSpPr>
          <p:cNvPr id="7" name="Content Placeholder 6"/>
          <p:cNvSpPr>
            <a:spLocks noGrp="1"/>
          </p:cNvSpPr>
          <p:nvPr>
            <p:ph sz="quarter" idx="4"/>
          </p:nvPr>
        </p:nvSpPr>
        <p:spPr/>
        <p:txBody>
          <a:bodyPr>
            <a:normAutofit lnSpcReduction="10000"/>
          </a:bodyPr>
          <a:lstStyle/>
          <a:p>
            <a:pPr marL="0" indent="0">
              <a:buNone/>
            </a:pPr>
            <a:r>
              <a:rPr lang="id-ID" dirty="0"/>
              <a:t>Tracks : </a:t>
            </a:r>
          </a:p>
          <a:p>
            <a:pPr marL="182880" indent="0">
              <a:buNone/>
            </a:pPr>
            <a:r>
              <a:rPr lang="id-ID" dirty="0"/>
              <a:t>Tracks  adalah bagian dari sepanjanjang keliling lingkaran dari luar sampai ke dalam </a:t>
            </a:r>
          </a:p>
          <a:p>
            <a:pPr marL="0" indent="0">
              <a:buNone/>
            </a:pPr>
            <a:r>
              <a:rPr lang="id-ID" dirty="0"/>
              <a:t>Sector : </a:t>
            </a:r>
          </a:p>
          <a:p>
            <a:pPr marL="182880" indent="0">
              <a:buNone/>
            </a:pPr>
            <a:r>
              <a:rPr lang="id-ID" dirty="0"/>
              <a:t>adalah bagian dari racks.</a:t>
            </a:r>
          </a:p>
          <a:p>
            <a:pPr marL="182880" indent="0">
              <a:buNone/>
            </a:pPr>
            <a:r>
              <a:rPr lang="id-ID" dirty="0"/>
              <a:t>Sectors memiliki jumlah bytes yang sudah diatur. </a:t>
            </a:r>
          </a:p>
        </p:txBody>
      </p:sp>
    </p:spTree>
    <p:extLst>
      <p:ext uri="{BB962C8B-B14F-4D97-AF65-F5344CB8AC3E}">
        <p14:creationId xmlns:p14="http://schemas.microsoft.com/office/powerpoint/2010/main" val="393726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Format Data pada Track Disk</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7408862" cy="204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4800600"/>
            <a:ext cx="7696200" cy="1938992"/>
          </a:xfrm>
          <a:prstGeom prst="rect">
            <a:avLst/>
          </a:prstGeom>
        </p:spPr>
        <p:txBody>
          <a:bodyPr wrap="square">
            <a:spAutoFit/>
          </a:bodyPr>
          <a:lstStyle/>
          <a:p>
            <a:pPr marL="342900" indent="-342900">
              <a:buFont typeface="Courier New" pitchFamily="49" charset="0"/>
              <a:buChar char="o"/>
            </a:pPr>
            <a:r>
              <a:rPr lang="id-ID" sz="2400" dirty="0"/>
              <a:t>Field Id merupakan header data yang digunakan disk drive dalam menemukan letak sector dan tracknya.</a:t>
            </a:r>
          </a:p>
          <a:p>
            <a:endParaRPr lang="id-ID" sz="2400" dirty="0"/>
          </a:p>
          <a:p>
            <a:pPr marL="342900" indent="-342900">
              <a:buFont typeface="Courier New" pitchFamily="49" charset="0"/>
              <a:buChar char="o"/>
            </a:pPr>
            <a:r>
              <a:rPr lang="id-ID" sz="2400" dirty="0"/>
              <a:t>Byte Sync adalah pola bit yang menandakan awal field data</a:t>
            </a:r>
          </a:p>
        </p:txBody>
      </p:sp>
    </p:spTree>
    <p:extLst>
      <p:ext uri="{BB962C8B-B14F-4D97-AF65-F5344CB8AC3E}">
        <p14:creationId xmlns:p14="http://schemas.microsoft.com/office/powerpoint/2010/main" val="446760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Karakteristik Magnetik Disk</a:t>
            </a:r>
          </a:p>
        </p:txBody>
      </p:sp>
      <p:graphicFrame>
        <p:nvGraphicFramePr>
          <p:cNvPr id="5" name="Table 4"/>
          <p:cNvGraphicFramePr>
            <a:graphicFrameLocks noGrp="1"/>
          </p:cNvGraphicFramePr>
          <p:nvPr>
            <p:extLst>
              <p:ext uri="{D42A27DB-BD31-4B8C-83A1-F6EECF244321}">
                <p14:modId xmlns:p14="http://schemas.microsoft.com/office/powerpoint/2010/main" val="3707009031"/>
              </p:ext>
            </p:extLst>
          </p:nvPr>
        </p:nvGraphicFramePr>
        <p:xfrm>
          <a:off x="685800" y="2667000"/>
          <a:ext cx="7924800" cy="38404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44472">
                <a:tc>
                  <a:txBody>
                    <a:bodyPr/>
                    <a:lstStyle/>
                    <a:p>
                      <a:r>
                        <a:rPr lang="id-ID" dirty="0"/>
                        <a:t>Karakteristik</a:t>
                      </a:r>
                    </a:p>
                  </a:txBody>
                  <a:tcPr/>
                </a:tc>
                <a:tc>
                  <a:txBody>
                    <a:bodyPr/>
                    <a:lstStyle/>
                    <a:p>
                      <a:r>
                        <a:rPr lang="id-ID" dirty="0"/>
                        <a:t>Macam</a:t>
                      </a:r>
                    </a:p>
                  </a:txBody>
                  <a:tcPr/>
                </a:tc>
                <a:extLst>
                  <a:ext uri="{0D108BD9-81ED-4DB2-BD59-A6C34878D82A}">
                    <a16:rowId xmlns:a16="http://schemas.microsoft.com/office/drawing/2014/main" val="10000"/>
                  </a:ext>
                </a:extLst>
              </a:tr>
              <a:tr h="602827">
                <a:tc>
                  <a:txBody>
                    <a:bodyPr/>
                    <a:lstStyle/>
                    <a:p>
                      <a:r>
                        <a:rPr lang="id-ID" dirty="0"/>
                        <a:t>Gerakan Head</a:t>
                      </a:r>
                    </a:p>
                  </a:txBody>
                  <a:tcPr/>
                </a:tc>
                <a:tc>
                  <a:txBody>
                    <a:bodyPr/>
                    <a:lstStyle/>
                    <a:p>
                      <a:pPr indent="-1005840"/>
                      <a:r>
                        <a:rPr lang="en-US" dirty="0">
                          <a:solidFill>
                            <a:srgbClr val="000000"/>
                          </a:solidFill>
                          <a:latin typeface="Calibri"/>
                        </a:rPr>
                        <a:t>1. Fixed head (</a:t>
                      </a:r>
                      <a:r>
                        <a:rPr lang="en-US" dirty="0" err="1">
                          <a:solidFill>
                            <a:srgbClr val="000000"/>
                          </a:solidFill>
                          <a:latin typeface="Calibri"/>
                        </a:rPr>
                        <a:t>satu</a:t>
                      </a:r>
                      <a:r>
                        <a:rPr lang="id-ID" dirty="0">
                          <a:solidFill>
                            <a:srgbClr val="000000"/>
                          </a:solidFill>
                          <a:latin typeface="Calibri"/>
                        </a:rPr>
                        <a:t> </a:t>
                      </a:r>
                      <a:r>
                        <a:rPr lang="en-US" dirty="0">
                          <a:solidFill>
                            <a:srgbClr val="000000"/>
                          </a:solidFill>
                          <a:latin typeface="Calibri"/>
                        </a:rPr>
                        <a:t>per track)</a:t>
                      </a:r>
                    </a:p>
                    <a:p>
                      <a:pPr indent="-1005840"/>
                      <a:r>
                        <a:rPr lang="en-US" dirty="0">
                          <a:solidFill>
                            <a:srgbClr val="000000"/>
                          </a:solidFill>
                          <a:latin typeface="Calibri"/>
                        </a:rPr>
                        <a:t>2. Movable head (</a:t>
                      </a:r>
                      <a:r>
                        <a:rPr lang="en-US" dirty="0" err="1">
                          <a:solidFill>
                            <a:srgbClr val="000000"/>
                          </a:solidFill>
                          <a:latin typeface="Calibri"/>
                        </a:rPr>
                        <a:t>satu</a:t>
                      </a:r>
                      <a:r>
                        <a:rPr lang="id-ID" dirty="0">
                          <a:solidFill>
                            <a:srgbClr val="000000"/>
                          </a:solidFill>
                          <a:latin typeface="Calibri"/>
                        </a:rPr>
                        <a:t> </a:t>
                      </a:r>
                      <a:r>
                        <a:rPr lang="en-US" dirty="0">
                          <a:solidFill>
                            <a:srgbClr val="000000"/>
                          </a:solidFill>
                          <a:latin typeface="Calibri"/>
                        </a:rPr>
                        <a:t>per surface)</a:t>
                      </a:r>
                      <a:endParaRPr lang="id-ID" dirty="0"/>
                    </a:p>
                  </a:txBody>
                  <a:tcPr/>
                </a:tc>
                <a:extLst>
                  <a:ext uri="{0D108BD9-81ED-4DB2-BD59-A6C34878D82A}">
                    <a16:rowId xmlns:a16="http://schemas.microsoft.com/office/drawing/2014/main" val="10001"/>
                  </a:ext>
                </a:extLst>
              </a:tr>
              <a:tr h="602827">
                <a:tc>
                  <a:txBody>
                    <a:bodyPr/>
                    <a:lstStyle/>
                    <a:p>
                      <a:r>
                        <a:rPr lang="id-ID" dirty="0"/>
                        <a:t>Portabilitas Disk</a:t>
                      </a:r>
                    </a:p>
                  </a:txBody>
                  <a:tcPr/>
                </a:tc>
                <a:tc>
                  <a:txBody>
                    <a:bodyPr/>
                    <a:lstStyle/>
                    <a:p>
                      <a:r>
                        <a:rPr lang="id-ID" dirty="0">
                          <a:solidFill>
                            <a:srgbClr val="000000"/>
                          </a:solidFill>
                          <a:latin typeface="Calibri"/>
                        </a:rPr>
                        <a:t>1. Non removable disk</a:t>
                      </a:r>
                    </a:p>
                    <a:p>
                      <a:r>
                        <a:rPr lang="id-ID" dirty="0">
                          <a:solidFill>
                            <a:srgbClr val="000000"/>
                          </a:solidFill>
                          <a:latin typeface="Calibri"/>
                        </a:rPr>
                        <a:t>2. Removable disk	</a:t>
                      </a:r>
                      <a:endParaRPr lang="id-ID" dirty="0"/>
                    </a:p>
                  </a:txBody>
                  <a:tcPr/>
                </a:tc>
                <a:extLst>
                  <a:ext uri="{0D108BD9-81ED-4DB2-BD59-A6C34878D82A}">
                    <a16:rowId xmlns:a16="http://schemas.microsoft.com/office/drawing/2014/main" val="10002"/>
                  </a:ext>
                </a:extLst>
              </a:tr>
              <a:tr h="602827">
                <a:tc>
                  <a:txBody>
                    <a:bodyPr/>
                    <a:lstStyle/>
                    <a:p>
                      <a:r>
                        <a:rPr lang="id-ID" dirty="0"/>
                        <a:t>Side</a:t>
                      </a:r>
                    </a:p>
                  </a:txBody>
                  <a:tcPr/>
                </a:tc>
                <a:tc>
                  <a:txBody>
                    <a:bodyPr/>
                    <a:lstStyle/>
                    <a:p>
                      <a:r>
                        <a:rPr lang="id-ID" dirty="0">
                          <a:solidFill>
                            <a:srgbClr val="000000"/>
                          </a:solidFill>
                          <a:latin typeface="Calibri"/>
                        </a:rPr>
                        <a:t>1. Single-sided</a:t>
                      </a:r>
                    </a:p>
                    <a:p>
                      <a:r>
                        <a:rPr lang="id-ID" dirty="0">
                          <a:solidFill>
                            <a:srgbClr val="000000"/>
                          </a:solidFill>
                          <a:latin typeface="Calibri"/>
                        </a:rPr>
                        <a:t>2. Double-sided	</a:t>
                      </a:r>
                    </a:p>
                  </a:txBody>
                  <a:tcPr/>
                </a:tc>
                <a:extLst>
                  <a:ext uri="{0D108BD9-81ED-4DB2-BD59-A6C34878D82A}">
                    <a16:rowId xmlns:a16="http://schemas.microsoft.com/office/drawing/2014/main" val="10003"/>
                  </a:ext>
                </a:extLst>
              </a:tr>
              <a:tr h="602827">
                <a:tc>
                  <a:txBody>
                    <a:bodyPr/>
                    <a:lstStyle/>
                    <a:p>
                      <a:r>
                        <a:rPr lang="id-ID" sz="1800" dirty="0">
                          <a:solidFill>
                            <a:srgbClr val="000000"/>
                          </a:solidFill>
                          <a:latin typeface="Calibri"/>
                        </a:rPr>
                        <a:t>Platters</a:t>
                      </a:r>
                      <a:endParaRPr lang="id-ID" dirty="0"/>
                    </a:p>
                  </a:txBody>
                  <a:tcPr/>
                </a:tc>
                <a:tc>
                  <a:txBody>
                    <a:bodyPr/>
                    <a:lstStyle/>
                    <a:p>
                      <a:r>
                        <a:rPr lang="id-ID" dirty="0">
                          <a:solidFill>
                            <a:srgbClr val="000000"/>
                          </a:solidFill>
                          <a:latin typeface="Calibri"/>
                        </a:rPr>
                        <a:t>1. Single-platter</a:t>
                      </a:r>
                    </a:p>
                    <a:p>
                      <a:r>
                        <a:rPr lang="id-ID" dirty="0">
                          <a:solidFill>
                            <a:srgbClr val="000000"/>
                          </a:solidFill>
                          <a:latin typeface="Calibri"/>
                        </a:rPr>
                        <a:t>2. Multiple-platter	</a:t>
                      </a:r>
                      <a:endParaRPr lang="id-ID" dirty="0"/>
                    </a:p>
                  </a:txBody>
                  <a:tcPr/>
                </a:tc>
                <a:extLst>
                  <a:ext uri="{0D108BD9-81ED-4DB2-BD59-A6C34878D82A}">
                    <a16:rowId xmlns:a16="http://schemas.microsoft.com/office/drawing/2014/main" val="10004"/>
                  </a:ext>
                </a:extLst>
              </a:tr>
              <a:tr h="861181">
                <a:tc>
                  <a:txBody>
                    <a:bodyPr/>
                    <a:lstStyle/>
                    <a:p>
                      <a:r>
                        <a:rPr lang="en-US" sz="1800" dirty="0" err="1">
                          <a:solidFill>
                            <a:srgbClr val="000000"/>
                          </a:solidFill>
                          <a:latin typeface="Calibri"/>
                        </a:rPr>
                        <a:t>Mekanisme</a:t>
                      </a:r>
                      <a:r>
                        <a:rPr lang="en-US" sz="1800" dirty="0">
                          <a:solidFill>
                            <a:srgbClr val="000000"/>
                          </a:solidFill>
                          <a:latin typeface="Calibri"/>
                        </a:rPr>
                        <a:t> head</a:t>
                      </a:r>
                      <a:endParaRPr lang="id-ID" dirty="0"/>
                    </a:p>
                  </a:txBody>
                  <a:tcPr/>
                </a:tc>
                <a:tc>
                  <a:txBody>
                    <a:bodyPr/>
                    <a:lstStyle/>
                    <a:p>
                      <a:r>
                        <a:rPr lang="en-US" dirty="0">
                          <a:solidFill>
                            <a:srgbClr val="000000"/>
                          </a:solidFill>
                          <a:latin typeface="Calibri"/>
                        </a:rPr>
                        <a:t>1. Contact (floppy)</a:t>
                      </a:r>
                    </a:p>
                    <a:p>
                      <a:r>
                        <a:rPr lang="id-ID" dirty="0">
                          <a:solidFill>
                            <a:srgbClr val="000000"/>
                          </a:solidFill>
                          <a:latin typeface="Calibri"/>
                        </a:rPr>
                        <a:t>2. Fixed gap</a:t>
                      </a:r>
                    </a:p>
                    <a:p>
                      <a:r>
                        <a:rPr lang="id-ID" dirty="0">
                          <a:solidFill>
                            <a:srgbClr val="000000"/>
                          </a:solidFill>
                          <a:latin typeface="Calibri"/>
                        </a:rPr>
                        <a:t>3. Aerodynamic gap (Winchester)</a:t>
                      </a:r>
                      <a:endParaRPr lang="id-ID"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2692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1. Gerakan Head</a:t>
            </a:r>
          </a:p>
        </p:txBody>
      </p:sp>
      <p:sp>
        <p:nvSpPr>
          <p:cNvPr id="5" name="Content Placeholder 4"/>
          <p:cNvSpPr>
            <a:spLocks noGrp="1"/>
          </p:cNvSpPr>
          <p:nvPr>
            <p:ph sz="quarter" idx="14"/>
          </p:nvPr>
        </p:nvSpPr>
        <p:spPr>
          <a:xfrm>
            <a:off x="4724400" y="2743200"/>
            <a:ext cx="4126992" cy="3828288"/>
          </a:xfrm>
        </p:spPr>
        <p:txBody>
          <a:bodyPr>
            <a:normAutofit fontScale="92500" lnSpcReduction="10000"/>
          </a:bodyPr>
          <a:lstStyle/>
          <a:p>
            <a:endParaRPr lang="id-ID" dirty="0"/>
          </a:p>
          <a:p>
            <a:r>
              <a:rPr lang="id-ID" dirty="0"/>
              <a:t>Pada head tetap,setiap track memiliki kepala head sendiri, </a:t>
            </a:r>
          </a:p>
          <a:p>
            <a:r>
              <a:rPr lang="id-ID" dirty="0"/>
              <a:t>Pada head bergerak, satu kepala head digunakan untuk beberapa track dalam satu muka disk.Pada head bergerak, yang bergerak adalah lengan head menuju track yang diinginkan berdasarkan perintah dari disk drive-nya</a:t>
            </a:r>
          </a:p>
          <a:p>
            <a:pPr marL="0" indent="0">
              <a:buNone/>
            </a:pPr>
            <a:endParaRPr lang="id-ID" dirty="0"/>
          </a:p>
        </p:txBody>
      </p:sp>
      <p:pic>
        <p:nvPicPr>
          <p:cNvPr id="5123"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599" y="2743200"/>
            <a:ext cx="403135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5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72067" y="2590800"/>
            <a:ext cx="7408333" cy="3535363"/>
          </a:xfrm>
        </p:spPr>
        <p:txBody>
          <a:bodyPr>
            <a:normAutofit lnSpcReduction="10000"/>
          </a:bodyPr>
          <a:lstStyle/>
          <a:p>
            <a:pPr>
              <a:buFont typeface="Wingdings" pitchFamily="2" charset="2"/>
              <a:buChar char="§"/>
            </a:pPr>
            <a:r>
              <a:rPr lang="nn-NO" dirty="0"/>
              <a:t>Disk yang tetap(non-removable disk)Secara permanen diletakkan di dalam drive, bersama</a:t>
            </a:r>
            <a:r>
              <a:rPr lang="id-ID" dirty="0"/>
              <a:t> </a:t>
            </a:r>
            <a:r>
              <a:rPr lang="nn-NO" dirty="0"/>
              <a:t>dengan</a:t>
            </a:r>
            <a:r>
              <a:rPr lang="id-ID" dirty="0"/>
              <a:t> </a:t>
            </a:r>
            <a:r>
              <a:rPr lang="nn-NO" dirty="0"/>
              <a:t>read/write head-nya. </a:t>
            </a:r>
          </a:p>
          <a:p>
            <a:pPr>
              <a:buFont typeface="Wingdings" pitchFamily="2" charset="2"/>
              <a:buChar char="§"/>
            </a:pPr>
            <a:r>
              <a:rPr lang="id-ID" dirty="0"/>
              <a:t>Disk yang dapatdipindah(removable disk).Dapat dipindahkan dari drive dan diganti dengan disk lain, dan mudah dibawa-bawa</a:t>
            </a:r>
          </a:p>
          <a:p>
            <a:pPr>
              <a:buFont typeface="Wingdings" pitchFamily="2" charset="2"/>
              <a:buChar char="§"/>
            </a:pPr>
            <a:r>
              <a:rPr lang="id-ID" dirty="0"/>
              <a:t>Menyediakan kapasitas storage yang besar, dan dapat beragam</a:t>
            </a:r>
          </a:p>
          <a:p>
            <a:pPr>
              <a:buFont typeface="Wingdings" pitchFamily="2" charset="2"/>
              <a:buChar char="§"/>
            </a:pPr>
            <a:r>
              <a:rPr lang="pt-BR" dirty="0"/>
              <a:t>Data transfer menjadi mudah antar sistem</a:t>
            </a:r>
          </a:p>
          <a:p>
            <a:endParaRPr lang="id-ID" dirty="0"/>
          </a:p>
          <a:p>
            <a:pPr marL="0" indent="0">
              <a:buNone/>
            </a:pPr>
            <a:endParaRPr lang="id-ID" dirty="0"/>
          </a:p>
        </p:txBody>
      </p:sp>
      <p:sp>
        <p:nvSpPr>
          <p:cNvPr id="5" name="Title 4"/>
          <p:cNvSpPr>
            <a:spLocks noGrp="1"/>
          </p:cNvSpPr>
          <p:nvPr>
            <p:ph type="title"/>
          </p:nvPr>
        </p:nvSpPr>
        <p:spPr/>
        <p:txBody>
          <a:bodyPr/>
          <a:lstStyle/>
          <a:p>
            <a:r>
              <a:rPr lang="id-ID" dirty="0"/>
              <a:t>2. Portabilitas Disk</a:t>
            </a:r>
          </a:p>
        </p:txBody>
      </p:sp>
    </p:spTree>
    <p:extLst>
      <p:ext uri="{BB962C8B-B14F-4D97-AF65-F5344CB8AC3E}">
        <p14:creationId xmlns:p14="http://schemas.microsoft.com/office/powerpoint/2010/main" val="115204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6900333" cy="3450696"/>
          </a:xfrm>
        </p:spPr>
        <p:txBody>
          <a:bodyPr>
            <a:normAutofit lnSpcReduction="10000"/>
          </a:bodyPr>
          <a:lstStyle/>
          <a:p>
            <a:pPr marL="0" indent="0">
              <a:buNone/>
            </a:pPr>
            <a:r>
              <a:rPr lang="id-ID" b="1" dirty="0"/>
              <a:t>Computer Organization And Architecture </a:t>
            </a:r>
            <a:r>
              <a:rPr lang="id-ID" b="1" i="1" dirty="0"/>
              <a:t>Designing For Performance </a:t>
            </a:r>
          </a:p>
          <a:p>
            <a:pPr marL="0" indent="0">
              <a:buNone/>
            </a:pPr>
            <a:r>
              <a:rPr lang="id-ID" b="1" dirty="0"/>
              <a:t>Eighth Edition</a:t>
            </a:r>
          </a:p>
          <a:p>
            <a:pPr marL="0" indent="0">
              <a:buNone/>
            </a:pPr>
            <a:endParaRPr lang="id-ID" b="1" dirty="0"/>
          </a:p>
          <a:p>
            <a:pPr marL="0" indent="0">
              <a:buNone/>
            </a:pPr>
            <a:r>
              <a:rPr lang="id-ID" b="1" dirty="0"/>
              <a:t>William Stallings </a:t>
            </a:r>
          </a:p>
          <a:p>
            <a:pPr marL="0" indent="0">
              <a:buNone/>
            </a:pPr>
            <a:r>
              <a:rPr lang="id-ID" dirty="0"/>
              <a:t>Prentice Hall</a:t>
            </a:r>
          </a:p>
          <a:p>
            <a:pPr marL="0" indent="0">
              <a:buNone/>
            </a:pPr>
            <a:r>
              <a:rPr lang="sv-SE" dirty="0"/>
              <a:t>Upper Saddle River, NJ 07458</a:t>
            </a:r>
            <a:endParaRPr lang="id-ID" b="1" dirty="0"/>
          </a:p>
          <a:p>
            <a:pPr marL="0" indent="0">
              <a:buNone/>
            </a:pPr>
            <a:r>
              <a:rPr lang="id-ID" b="1" dirty="0"/>
              <a:t>2010</a:t>
            </a:r>
          </a:p>
          <a:p>
            <a:pPr marL="0" indent="0">
              <a:buNone/>
            </a:pPr>
            <a:endParaRPr lang="id-ID" b="1" dirty="0"/>
          </a:p>
          <a:p>
            <a:endParaRPr lang="id-ID" b="1" dirty="0"/>
          </a:p>
          <a:p>
            <a:endParaRPr lang="id-ID" dirty="0"/>
          </a:p>
        </p:txBody>
      </p:sp>
      <p:sp>
        <p:nvSpPr>
          <p:cNvPr id="3" name="Title 2"/>
          <p:cNvSpPr>
            <a:spLocks noGrp="1"/>
          </p:cNvSpPr>
          <p:nvPr>
            <p:ph type="title"/>
          </p:nvPr>
        </p:nvSpPr>
        <p:spPr/>
        <p:txBody>
          <a:bodyPr/>
          <a:lstStyle/>
          <a:p>
            <a:r>
              <a:rPr lang="id-ID" dirty="0"/>
              <a:t>Refrensi </a:t>
            </a:r>
          </a:p>
        </p:txBody>
      </p:sp>
    </p:spTree>
    <p:extLst>
      <p:ext uri="{BB962C8B-B14F-4D97-AF65-F5344CB8AC3E}">
        <p14:creationId xmlns:p14="http://schemas.microsoft.com/office/powerpoint/2010/main" val="228114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dirty="0"/>
              <a:t>Sides/sisi piringan:</a:t>
            </a:r>
          </a:p>
          <a:p>
            <a:r>
              <a:rPr lang="id-ID" dirty="0"/>
              <a:t>Satus isi disk (single sides)</a:t>
            </a:r>
          </a:p>
          <a:p>
            <a:r>
              <a:rPr lang="id-ID" dirty="0"/>
              <a:t>Dua muka disk (double sides) kedua sisi disk digunakan untuk menyimpan data</a:t>
            </a:r>
          </a:p>
          <a:p>
            <a:endParaRPr lang="id-ID" dirty="0"/>
          </a:p>
          <a:p>
            <a:pPr marL="0" indent="0">
              <a:buNone/>
            </a:pPr>
            <a:r>
              <a:rPr lang="id-ID" dirty="0"/>
              <a:t>Platters/piringan:</a:t>
            </a:r>
          </a:p>
          <a:p>
            <a:r>
              <a:rPr lang="id-ID" dirty="0"/>
              <a:t>Satu piringan(single platter)</a:t>
            </a:r>
          </a:p>
          <a:p>
            <a:r>
              <a:rPr lang="en-US" sz="2400" dirty="0" err="1"/>
              <a:t>Banyak</a:t>
            </a:r>
            <a:r>
              <a:rPr lang="id-ID" sz="2400" dirty="0"/>
              <a:t> </a:t>
            </a:r>
            <a:r>
              <a:rPr lang="en-US" sz="2400" dirty="0" err="1"/>
              <a:t>piringan</a:t>
            </a:r>
            <a:r>
              <a:rPr lang="en-US" sz="2400" dirty="0"/>
              <a:t>(multiple platter).</a:t>
            </a:r>
            <a:endParaRPr lang="id-ID" sz="2400" dirty="0"/>
          </a:p>
          <a:p>
            <a:pPr marL="0" indent="0">
              <a:buNone/>
            </a:pPr>
            <a:r>
              <a:rPr lang="id-ID" dirty="0"/>
              <a:t>     </a:t>
            </a:r>
            <a:r>
              <a:rPr lang="en-US" sz="2000" dirty="0" err="1"/>
              <a:t>Satu</a:t>
            </a:r>
            <a:r>
              <a:rPr lang="en-US" sz="2000" dirty="0"/>
              <a:t> head </a:t>
            </a:r>
            <a:r>
              <a:rPr lang="en-US" sz="2000" dirty="0" err="1"/>
              <a:t>satu</a:t>
            </a:r>
            <a:r>
              <a:rPr lang="en-US" sz="2000" dirty="0"/>
              <a:t> side</a:t>
            </a:r>
          </a:p>
          <a:p>
            <a:pPr lvl="1"/>
            <a:endParaRPr lang="id-ID" sz="2000" dirty="0"/>
          </a:p>
          <a:p>
            <a:pPr marL="0" indent="0">
              <a:buNone/>
            </a:pPr>
            <a:endParaRPr lang="id-ID" dirty="0"/>
          </a:p>
        </p:txBody>
      </p:sp>
      <p:sp>
        <p:nvSpPr>
          <p:cNvPr id="3" name="Title 2"/>
          <p:cNvSpPr>
            <a:spLocks noGrp="1"/>
          </p:cNvSpPr>
          <p:nvPr>
            <p:ph type="title"/>
          </p:nvPr>
        </p:nvSpPr>
        <p:spPr/>
        <p:txBody>
          <a:bodyPr/>
          <a:lstStyle/>
          <a:p>
            <a:r>
              <a:rPr lang="id-ID" dirty="0"/>
              <a:t>Sides dan Platters</a:t>
            </a:r>
          </a:p>
        </p:txBody>
      </p:sp>
    </p:spTree>
    <p:extLst>
      <p:ext uri="{BB962C8B-B14F-4D97-AF65-F5344CB8AC3E}">
        <p14:creationId xmlns:p14="http://schemas.microsoft.com/office/powerpoint/2010/main" val="2604749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id-ID" dirty="0"/>
              <a:t>Disk PiringanBanyak</a:t>
            </a:r>
            <a:br>
              <a:rPr lang="id-ID" dirty="0"/>
            </a:br>
            <a:r>
              <a:rPr lang="id-ID" dirty="0"/>
              <a:t>(multiple platters disk)</a:t>
            </a:r>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4038600" cy="452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974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Floppy Disk Drive</a:t>
            </a: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1" y="2362200"/>
            <a:ext cx="6781800" cy="36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4519612"/>
            <a:ext cx="20955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831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Mekanisme Floppy Disk Drive</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0629" y="2674938"/>
            <a:ext cx="4870680"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44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id-ID" dirty="0"/>
          </a:p>
          <a:p>
            <a:r>
              <a:rPr lang="id-ID" dirty="0"/>
              <a:t>8”, 5.25”, 3.5”</a:t>
            </a:r>
          </a:p>
          <a:p>
            <a:r>
              <a:rPr lang="id-ID" dirty="0"/>
              <a:t>Kapasitas KecilSampai1.44Mbyte (ada yang 2.88M namun tidak populer)</a:t>
            </a:r>
          </a:p>
          <a:p>
            <a:r>
              <a:rPr lang="id-ID" dirty="0"/>
              <a:t>Perpindahan data lambat</a:t>
            </a:r>
          </a:p>
          <a:p>
            <a:r>
              <a:rPr lang="id-ID" dirty="0"/>
              <a:t>Murah</a:t>
            </a:r>
          </a:p>
          <a:p>
            <a:r>
              <a:rPr lang="id-ID" dirty="0"/>
              <a:t>Kuno? Punah?</a:t>
            </a:r>
          </a:p>
          <a:p>
            <a:pPr marL="0" indent="0">
              <a:buNone/>
            </a:pPr>
            <a:endParaRPr lang="id-ID" dirty="0"/>
          </a:p>
        </p:txBody>
      </p:sp>
      <p:sp>
        <p:nvSpPr>
          <p:cNvPr id="3" name="Title 2"/>
          <p:cNvSpPr>
            <a:spLocks noGrp="1"/>
          </p:cNvSpPr>
          <p:nvPr>
            <p:ph type="title"/>
          </p:nvPr>
        </p:nvSpPr>
        <p:spPr/>
        <p:txBody>
          <a:bodyPr/>
          <a:lstStyle/>
          <a:p>
            <a:r>
              <a:rPr lang="id-ID" dirty="0"/>
              <a:t>Flopy Disk</a:t>
            </a:r>
          </a:p>
        </p:txBody>
      </p:sp>
    </p:spTree>
    <p:extLst>
      <p:ext uri="{BB962C8B-B14F-4D97-AF65-F5344CB8AC3E}">
        <p14:creationId xmlns:p14="http://schemas.microsoft.com/office/powerpoint/2010/main" val="1756522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id-ID" dirty="0"/>
          </a:p>
          <a:p>
            <a:r>
              <a:rPr lang="id-ID" dirty="0"/>
              <a:t>Karakteristik disket adalah head menyentuh permukaan disk saat membaca atau pun menulis.</a:t>
            </a:r>
          </a:p>
          <a:p>
            <a:r>
              <a:rPr lang="id-ID" dirty="0"/>
              <a:t>Efeknya Disket tidak tahan lama dan sering rusak.</a:t>
            </a:r>
          </a:p>
          <a:p>
            <a:r>
              <a:rPr lang="id-ID" dirty="0"/>
              <a:t>Maka dibuat mekanisme penarikan head dan menghentikan rotasi disk ketika head tidak melakukan operasi baca dan tulis.</a:t>
            </a:r>
          </a:p>
          <a:p>
            <a:r>
              <a:rPr lang="id-ID" dirty="0"/>
              <a:t>Namun akibatnya waktu akses disket cukup lama</a:t>
            </a:r>
          </a:p>
          <a:p>
            <a:pPr marL="0" indent="0">
              <a:buNone/>
            </a:pPr>
            <a:endParaRPr lang="id-ID" dirty="0"/>
          </a:p>
        </p:txBody>
      </p:sp>
      <p:sp>
        <p:nvSpPr>
          <p:cNvPr id="3" name="Title 2"/>
          <p:cNvSpPr>
            <a:spLocks noGrp="1"/>
          </p:cNvSpPr>
          <p:nvPr>
            <p:ph type="title"/>
          </p:nvPr>
        </p:nvSpPr>
        <p:spPr/>
        <p:txBody>
          <a:bodyPr/>
          <a:lstStyle/>
          <a:p>
            <a:r>
              <a:rPr lang="id-ID" dirty="0"/>
              <a:t>Karakteristik  Flopy Disk </a:t>
            </a:r>
          </a:p>
        </p:txBody>
      </p:sp>
    </p:spTree>
    <p:extLst>
      <p:ext uri="{BB962C8B-B14F-4D97-AF65-F5344CB8AC3E}">
        <p14:creationId xmlns:p14="http://schemas.microsoft.com/office/powerpoint/2010/main" val="216929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b="1" dirty="0"/>
              <a:t>IDE Disk (Harddisk)</a:t>
            </a:r>
            <a:endParaRPr lang="id-ID"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109083"/>
            <a:ext cx="5410200" cy="410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435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fontScale="92500" lnSpcReduction="10000"/>
          </a:bodyPr>
          <a:lstStyle/>
          <a:p>
            <a:r>
              <a:rPr lang="id-ID" dirty="0"/>
              <a:t>Saat IBM menggembangkan PC XT, menggunakan sebuah hardisk Seagate 10 MB untuk menyimpan program maupun data. Harddisk ini memiliki 4 head, 306 silinder dan 17 sektor per track, dicontrol oleh pengontrol disk Xebec pada sebuah kartu </a:t>
            </a:r>
            <a:r>
              <a:rPr lang="id-ID" i="1" dirty="0"/>
              <a:t>plug-in</a:t>
            </a:r>
            <a:r>
              <a:rPr lang="id-ID" dirty="0"/>
              <a:t>.</a:t>
            </a:r>
          </a:p>
          <a:p>
            <a:r>
              <a:rPr lang="id-ID" dirty="0"/>
              <a:t>Teknologidrive IDE (Integrated Drive Electronics) dimulai padatengahtahun1980, yaitu teknologi pengontrol disk yang sebelumnya terpisah menjadi satu paket yang terintegrasi.</a:t>
            </a:r>
          </a:p>
          <a:p>
            <a:r>
              <a:rPr lang="id-ID" dirty="0"/>
              <a:t>Saat itu IDE hanya mampu menangani disk berkapasitas maksimal 528 MB dan mengontrol 2 disk.</a:t>
            </a:r>
          </a:p>
          <a:p>
            <a:endParaRPr lang="id-ID" dirty="0"/>
          </a:p>
        </p:txBody>
      </p:sp>
      <p:sp>
        <p:nvSpPr>
          <p:cNvPr id="3" name="Title 2"/>
          <p:cNvSpPr>
            <a:spLocks noGrp="1"/>
          </p:cNvSpPr>
          <p:nvPr>
            <p:ph type="title"/>
          </p:nvPr>
        </p:nvSpPr>
        <p:spPr/>
        <p:txBody>
          <a:bodyPr/>
          <a:lstStyle/>
          <a:p>
            <a:r>
              <a:rPr lang="id-ID" dirty="0"/>
              <a:t>IDE Disk</a:t>
            </a:r>
          </a:p>
        </p:txBody>
      </p:sp>
    </p:spTree>
    <p:extLst>
      <p:ext uri="{BB962C8B-B14F-4D97-AF65-F5344CB8AC3E}">
        <p14:creationId xmlns:p14="http://schemas.microsoft.com/office/powerpoint/2010/main" val="244691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endParaRPr lang="id-ID" dirty="0"/>
          </a:p>
          <a:p>
            <a:r>
              <a:rPr lang="id-ID" dirty="0"/>
              <a:t>IDE berkembang menjadi EIDE (Extended Integrated Drive Electronics) mampu menangani harddisk lebih dari 528 MB dan mendukung pengalamatan LBA (Logical Block Addressing), yaitu metode pangalamatan yang hanya memberi nomer pada sektor–sektor.</a:t>
            </a:r>
          </a:p>
          <a:p>
            <a:r>
              <a:rPr lang="id-ID" dirty="0"/>
              <a:t>Metode ini mengharuskan pengontrol mampu mengkonversi alamat–alamat LBA menjadi alamat head, sektor dan silinder.</a:t>
            </a:r>
          </a:p>
          <a:p>
            <a:r>
              <a:rPr lang="id-ID" dirty="0"/>
              <a:t>Peningkatan kinerja lainnya adalah kecepatan tranfser yang lebih tinggi, mampu mengontrol 4 disk, mampu mengontrol drive CD-ROM</a:t>
            </a:r>
          </a:p>
          <a:p>
            <a:pPr marL="0" indent="0">
              <a:buNone/>
            </a:pPr>
            <a:endParaRPr lang="id-ID" dirty="0"/>
          </a:p>
        </p:txBody>
      </p:sp>
      <p:sp>
        <p:nvSpPr>
          <p:cNvPr id="3" name="Title 2"/>
          <p:cNvSpPr>
            <a:spLocks noGrp="1"/>
          </p:cNvSpPr>
          <p:nvPr>
            <p:ph type="title"/>
          </p:nvPr>
        </p:nvSpPr>
        <p:spPr/>
        <p:txBody>
          <a:bodyPr/>
          <a:lstStyle/>
          <a:p>
            <a:r>
              <a:rPr lang="id-ID" dirty="0"/>
              <a:t>IDE Disk</a:t>
            </a:r>
          </a:p>
        </p:txBody>
      </p:sp>
    </p:spTree>
    <p:extLst>
      <p:ext uri="{BB962C8B-B14F-4D97-AF65-F5344CB8AC3E}">
        <p14:creationId xmlns:p14="http://schemas.microsoft.com/office/powerpoint/2010/main" val="2123462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Tabel Kecepatan Harddisk</a:t>
            </a:r>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2290689"/>
            <a:ext cx="7343738" cy="456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96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066800"/>
          </a:xfrm>
        </p:spPr>
        <p:txBody>
          <a:bodyPr/>
          <a:lstStyle/>
          <a:p>
            <a:r>
              <a:rPr lang="id-ID" dirty="0"/>
              <a:t>MEMORY</a:t>
            </a:r>
          </a:p>
        </p:txBody>
      </p:sp>
      <p:sp>
        <p:nvSpPr>
          <p:cNvPr id="3" name="Subtitle 2"/>
          <p:cNvSpPr>
            <a:spLocks noGrp="1"/>
          </p:cNvSpPr>
          <p:nvPr>
            <p:ph type="subTitle" idx="1"/>
          </p:nvPr>
        </p:nvSpPr>
        <p:spPr>
          <a:xfrm>
            <a:off x="1066800" y="1981200"/>
            <a:ext cx="7315200" cy="3733800"/>
          </a:xfrm>
        </p:spPr>
        <p:txBody>
          <a:bodyPr lIns="274320">
            <a:normAutofit/>
            <a:scene3d>
              <a:camera prst="orthographicFront"/>
              <a:lightRig rig="threePt" dir="t"/>
            </a:scene3d>
            <a:sp3d prstMaterial="matte"/>
          </a:bodyPr>
          <a:lstStyle/>
          <a:p>
            <a:pPr algn="l"/>
            <a:r>
              <a:rPr lang="id-ID" sz="2400" dirty="0"/>
              <a:t>Elemen dasar memori semikonduktor adalah sel memori. Memori semikonduktor mempunyai  sifat :</a:t>
            </a:r>
          </a:p>
          <a:p>
            <a:pPr marL="342900" indent="-342900" algn="l">
              <a:buFont typeface="Wingdings" pitchFamily="2" charset="2"/>
              <a:buChar char="§"/>
            </a:pPr>
            <a:r>
              <a:rPr lang="id-ID" sz="2200" dirty="0"/>
              <a:t> Sel memori memiliki dua keadaan stabil (atau semi-stabil), yang dapat digunakan untuk</a:t>
            </a:r>
          </a:p>
          <a:p>
            <a:pPr marL="342900" indent="-342900" algn="l">
              <a:buFont typeface="Wingdings" pitchFamily="2" charset="2"/>
              <a:buChar char="§"/>
            </a:pPr>
            <a:r>
              <a:rPr lang="id-ID" sz="2200" dirty="0"/>
              <a:t>merepresentasikan bilangan biner 1 atau 0.</a:t>
            </a:r>
          </a:p>
          <a:p>
            <a:pPr marL="342900" indent="-342900" algn="l">
              <a:buFont typeface="Wingdings" pitchFamily="2" charset="2"/>
              <a:buChar char="§"/>
            </a:pPr>
            <a:r>
              <a:rPr lang="fi-FI" sz="2200" dirty="0"/>
              <a:t>Sel memori mempunyai kemampuan untuk ditulisi (sedikitnya satu kali).</a:t>
            </a:r>
          </a:p>
          <a:p>
            <a:pPr marL="342900" indent="-342900" algn="l">
              <a:buFont typeface="Wingdings" pitchFamily="2" charset="2"/>
              <a:buChar char="§"/>
            </a:pPr>
            <a:r>
              <a:rPr lang="id-ID" sz="2200" dirty="0"/>
              <a:t>Sel memori mempunyai kemampuan untuk dibaca.</a:t>
            </a:r>
          </a:p>
        </p:txBody>
      </p:sp>
    </p:spTree>
    <p:extLst>
      <p:ext uri="{BB962C8B-B14F-4D97-AF65-F5344CB8AC3E}">
        <p14:creationId xmlns:p14="http://schemas.microsoft.com/office/powerpoint/2010/main" val="703812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id-ID" dirty="0"/>
          </a:p>
          <a:p>
            <a:r>
              <a:rPr lang="id-ID" dirty="0"/>
              <a:t>Disk SCSI (Small Computer System Interface) mirip dengan IDE dalam organisasi pengalamatannya.</a:t>
            </a:r>
          </a:p>
          <a:p>
            <a:r>
              <a:rPr lang="id-ID" dirty="0"/>
              <a:t>Perbedaan pada piranti antarmukanya yang mampu mentransfer data dalam kecepatan tinggi.</a:t>
            </a:r>
          </a:p>
          <a:p>
            <a:r>
              <a:rPr lang="id-ID" dirty="0"/>
              <a:t>Kecepatan transfernya tinggi, merupakan standar bagi komputer UNIX dari Sun Microsystem, HP, SGI, Machintos, Intel terutama komputer –komputer server jaringan, dan vendor–vendor lainnya</a:t>
            </a:r>
          </a:p>
          <a:p>
            <a:r>
              <a:rPr lang="id-ID" dirty="0"/>
              <a:t>SCSI sebenarnya lebih dari sekedar piranti antarmuka harddisk.</a:t>
            </a:r>
          </a:p>
          <a:p>
            <a:r>
              <a:rPr lang="id-ID" dirty="0"/>
              <a:t>SCSI adalah sebuah bus karena mampu sebagai pengontrol hingga 7 peralatan seperti: harddisk, CD ROM, rekorder CD, scanner dan peralatan lainnya. Masing–masing peralatan memiliki ID unik sebagai media pengenalan oleh SCSI</a:t>
            </a:r>
          </a:p>
          <a:p>
            <a:pPr marL="0" indent="0">
              <a:buNone/>
            </a:pPr>
            <a:endParaRPr lang="id-ID" dirty="0"/>
          </a:p>
        </p:txBody>
      </p:sp>
      <p:sp>
        <p:nvSpPr>
          <p:cNvPr id="3" name="Title 2"/>
          <p:cNvSpPr>
            <a:spLocks noGrp="1"/>
          </p:cNvSpPr>
          <p:nvPr>
            <p:ph type="title"/>
          </p:nvPr>
        </p:nvSpPr>
        <p:spPr/>
        <p:txBody>
          <a:bodyPr/>
          <a:lstStyle/>
          <a:p>
            <a:r>
              <a:rPr lang="id-ID" dirty="0"/>
              <a:t>SCSI Disk (Harddisk) </a:t>
            </a:r>
          </a:p>
        </p:txBody>
      </p:sp>
    </p:spTree>
    <p:extLst>
      <p:ext uri="{BB962C8B-B14F-4D97-AF65-F5344CB8AC3E}">
        <p14:creationId xmlns:p14="http://schemas.microsoft.com/office/powerpoint/2010/main" val="2767432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Versi Disk SCSI</a:t>
            </a:r>
          </a:p>
        </p:txBody>
      </p:sp>
      <p:pic>
        <p:nvPicPr>
          <p:cNvPr id="9218" name="Picture 2"/>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6800" y="2584914"/>
            <a:ext cx="7162800" cy="344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260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738533" cy="3725333"/>
          </a:xfrm>
        </p:spPr>
        <p:txBody>
          <a:bodyPr>
            <a:normAutofit lnSpcReduction="10000"/>
          </a:bodyPr>
          <a:lstStyle/>
          <a:p>
            <a:r>
              <a:rPr lang="id-ID" dirty="0"/>
              <a:t>RAID (Redundancy Array of Independent Disk) merupakan organisasi disk memori yang mampu menangani beberapa disk dengan sistem akses paralel dan redudansi ditambahkan untuk meningkatkan reliabilitas.</a:t>
            </a:r>
          </a:p>
          <a:p>
            <a:r>
              <a:rPr lang="id-ID" dirty="0"/>
              <a:t>Kerja paralel menghasilkan kecepatan disk yang lebihcepat.</a:t>
            </a:r>
          </a:p>
          <a:p>
            <a:r>
              <a:rPr lang="id-ID" dirty="0"/>
              <a:t>Teknologi database sangat penting dalam model disk ini karena pengontrol disk harus mendistribusikan data pada sejumlah disk dan juga pembacaan kembali.</a:t>
            </a:r>
          </a:p>
          <a:p>
            <a:pPr marL="0" indent="0">
              <a:buNone/>
            </a:pPr>
            <a:endParaRPr lang="id-ID" dirty="0"/>
          </a:p>
        </p:txBody>
      </p:sp>
      <p:sp>
        <p:nvSpPr>
          <p:cNvPr id="3" name="Title 2"/>
          <p:cNvSpPr>
            <a:spLocks noGrp="1"/>
          </p:cNvSpPr>
          <p:nvPr>
            <p:ph type="title"/>
          </p:nvPr>
        </p:nvSpPr>
        <p:spPr/>
        <p:txBody>
          <a:bodyPr>
            <a:normAutofit/>
          </a:bodyPr>
          <a:lstStyle/>
          <a:p>
            <a:r>
              <a:rPr lang="id-ID" dirty="0"/>
              <a:t>RAID </a:t>
            </a:r>
            <a:br>
              <a:rPr lang="id-ID" dirty="0"/>
            </a:br>
            <a:r>
              <a:rPr lang="id-ID" sz="3200" dirty="0"/>
              <a:t>(Redundancy Array of Independent Disk) </a:t>
            </a:r>
          </a:p>
        </p:txBody>
      </p:sp>
    </p:spTree>
    <p:extLst>
      <p:ext uri="{BB962C8B-B14F-4D97-AF65-F5344CB8AC3E}">
        <p14:creationId xmlns:p14="http://schemas.microsoft.com/office/powerpoint/2010/main" val="3214075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738533" cy="3962400"/>
          </a:xfrm>
        </p:spPr>
        <p:txBody>
          <a:bodyPr>
            <a:normAutofit fontScale="92500" lnSpcReduction="10000"/>
          </a:bodyPr>
          <a:lstStyle/>
          <a:p>
            <a:r>
              <a:rPr lang="id-ID" dirty="0"/>
              <a:t>RAID adalah sekumpulan disk drive yang dianggap sebagai sistem tunggal disk.</a:t>
            </a:r>
          </a:p>
          <a:p>
            <a:r>
              <a:rPr lang="id-ID" dirty="0"/>
              <a:t>Data didistribusikan ke drive fisik array.</a:t>
            </a:r>
          </a:p>
          <a:p>
            <a:r>
              <a:rPr lang="id-ID" dirty="0"/>
              <a:t>Kapasitas redudant disk digunakan untuk menyimpan informasi yang menjamin recoveribility data ketika terjadi masalah atau kegagalan disk.</a:t>
            </a:r>
          </a:p>
          <a:p>
            <a:r>
              <a:rPr lang="id-ID" dirty="0"/>
              <a:t>RAID merupakan salah satu jawaban masalah kesenjangan kecepatan disk memori dengan CPU dengan cara menggantikan disk berkapasitas besar dengan sejumlah disk–disk </a:t>
            </a:r>
            <a:r>
              <a:rPr lang="id-ID"/>
              <a:t>berkapasitas kecil dan </a:t>
            </a:r>
            <a:r>
              <a:rPr lang="id-ID" dirty="0"/>
              <a:t>mendistribusikan data pada disk–disk tersebut sedemikian rupa sehingga nantinya dapat dibaca kembali</a:t>
            </a:r>
          </a:p>
          <a:p>
            <a:pPr marL="0" indent="0">
              <a:buNone/>
            </a:pPr>
            <a:endParaRPr lang="id-ID" dirty="0"/>
          </a:p>
        </p:txBody>
      </p:sp>
      <p:sp>
        <p:nvSpPr>
          <p:cNvPr id="3" name="Title 2"/>
          <p:cNvSpPr>
            <a:spLocks noGrp="1"/>
          </p:cNvSpPr>
          <p:nvPr>
            <p:ph type="title"/>
          </p:nvPr>
        </p:nvSpPr>
        <p:spPr/>
        <p:txBody>
          <a:bodyPr>
            <a:normAutofit fontScale="90000"/>
          </a:bodyPr>
          <a:lstStyle/>
          <a:p>
            <a:r>
              <a:rPr lang="id-ID" b="1" dirty="0"/>
              <a:t>Karakteristik Umum Disk RAID</a:t>
            </a:r>
            <a:br>
              <a:rPr lang="id-ID" dirty="0"/>
            </a:br>
            <a:endParaRPr lang="id-ID" dirty="0"/>
          </a:p>
        </p:txBody>
      </p:sp>
    </p:spTree>
    <p:extLst>
      <p:ext uri="{BB962C8B-B14F-4D97-AF65-F5344CB8AC3E}">
        <p14:creationId xmlns:p14="http://schemas.microsoft.com/office/powerpoint/2010/main" val="448863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id-ID" dirty="0"/>
              <a:t>Sebenarnya bukan RAID karena tidak menggunakan redundansi dalam meningkatkan kinerjanya. Data didistribusikan pada seluruh disk secara array merupakan keuntungan daripada menggunakan satu disk berkapasitas besar.</a:t>
            </a:r>
          </a:p>
          <a:p>
            <a:r>
              <a:rPr lang="id-ID" dirty="0"/>
              <a:t>Sejalan perkembangan RAID – 0 menjadi model data strip pada disk dengan suatu management tertentu hingga data sistem data dianggap tersimpan pada suatu disk logik. Mekanisme tranfer data dalam satu sektor sekaligus sehingga hanya baik untuk menangani tranfer data besar.</a:t>
            </a:r>
          </a:p>
        </p:txBody>
      </p:sp>
      <p:sp>
        <p:nvSpPr>
          <p:cNvPr id="3" name="Title 2"/>
          <p:cNvSpPr>
            <a:spLocks noGrp="1"/>
          </p:cNvSpPr>
          <p:nvPr>
            <p:ph type="title"/>
          </p:nvPr>
        </p:nvSpPr>
        <p:spPr/>
        <p:txBody>
          <a:bodyPr>
            <a:normAutofit fontScale="90000"/>
          </a:bodyPr>
          <a:lstStyle/>
          <a:p>
            <a:pPr algn="l"/>
            <a:r>
              <a:rPr lang="id-ID" b="1" dirty="0"/>
              <a:t>RAID tingkat 0</a:t>
            </a:r>
            <a:br>
              <a:rPr lang="id-ID" b="1" dirty="0"/>
            </a:br>
            <a:endParaRPr lang="id-ID" dirty="0"/>
          </a:p>
        </p:txBody>
      </p:sp>
    </p:spTree>
    <p:extLst>
      <p:ext uri="{BB962C8B-B14F-4D97-AF65-F5344CB8AC3E}">
        <p14:creationId xmlns:p14="http://schemas.microsoft.com/office/powerpoint/2010/main" val="1138558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id-ID" b="1" dirty="0"/>
              <a:t>RAID tingkat 0</a:t>
            </a:r>
            <a:endParaRPr lang="id-ID" dirty="0"/>
          </a:p>
        </p:txBody>
      </p:sp>
      <p:pic>
        <p:nvPicPr>
          <p:cNvPr id="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381000" y="2667000"/>
            <a:ext cx="303068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14"/>
          </p:nvPr>
        </p:nvSpPr>
        <p:spPr>
          <a:xfrm>
            <a:off x="3581400" y="2679192"/>
            <a:ext cx="5181600" cy="3950208"/>
          </a:xfrm>
        </p:spPr>
        <p:txBody>
          <a:bodyPr>
            <a:normAutofit fontScale="70000" lnSpcReduction="20000"/>
          </a:bodyPr>
          <a:lstStyle/>
          <a:p>
            <a:pPr marL="0" indent="0">
              <a:buNone/>
            </a:pPr>
            <a:r>
              <a:rPr lang="id-ID" i="1" dirty="0"/>
              <a:t>Kelebihan:</a:t>
            </a:r>
            <a:endParaRPr lang="id-ID" dirty="0"/>
          </a:p>
          <a:p>
            <a:r>
              <a:rPr lang="id-ID" dirty="0"/>
              <a:t>RAID 0 menggunakan ruang hard disk secara maksimal karena tidak ada redundasi data.</a:t>
            </a:r>
          </a:p>
          <a:p>
            <a:r>
              <a:rPr lang="id-ID" dirty="0"/>
              <a:t>RAID 0 punya kecepatan yang lebih karena lebih banyak ruang dari dua hard disk yang dijadikan satu.</a:t>
            </a:r>
          </a:p>
          <a:p>
            <a:pPr marL="0" indent="0">
              <a:buNone/>
            </a:pPr>
            <a:r>
              <a:rPr lang="id-ID" i="1" dirty="0"/>
              <a:t>Kekurangan:</a:t>
            </a:r>
            <a:endParaRPr lang="id-ID" dirty="0"/>
          </a:p>
          <a:p>
            <a:r>
              <a:rPr lang="id-ID" dirty="0"/>
              <a:t>Tidak ada perlindungan. Jadi jika kita kehilangan satu hard disk tunggal, data kita akan hilang.</a:t>
            </a:r>
          </a:p>
          <a:p>
            <a:r>
              <a:rPr lang="id-ID" dirty="0"/>
              <a:t>Karena kita menggunakan dua hard drive tanpa redundansi, maka resiko kita jadi dua kali lipat. Makanya akan lebih aman untuk menyimpan data dalam hard disk tunggal, misalnya bila kita menyimpan file 10MB dimana masing-masing drive menerima 5MB, maka jika salah satu drive rusak, kita hanya kehilangan data 5MB</a:t>
            </a:r>
          </a:p>
          <a:p>
            <a:pPr marL="0" indent="0">
              <a:buNone/>
            </a:pPr>
            <a:endParaRPr lang="id-ID" dirty="0"/>
          </a:p>
        </p:txBody>
      </p:sp>
    </p:spTree>
    <p:extLst>
      <p:ext uri="{BB962C8B-B14F-4D97-AF65-F5344CB8AC3E}">
        <p14:creationId xmlns:p14="http://schemas.microsoft.com/office/powerpoint/2010/main" val="4265288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662333" cy="4495800"/>
          </a:xfrm>
        </p:spPr>
        <p:txBody>
          <a:bodyPr>
            <a:normAutofit fontScale="70000" lnSpcReduction="20000"/>
          </a:bodyPr>
          <a:lstStyle/>
          <a:p>
            <a:pPr>
              <a:buFont typeface="Wingdings" pitchFamily="2" charset="2"/>
              <a:buChar char="v"/>
            </a:pPr>
            <a:r>
              <a:rPr lang="id-ID" dirty="0"/>
              <a:t>Pada RAID – 1, redundansi diperoleh dengan cara menduplikasi seluruh data pada disk </a:t>
            </a:r>
            <a:r>
              <a:rPr lang="id-ID" i="1" dirty="0"/>
              <a:t>mirror</a:t>
            </a:r>
            <a:r>
              <a:rPr lang="id-ID" dirty="0"/>
              <a:t>-nya. </a:t>
            </a:r>
          </a:p>
          <a:p>
            <a:pPr>
              <a:buFont typeface="Wingdings" pitchFamily="2" charset="2"/>
              <a:buChar char="v"/>
            </a:pPr>
            <a:r>
              <a:rPr lang="id-ID" dirty="0"/>
              <a:t>Seperti halnya RAID – 0, pada tingkat 1 juga menggunakan teknologi </a:t>
            </a:r>
            <a:r>
              <a:rPr lang="id-ID" i="1" dirty="0"/>
              <a:t>stripping</a:t>
            </a:r>
            <a:r>
              <a:rPr lang="id-ID" dirty="0"/>
              <a:t>, perbedaannya adalah dalam tingkat 1 setiap strip logik dipetakkan ke dua disk yang secara logika terpisah sehingga setiap disk pada array akan memiliki </a:t>
            </a:r>
            <a:r>
              <a:rPr lang="id-ID" i="1" dirty="0"/>
              <a:t>mirror disk </a:t>
            </a:r>
            <a:r>
              <a:rPr lang="id-ID" dirty="0"/>
              <a:t>yang berisi data sama. Hal ini  menjadikan RAID – 1 mahal. </a:t>
            </a:r>
          </a:p>
          <a:p>
            <a:pPr marL="0" indent="0">
              <a:buNone/>
            </a:pPr>
            <a:endParaRPr lang="id-ID" dirty="0"/>
          </a:p>
          <a:p>
            <a:pPr marL="0" indent="0">
              <a:buNone/>
            </a:pPr>
            <a:r>
              <a:rPr lang="id-ID" dirty="0"/>
              <a:t>Keuntungan RAID – 1:</a:t>
            </a:r>
          </a:p>
          <a:p>
            <a:pPr>
              <a:buFont typeface="Arial" pitchFamily="34" charset="0"/>
              <a:buChar char="•"/>
            </a:pPr>
            <a:r>
              <a:rPr lang="id-ID" dirty="0"/>
              <a:t>Permintaan pembacaan dapat dilayani oleh salah satu disk karena terdapat dua disk  berisi data sama, tergantung waktu akses yang tercepat.</a:t>
            </a:r>
          </a:p>
          <a:p>
            <a:pPr>
              <a:buFont typeface="Arial" pitchFamily="34" charset="0"/>
              <a:buChar char="•"/>
            </a:pPr>
            <a:r>
              <a:rPr lang="fi-FI" dirty="0"/>
              <a:t>Permintaan penyimpanan atau penulisan dilakukan pada 2 disk secara paralel.</a:t>
            </a:r>
          </a:p>
          <a:p>
            <a:pPr>
              <a:buFont typeface="Arial" pitchFamily="34" charset="0"/>
              <a:buChar char="•"/>
            </a:pPr>
            <a:r>
              <a:rPr lang="id-ID" dirty="0"/>
              <a:t>Terdapat back-up data, yaitu dalam disk </a:t>
            </a:r>
            <a:r>
              <a:rPr lang="id-ID" i="1" dirty="0"/>
              <a:t>mirror</a:t>
            </a:r>
            <a:r>
              <a:rPr lang="id-ID" dirty="0"/>
              <a:t>-nya.</a:t>
            </a:r>
          </a:p>
          <a:p>
            <a:pPr marL="0" indent="0">
              <a:buNone/>
            </a:pPr>
            <a:endParaRPr lang="id-ID" dirty="0"/>
          </a:p>
          <a:p>
            <a:pPr>
              <a:buFont typeface="Wingdings" pitchFamily="2" charset="2"/>
              <a:buChar char="v"/>
            </a:pPr>
            <a:r>
              <a:rPr lang="id-ID" dirty="0"/>
              <a:t>RAID – 1 mempunyai peningkatan kinerja sekitar dua kali lipat dibandingkan  RAID – 0  pada operasi baca, namun untuk operasi tulis tidak secara signifikan terjadi peningkatan. Cocok digunakan untuk menangani data yang sering mengalami kegagalan dalam proses pembacaan. </a:t>
            </a:r>
          </a:p>
          <a:p>
            <a:pPr>
              <a:buFont typeface="Wingdings" pitchFamily="2" charset="2"/>
              <a:buChar char="v"/>
            </a:pPr>
            <a:r>
              <a:rPr lang="sv-SE" dirty="0"/>
              <a:t>RAID – 1 masih bekerja berdasarkan sektor – sektornya.</a:t>
            </a:r>
            <a:endParaRPr lang="id-ID" dirty="0"/>
          </a:p>
        </p:txBody>
      </p:sp>
      <p:sp>
        <p:nvSpPr>
          <p:cNvPr id="3" name="Title 2"/>
          <p:cNvSpPr>
            <a:spLocks noGrp="1"/>
          </p:cNvSpPr>
          <p:nvPr>
            <p:ph type="title"/>
          </p:nvPr>
        </p:nvSpPr>
        <p:spPr/>
        <p:txBody>
          <a:bodyPr>
            <a:normAutofit fontScale="90000"/>
          </a:bodyPr>
          <a:lstStyle/>
          <a:p>
            <a:pPr algn="l"/>
            <a:r>
              <a:rPr lang="id-ID" b="1" dirty="0"/>
              <a:t>RAID tingkat 1</a:t>
            </a:r>
            <a:br>
              <a:rPr lang="id-ID" b="1" dirty="0"/>
            </a:br>
            <a:endParaRPr lang="id-ID" dirty="0"/>
          </a:p>
        </p:txBody>
      </p:sp>
    </p:spTree>
    <p:extLst>
      <p:ext uri="{BB962C8B-B14F-4D97-AF65-F5344CB8AC3E}">
        <p14:creationId xmlns:p14="http://schemas.microsoft.com/office/powerpoint/2010/main" val="1510933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dirty="0"/>
              <a:t>RAID tingkat 1</a:t>
            </a:r>
          </a:p>
        </p:txBody>
      </p:sp>
      <p:sp>
        <p:nvSpPr>
          <p:cNvPr id="6" name="Content Placeholder 5"/>
          <p:cNvSpPr>
            <a:spLocks noGrp="1"/>
          </p:cNvSpPr>
          <p:nvPr>
            <p:ph sz="quarter" idx="14"/>
          </p:nvPr>
        </p:nvSpPr>
        <p:spPr/>
        <p:txBody>
          <a:bodyPr>
            <a:normAutofit fontScale="92500"/>
          </a:bodyPr>
          <a:lstStyle/>
          <a:p>
            <a:r>
              <a:rPr lang="id-ID" i="1" dirty="0"/>
              <a:t>Kelebihan: </a:t>
            </a:r>
            <a:r>
              <a:rPr lang="id-ID" dirty="0"/>
              <a:t>Redundansi dan Kecepatan.</a:t>
            </a:r>
          </a:p>
          <a:p>
            <a:r>
              <a:rPr lang="id-ID" i="1" dirty="0"/>
              <a:t>Kekurangan:</a:t>
            </a:r>
            <a:r>
              <a:rPr lang="id-ID" dirty="0"/>
              <a:t> Space hard disk tidak digunakan secara efisien. Karena kedua hard disk adalah salinan satu sama lain, hanya setengah dari ukuran jumlah gabungan yang digunakan.</a:t>
            </a:r>
          </a:p>
          <a:p>
            <a:pPr marL="0" indent="0">
              <a:buNone/>
            </a:pPr>
            <a:endParaRPr lang="id-ID" dirty="0"/>
          </a:p>
        </p:txBody>
      </p:sp>
      <p:pic>
        <p:nvPicPr>
          <p:cNvPr id="1229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38227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364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d-ID" dirty="0"/>
              <a:t>RAID – 2 mengganakan teknik akses paralel untuk semua disk. Dalam proses operasinya, </a:t>
            </a:r>
            <a:r>
              <a:rPr lang="nn-NO" dirty="0"/>
              <a:t>seluruh disk berpartisipasi dan mengeksekusi setiap permintaan sehingga terdapat mekanisme</a:t>
            </a:r>
            <a:r>
              <a:rPr lang="id-ID" dirty="0"/>
              <a:t> sinkronisasi perputaran disk dan headnya.</a:t>
            </a:r>
          </a:p>
          <a:p>
            <a:r>
              <a:rPr lang="id-ID" dirty="0"/>
              <a:t>Teknologi </a:t>
            </a:r>
            <a:r>
              <a:rPr lang="id-ID" i="1" dirty="0"/>
              <a:t>stripping </a:t>
            </a:r>
            <a:r>
              <a:rPr lang="id-ID" dirty="0"/>
              <a:t>juga digunakan dalam tingkat ini, hanya stripnya berukuran kecil, sering kali dalam ukuran </a:t>
            </a:r>
            <a:r>
              <a:rPr lang="id-ID" i="1" dirty="0"/>
              <a:t>word </a:t>
            </a:r>
            <a:r>
              <a:rPr lang="id-ID" dirty="0"/>
              <a:t>atau </a:t>
            </a:r>
            <a:r>
              <a:rPr lang="id-ID" i="1" dirty="0"/>
              <a:t>byte</a:t>
            </a:r>
            <a:r>
              <a:rPr lang="id-ID" dirty="0"/>
              <a:t>. </a:t>
            </a:r>
          </a:p>
          <a:p>
            <a:r>
              <a:rPr lang="id-ID" dirty="0"/>
              <a:t>Koreksi kesalahan menggunakan sistem bit paritas dengan kode Hamming. </a:t>
            </a:r>
          </a:p>
          <a:p>
            <a:r>
              <a:rPr lang="id-ID" dirty="0"/>
              <a:t>Cocok digunakan untuk menangani sistem yang kerap mengalami kesalahan disk.</a:t>
            </a:r>
          </a:p>
        </p:txBody>
      </p:sp>
      <p:sp>
        <p:nvSpPr>
          <p:cNvPr id="3" name="Title 2"/>
          <p:cNvSpPr>
            <a:spLocks noGrp="1"/>
          </p:cNvSpPr>
          <p:nvPr>
            <p:ph type="title"/>
          </p:nvPr>
        </p:nvSpPr>
        <p:spPr/>
        <p:txBody>
          <a:bodyPr>
            <a:normAutofit fontScale="90000"/>
          </a:bodyPr>
          <a:lstStyle/>
          <a:p>
            <a:pPr algn="l"/>
            <a:r>
              <a:rPr lang="id-ID" b="1" dirty="0"/>
              <a:t>RAID tingkat 2</a:t>
            </a:r>
            <a:br>
              <a:rPr lang="id-ID" b="1" dirty="0"/>
            </a:br>
            <a:endParaRPr lang="id-ID" dirty="0"/>
          </a:p>
        </p:txBody>
      </p:sp>
    </p:spTree>
    <p:extLst>
      <p:ext uri="{BB962C8B-B14F-4D97-AF65-F5344CB8AC3E}">
        <p14:creationId xmlns:p14="http://schemas.microsoft.com/office/powerpoint/2010/main" val="560984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514600"/>
            <a:ext cx="8077200" cy="4038600"/>
          </a:xfrm>
        </p:spPr>
        <p:txBody>
          <a:bodyPr>
            <a:normAutofit fontScale="92500"/>
          </a:bodyPr>
          <a:lstStyle/>
          <a:p>
            <a:r>
              <a:rPr lang="id-ID" dirty="0"/>
              <a:t>Diorganisasikan mirip dengan RAID – 2, perbedaannya pada RAID – 3 hanya membutuhkan disk redudant tunggal, tidak tergantung jumlah array disknya. Bit paritas dikomputasikan untuk setiap data word dan ditulis pada disk paritas khusus. Saat terjadi kegagalan drive, data disusun kembali dari sisa data yang masih baik dan dari informasi paritasnya.</a:t>
            </a:r>
          </a:p>
          <a:p>
            <a:r>
              <a:rPr lang="id-ID" dirty="0"/>
              <a:t>RAID – 3 menggunakan akses paralel dengan data didistribusikan dalam bentuk strip – strip kecil. Kinerjanya menghasilkan transfer berkecepatan tinggi, namun hanya dapat mengeksekusi sebuah permintaan I/O saja sehingga kalau digunakan pada lingkungan transaksi data tinggi terjadi penurunan kinerja.</a:t>
            </a:r>
          </a:p>
        </p:txBody>
      </p:sp>
      <p:sp>
        <p:nvSpPr>
          <p:cNvPr id="3" name="Title 2"/>
          <p:cNvSpPr>
            <a:spLocks noGrp="1"/>
          </p:cNvSpPr>
          <p:nvPr>
            <p:ph type="title"/>
          </p:nvPr>
        </p:nvSpPr>
        <p:spPr/>
        <p:txBody>
          <a:bodyPr>
            <a:normAutofit fontScale="90000"/>
          </a:bodyPr>
          <a:lstStyle/>
          <a:p>
            <a:pPr algn="l"/>
            <a:r>
              <a:rPr lang="id-ID" b="1" dirty="0"/>
              <a:t>RAID tingkat 3</a:t>
            </a:r>
            <a:br>
              <a:rPr lang="id-ID" b="1" dirty="0"/>
            </a:br>
            <a:endParaRPr lang="id-ID" dirty="0"/>
          </a:p>
        </p:txBody>
      </p:sp>
    </p:spTree>
    <p:extLst>
      <p:ext uri="{BB962C8B-B14F-4D97-AF65-F5344CB8AC3E}">
        <p14:creationId xmlns:p14="http://schemas.microsoft.com/office/powerpoint/2010/main" val="96900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Umumnya sel memori mempunyai tiga</a:t>
            </a:r>
            <a:r>
              <a:rPr lang="id-ID" dirty="0"/>
              <a:t> terminal fungsi yang mampu membawa sinyal listrik. Terminal </a:t>
            </a:r>
            <a:r>
              <a:rPr lang="id-ID" i="1" dirty="0"/>
              <a:t>select </a:t>
            </a:r>
            <a:r>
              <a:rPr lang="id-ID" dirty="0"/>
              <a:t>berfungsi memilih operasi </a:t>
            </a:r>
            <a:r>
              <a:rPr lang="sv-SE" dirty="0"/>
              <a:t>tulis atau baca. Untuk penulisan, terminal lainnya menyediakan sinyal listrik yang men-set</a:t>
            </a:r>
            <a:r>
              <a:rPr lang="id-ID" dirty="0"/>
              <a:t> keadaan sel bernilai 1 atau 0, sedangkan untuk operasi pembacaan, terminal ini digunakan sebagai keluaran.</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544051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675467"/>
            <a:ext cx="8077200" cy="3450696"/>
          </a:xfrm>
        </p:spPr>
        <p:txBody>
          <a:bodyPr>
            <a:normAutofit fontScale="85000" lnSpcReduction="20000"/>
          </a:bodyPr>
          <a:lstStyle/>
          <a:p>
            <a:r>
              <a:rPr lang="id-ID" dirty="0"/>
              <a:t>RAID – 4 menggunakan teknik akses yang independen untuk setiap disknya sehingga permintaan baca atau tulis dilayani secara paralel. RAID ini cocok untuk menangani sistem dengan kelajuan tranfer data yang tinggi. Tidak memerlukan sinkronisasi disk karena setiap disknya beroperasi secara independen. Stripping data dalam ukuran yang besar.</a:t>
            </a:r>
          </a:p>
          <a:p>
            <a:r>
              <a:rPr lang="id-ID" dirty="0"/>
              <a:t>Strip paritas bit per bit dihitung ke seluruh strip yang berkaitan pada setiap disk data.</a:t>
            </a:r>
          </a:p>
          <a:p>
            <a:r>
              <a:rPr lang="id-ID" dirty="0"/>
              <a:t>Paritas disimpan pada disk paritas khusus. Saat operasi penulisan, array management software tidak hanya meng-update data tetapi juga paritas yang terkait. Keuntungannya dengan disk paritas yang khusus menjadikan keamanan data lebih terjamin, namun dengan disk paritas yang terpisah akan memperlambat kinerjanya.</a:t>
            </a:r>
          </a:p>
        </p:txBody>
      </p:sp>
      <p:sp>
        <p:nvSpPr>
          <p:cNvPr id="3" name="Title 2"/>
          <p:cNvSpPr>
            <a:spLocks noGrp="1"/>
          </p:cNvSpPr>
          <p:nvPr>
            <p:ph type="title"/>
          </p:nvPr>
        </p:nvSpPr>
        <p:spPr/>
        <p:txBody>
          <a:bodyPr/>
          <a:lstStyle/>
          <a:p>
            <a:pPr algn="l"/>
            <a:r>
              <a:rPr lang="id-ID" dirty="0"/>
              <a:t>RAID tingkat 4</a:t>
            </a:r>
          </a:p>
        </p:txBody>
      </p:sp>
    </p:spTree>
    <p:extLst>
      <p:ext uri="{BB962C8B-B14F-4D97-AF65-F5344CB8AC3E}">
        <p14:creationId xmlns:p14="http://schemas.microsoft.com/office/powerpoint/2010/main" val="1291372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dirty="0"/>
              <a:t>Mempunyai kemiripan dengan RAID – 4 dalam organisasinya, perbedaannya adalah strip – strip paritas didistribusikan pada seluruh disk. Untuk keamanan, strip paritas suatu disk disimpan pada disk lainnya. </a:t>
            </a:r>
          </a:p>
          <a:p>
            <a:r>
              <a:rPr lang="id-ID" dirty="0"/>
              <a:t>RAID – 4 merupakan perbaikan dari RAID – 4 dalam hal peningkatan kinerjanya. Disk ini biasanya digunakan dalam server jaringan.</a:t>
            </a:r>
          </a:p>
        </p:txBody>
      </p:sp>
      <p:sp>
        <p:nvSpPr>
          <p:cNvPr id="3" name="Title 2"/>
          <p:cNvSpPr>
            <a:spLocks noGrp="1"/>
          </p:cNvSpPr>
          <p:nvPr>
            <p:ph type="title"/>
          </p:nvPr>
        </p:nvSpPr>
        <p:spPr/>
        <p:txBody>
          <a:bodyPr>
            <a:normAutofit fontScale="90000"/>
          </a:bodyPr>
          <a:lstStyle/>
          <a:p>
            <a:pPr algn="l"/>
            <a:r>
              <a:rPr lang="id-ID" b="1" dirty="0"/>
              <a:t>RAID tingkat 5</a:t>
            </a:r>
            <a:br>
              <a:rPr lang="id-ID" b="1" dirty="0"/>
            </a:br>
            <a:endParaRPr lang="id-ID" dirty="0"/>
          </a:p>
        </p:txBody>
      </p:sp>
    </p:spTree>
    <p:extLst>
      <p:ext uri="{BB962C8B-B14F-4D97-AF65-F5344CB8AC3E}">
        <p14:creationId xmlns:p14="http://schemas.microsoft.com/office/powerpoint/2010/main" val="132190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dirty="0"/>
              <a:t>RAID 5</a:t>
            </a:r>
          </a:p>
        </p:txBody>
      </p:sp>
      <p:sp>
        <p:nvSpPr>
          <p:cNvPr id="6" name="Content Placeholder 5"/>
          <p:cNvSpPr>
            <a:spLocks noGrp="1"/>
          </p:cNvSpPr>
          <p:nvPr>
            <p:ph sz="quarter" idx="14"/>
          </p:nvPr>
        </p:nvSpPr>
        <p:spPr/>
        <p:txBody>
          <a:bodyPr>
            <a:normAutofit fontScale="77500" lnSpcReduction="20000"/>
          </a:bodyPr>
          <a:lstStyle/>
          <a:p>
            <a:pPr marL="0" indent="0">
              <a:buNone/>
            </a:pPr>
            <a:r>
              <a:rPr lang="id-ID" i="1" dirty="0"/>
              <a:t>Kelebihan:</a:t>
            </a:r>
            <a:endParaRPr lang="id-ID" dirty="0"/>
          </a:p>
          <a:p>
            <a:r>
              <a:rPr lang="id-ID" dirty="0"/>
              <a:t>Efisiensi penggunaan kombinasi harddisk.</a:t>
            </a:r>
          </a:p>
          <a:p>
            <a:r>
              <a:rPr lang="id-ID" dirty="0"/>
              <a:t>Toleransi kesalahan: Jika  salah satu hard disk down/error  maka data tetap aman.</a:t>
            </a:r>
          </a:p>
          <a:p>
            <a:pPr marL="0" indent="0">
              <a:buNone/>
            </a:pPr>
            <a:r>
              <a:rPr lang="id-ID" i="1" dirty="0"/>
              <a:t>Kekurangan:</a:t>
            </a:r>
            <a:endParaRPr lang="id-ID" dirty="0"/>
          </a:p>
          <a:p>
            <a:r>
              <a:rPr lang="id-ID" dirty="0"/>
              <a:t>Kecepatan RAID 5 tidak secepat RAID 0 atau 1.</a:t>
            </a:r>
          </a:p>
          <a:p>
            <a:r>
              <a:rPr lang="id-ID" dirty="0"/>
              <a:t>Jika lebih dari satu hard disk mengalami error, maka data terancam hilang.</a:t>
            </a:r>
          </a:p>
          <a:p>
            <a:pPr marL="0" indent="0">
              <a:buNone/>
            </a:pPr>
            <a:endParaRPr lang="id-ID" dirty="0"/>
          </a:p>
        </p:txBody>
      </p:sp>
      <p:pic>
        <p:nvPicPr>
          <p:cNvPr id="1331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 y="2667000"/>
            <a:ext cx="3886200" cy="2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284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Merupakan teknologi RAID terbaru. Menggunakan metode penghitungan dua paritas untuk </a:t>
            </a:r>
            <a:r>
              <a:rPr lang="fi-FI" dirty="0"/>
              <a:t>alasan keakuratan dan antisipasi terhadap koreksi kesalahan. </a:t>
            </a:r>
            <a:endParaRPr lang="id-ID" dirty="0"/>
          </a:p>
          <a:p>
            <a:endParaRPr lang="id-ID" dirty="0"/>
          </a:p>
          <a:p>
            <a:r>
              <a:rPr lang="fi-FI" dirty="0"/>
              <a:t>Seperti halnya RAID – 5, paritas</a:t>
            </a:r>
            <a:r>
              <a:rPr lang="id-ID" dirty="0"/>
              <a:t>  tersimpan pada disk lainnya. </a:t>
            </a:r>
          </a:p>
          <a:p>
            <a:pPr marL="0" indent="0">
              <a:buNone/>
            </a:pPr>
            <a:endParaRPr lang="id-ID" dirty="0"/>
          </a:p>
          <a:p>
            <a:r>
              <a:rPr lang="id-ID" dirty="0"/>
              <a:t>Memiliki kecepatan transfer yang tinggi.</a:t>
            </a:r>
          </a:p>
        </p:txBody>
      </p:sp>
      <p:sp>
        <p:nvSpPr>
          <p:cNvPr id="3" name="Title 2"/>
          <p:cNvSpPr>
            <a:spLocks noGrp="1"/>
          </p:cNvSpPr>
          <p:nvPr>
            <p:ph type="title"/>
          </p:nvPr>
        </p:nvSpPr>
        <p:spPr/>
        <p:txBody>
          <a:bodyPr>
            <a:normAutofit fontScale="90000"/>
          </a:bodyPr>
          <a:lstStyle/>
          <a:p>
            <a:pPr algn="l"/>
            <a:r>
              <a:rPr lang="id-ID" b="1" dirty="0"/>
              <a:t>RAID tingkat 6</a:t>
            </a:r>
            <a:br>
              <a:rPr lang="id-ID" b="1" dirty="0"/>
            </a:br>
            <a:endParaRPr lang="id-ID" dirty="0"/>
          </a:p>
        </p:txBody>
      </p:sp>
    </p:spTree>
    <p:extLst>
      <p:ext uri="{BB962C8B-B14F-4D97-AF65-F5344CB8AC3E}">
        <p14:creationId xmlns:p14="http://schemas.microsoft.com/office/powerpoint/2010/main" val="1594854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id-ID" dirty="0"/>
              <a:t>RAID 6</a:t>
            </a:r>
          </a:p>
        </p:txBody>
      </p:sp>
      <p:sp>
        <p:nvSpPr>
          <p:cNvPr id="6" name="Content Placeholder 5"/>
          <p:cNvSpPr>
            <a:spLocks noGrp="1"/>
          </p:cNvSpPr>
          <p:nvPr>
            <p:ph sz="quarter" idx="14"/>
          </p:nvPr>
        </p:nvSpPr>
        <p:spPr>
          <a:xfrm>
            <a:off x="4645152" y="2679192"/>
            <a:ext cx="4270248" cy="3447288"/>
          </a:xfrm>
        </p:spPr>
        <p:txBody>
          <a:bodyPr>
            <a:normAutofit fontScale="70000" lnSpcReduction="20000"/>
          </a:bodyPr>
          <a:lstStyle/>
          <a:p>
            <a:pPr marL="0" indent="0">
              <a:buNone/>
            </a:pPr>
            <a:r>
              <a:rPr lang="id-ID" i="1" dirty="0"/>
              <a:t>Kelebihan:</a:t>
            </a:r>
            <a:r>
              <a:rPr lang="id-ID" dirty="0"/>
              <a:t> </a:t>
            </a:r>
          </a:p>
          <a:p>
            <a:pPr>
              <a:buFont typeface="Arial" pitchFamily="34" charset="0"/>
              <a:buChar char="•"/>
            </a:pPr>
            <a:r>
              <a:rPr lang="id-ID" dirty="0"/>
              <a:t>Meskipun dua hard disk down bersamaan, data kita tetap aman.</a:t>
            </a:r>
          </a:p>
          <a:p>
            <a:pPr marL="0" indent="0">
              <a:buNone/>
            </a:pPr>
            <a:r>
              <a:rPr lang="id-ID" i="1" dirty="0"/>
              <a:t>Kekurangan: </a:t>
            </a:r>
            <a:endParaRPr lang="id-ID" dirty="0"/>
          </a:p>
          <a:p>
            <a:pPr>
              <a:buFont typeface="Arial" pitchFamily="34" charset="0"/>
              <a:buChar char="•"/>
            </a:pPr>
            <a:r>
              <a:rPr lang="id-ID" dirty="0"/>
              <a:t>Space total hard drive sangat berkurang karena lebih banyak dialokasikan untuk partisi redundansi.</a:t>
            </a:r>
          </a:p>
          <a:p>
            <a:pPr>
              <a:buFont typeface="Arial" pitchFamily="34" charset="0"/>
              <a:buChar char="•"/>
            </a:pPr>
            <a:r>
              <a:rPr lang="id-ID" dirty="0"/>
              <a:t>Kecepatan RAID 6 tidak secepat RAID 0 atau RAID 1.</a:t>
            </a:r>
          </a:p>
          <a:p>
            <a:pPr>
              <a:buFont typeface="Arial" pitchFamily="34" charset="0"/>
              <a:buChar char="•"/>
            </a:pPr>
            <a:r>
              <a:rPr lang="id-ID" dirty="0"/>
              <a:t>Proses rebuilt lebih lambat. Ketika drive down, maka perlu rebuilt kembali. Kinerja akan menurun jauh bila dibandingkan dengan metode RAID lainnya.</a:t>
            </a:r>
          </a:p>
          <a:p>
            <a:pPr marL="0" indent="0">
              <a:buNone/>
            </a:pPr>
            <a:endParaRPr lang="id-ID" dirty="0"/>
          </a:p>
        </p:txBody>
      </p:sp>
      <p:pic>
        <p:nvPicPr>
          <p:cNvPr id="1433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382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90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438400"/>
            <a:ext cx="8458200" cy="4114800"/>
          </a:xfrm>
        </p:spPr>
        <p:txBody>
          <a:bodyPr>
            <a:normAutofit fontScale="77500" lnSpcReduction="20000"/>
          </a:bodyPr>
          <a:lstStyle/>
          <a:p>
            <a:r>
              <a:rPr lang="id-ID" dirty="0"/>
              <a:t>RAID 10 adalah gabungan dari  RAID 1 + RAID 0. Makanya dia bisa memberikan optimasi untuk toleransi kesalahan. Dimana RAID 0 memiliki kecepatan yang lebih karena lebih banyak ruang dari dua hard disk yang dijadikan satu, sedangkan RAID 1 memberikan mirroring disk untuk redundansi. Dalam beberapa kasus, RAID 10 menawarkan data yang lebih cepat membaca dan menulis daripada RAID 5 karena tidak perlu mengelola paritas. Minimum harddisk yang bisa digunakan adalah 4 hard disk.</a:t>
            </a:r>
          </a:p>
          <a:p>
            <a:pPr marL="0" indent="0">
              <a:buNone/>
            </a:pPr>
            <a:r>
              <a:rPr lang="id-ID" i="1" dirty="0"/>
              <a:t>Keunggulan:</a:t>
            </a:r>
            <a:endParaRPr lang="id-ID" dirty="0"/>
          </a:p>
          <a:p>
            <a:pPr marL="457200" indent="-457200">
              <a:buFont typeface="+mj-lt"/>
              <a:buAutoNum type="arabicPeriod"/>
            </a:pPr>
            <a:r>
              <a:rPr lang="id-ID" dirty="0"/>
              <a:t>Memiliki manfaat dari kecepatan dari RAID 0 dan Mirroring dari Raid 1.</a:t>
            </a:r>
          </a:p>
          <a:p>
            <a:pPr marL="457200" indent="-457200">
              <a:buFont typeface="+mj-lt"/>
              <a:buAutoNum type="arabicPeriod"/>
            </a:pPr>
            <a:r>
              <a:rPr lang="id-ID" dirty="0"/>
              <a:t>Tingkat keamanan terhadap kemungkinan hilangnya data yang lebih baik dari penggunaan sebuah harddisk.</a:t>
            </a:r>
          </a:p>
          <a:p>
            <a:pPr marL="0" indent="0">
              <a:buNone/>
            </a:pPr>
            <a:r>
              <a:rPr lang="id-ID" i="1" dirty="0"/>
              <a:t>Kelemahan</a:t>
            </a:r>
            <a:r>
              <a:rPr lang="id-ID" b="1" dirty="0"/>
              <a:t>:</a:t>
            </a:r>
            <a:endParaRPr lang="id-ID" dirty="0"/>
          </a:p>
          <a:p>
            <a:pPr marL="457200" indent="-457200">
              <a:buFont typeface="+mj-lt"/>
              <a:buAutoNum type="arabicPeriod"/>
            </a:pPr>
            <a:r>
              <a:rPr lang="id-ID" dirty="0"/>
              <a:t>Memiliki segala kekurangan yang dimiliki RAID 1 dan RAID 0.</a:t>
            </a:r>
          </a:p>
          <a:p>
            <a:pPr marL="457200" indent="-457200">
              <a:buFont typeface="+mj-lt"/>
              <a:buAutoNum type="arabicPeriod"/>
            </a:pPr>
            <a:r>
              <a:rPr lang="id-ID" dirty="0"/>
              <a:t>Kegagalan disk memiliki efek pada throughput, meskipun hal ini masih dapat ditoleransi.</a:t>
            </a:r>
          </a:p>
          <a:p>
            <a:pPr marL="0" indent="0">
              <a:buNone/>
            </a:pPr>
            <a:endParaRPr lang="id-ID" dirty="0"/>
          </a:p>
        </p:txBody>
      </p:sp>
      <p:sp>
        <p:nvSpPr>
          <p:cNvPr id="3" name="Title 2"/>
          <p:cNvSpPr>
            <a:spLocks noGrp="1"/>
          </p:cNvSpPr>
          <p:nvPr>
            <p:ph type="title"/>
          </p:nvPr>
        </p:nvSpPr>
        <p:spPr/>
        <p:txBody>
          <a:bodyPr/>
          <a:lstStyle/>
          <a:p>
            <a:pPr algn="l"/>
            <a:r>
              <a:rPr lang="id-ID" dirty="0"/>
              <a:t>RAID 10</a:t>
            </a:r>
          </a:p>
        </p:txBody>
      </p:sp>
    </p:spTree>
    <p:extLst>
      <p:ext uri="{BB962C8B-B14F-4D97-AF65-F5344CB8AC3E}">
        <p14:creationId xmlns:p14="http://schemas.microsoft.com/office/powerpoint/2010/main" val="565414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id-ID" dirty="0"/>
              <a:t>RAID 10</a:t>
            </a:r>
          </a:p>
        </p:txBody>
      </p:sp>
      <p:pic>
        <p:nvPicPr>
          <p:cNvPr id="11268" name="Picture 4" descr="http://mediabisnisonline.com/wp-content/uploads/2012/09/konfigurasi-raid-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3810000"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715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0"/>
            <a:ext cx="8229600" cy="3725333"/>
          </a:xfrm>
        </p:spPr>
        <p:txBody>
          <a:bodyPr>
            <a:normAutofit fontScale="92500"/>
          </a:bodyPr>
          <a:lstStyle/>
          <a:p>
            <a:r>
              <a:rPr lang="en-US" dirty="0" err="1"/>
              <a:t>Pada</a:t>
            </a:r>
            <a:r>
              <a:rPr lang="en-US" dirty="0"/>
              <a:t> </a:t>
            </a:r>
            <a:r>
              <a:rPr lang="en-US" dirty="0" err="1"/>
              <a:t>tahun</a:t>
            </a:r>
            <a:r>
              <a:rPr lang="en-US" dirty="0"/>
              <a:t> 1980, Philips </a:t>
            </a:r>
            <a:r>
              <a:rPr lang="en-US" dirty="0" err="1"/>
              <a:t>dan</a:t>
            </a:r>
            <a:r>
              <a:rPr lang="en-US" dirty="0"/>
              <a:t> Sony </a:t>
            </a:r>
            <a:r>
              <a:rPr lang="en-US" dirty="0" err="1"/>
              <a:t>mengembangkan</a:t>
            </a:r>
            <a:r>
              <a:rPr lang="en-US" dirty="0"/>
              <a:t> CD (</a:t>
            </a:r>
            <a:r>
              <a:rPr lang="en-US" i="1" dirty="0"/>
              <a:t>Compact Disk</a:t>
            </a:r>
            <a:r>
              <a:rPr lang="en-US" dirty="0"/>
              <a:t>). Detail </a:t>
            </a:r>
            <a:r>
              <a:rPr lang="en-US" dirty="0" err="1"/>
              <a:t>teknis</a:t>
            </a:r>
            <a:r>
              <a:rPr lang="id-ID" dirty="0"/>
              <a:t> produk ini dipublikasikan dalam </a:t>
            </a:r>
            <a:r>
              <a:rPr lang="id-ID" i="1" dirty="0"/>
              <a:t>international standard </a:t>
            </a:r>
            <a:r>
              <a:rPr lang="id-ID" dirty="0"/>
              <a:t>resmi pada tahun 1983 yang populer disebut </a:t>
            </a:r>
            <a:r>
              <a:rPr lang="id-ID" i="1" dirty="0"/>
              <a:t>red book</a:t>
            </a:r>
            <a:r>
              <a:rPr lang="id-ID" dirty="0"/>
              <a:t>. </a:t>
            </a:r>
          </a:p>
          <a:p>
            <a:r>
              <a:rPr lang="id-ID" dirty="0"/>
              <a:t>CD merupakan disk yang tidak dapat dihapus, mampu menyimpan memori kurang lebih 60 menit informasi audio pada salah satu sisinya. </a:t>
            </a:r>
          </a:p>
          <a:p>
            <a:r>
              <a:rPr lang="id-ID" dirty="0"/>
              <a:t>Keberhasilan secara komersial CD yang mampu menyimpan data dalam jumlah yang besar, menjadikannya media penyimpan yang fleksibel digunakan di berbagai peralatan seperti komputer, kamera video, MP3 player dll.</a:t>
            </a:r>
          </a:p>
          <a:p>
            <a:pPr marL="0" indent="0">
              <a:buNone/>
            </a:pPr>
            <a:endParaRPr lang="id-ID" dirty="0"/>
          </a:p>
        </p:txBody>
      </p:sp>
      <p:sp>
        <p:nvSpPr>
          <p:cNvPr id="3" name="Title 2"/>
          <p:cNvSpPr>
            <a:spLocks noGrp="1"/>
          </p:cNvSpPr>
          <p:nvPr>
            <p:ph type="title"/>
          </p:nvPr>
        </p:nvSpPr>
        <p:spPr/>
        <p:txBody>
          <a:bodyPr/>
          <a:lstStyle/>
          <a:p>
            <a:r>
              <a:rPr lang="id-ID" dirty="0"/>
              <a:t>OPTICAL DISK</a:t>
            </a:r>
          </a:p>
        </p:txBody>
      </p:sp>
    </p:spTree>
    <p:extLst>
      <p:ext uri="{BB962C8B-B14F-4D97-AF65-F5344CB8AC3E}">
        <p14:creationId xmlns:p14="http://schemas.microsoft.com/office/powerpoint/2010/main" val="3824699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3151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729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675466"/>
            <a:ext cx="8458200" cy="3953934"/>
          </a:xfrm>
        </p:spPr>
        <p:txBody>
          <a:bodyPr>
            <a:normAutofit fontScale="77500" lnSpcReduction="20000"/>
          </a:bodyPr>
          <a:lstStyle/>
          <a:p>
            <a:pPr>
              <a:buFont typeface="Wingdings" pitchFamily="2" charset="2"/>
              <a:buChar char="§"/>
            </a:pPr>
            <a:r>
              <a:rPr lang="id-ID" dirty="0"/>
              <a:t>Dikenalkan pertama kali olehPhillips danSony tahun1984 dalam publikasinya yang dikenal denganYellow Book.</a:t>
            </a:r>
          </a:p>
          <a:p>
            <a:pPr>
              <a:buFont typeface="Wingdings" pitchFamily="2" charset="2"/>
              <a:buChar char="§"/>
            </a:pPr>
            <a:r>
              <a:rPr lang="id-ID" dirty="0"/>
              <a:t>PerbedaanutamadenganCD adalahCD ROM player  lebih</a:t>
            </a:r>
          </a:p>
          <a:p>
            <a:pPr>
              <a:buFont typeface="Wingdings" pitchFamily="2" charset="2"/>
              <a:buChar char="§"/>
            </a:pPr>
            <a:r>
              <a:rPr lang="id-ID" dirty="0"/>
              <a:t>Kasar dan memiliki perangkat pengoreksi kesalahan, untuk menjamin keakuratan tranferdata ke komputer.</a:t>
            </a:r>
          </a:p>
          <a:p>
            <a:pPr>
              <a:buFont typeface="Wingdings" pitchFamily="2" charset="2"/>
              <a:buChar char="§"/>
            </a:pPr>
            <a:r>
              <a:rPr lang="id-ID" dirty="0"/>
              <a:t>Secara fisik keduanya dibuat dengan cara yang sama, yaitu terbuat dari resin, contohnya polycarbonate, dan dilapis idenga npermukaan yang sangat reflektif seperti aluminium.</a:t>
            </a:r>
          </a:p>
          <a:p>
            <a:pPr>
              <a:buFont typeface="Wingdings" pitchFamily="2" charset="2"/>
              <a:buChar char="§"/>
            </a:pPr>
            <a:r>
              <a:rPr lang="id-ID" dirty="0"/>
              <a:t>Penulisan dengan cara membuat lubang mikroskopik sebagai representasi data dengan laser berintensitastinggi.</a:t>
            </a:r>
          </a:p>
          <a:p>
            <a:pPr>
              <a:buFont typeface="Wingdings" pitchFamily="2" charset="2"/>
              <a:buChar char="§"/>
            </a:pPr>
            <a:r>
              <a:rPr lang="id-ID" dirty="0"/>
              <a:t>Pembacaan menggunakan laser berintensitas rendah untuk menterjemahkan lubang mikroskopik kedalam bentuk data yang dapat dikenali komputer. Saat mengenai lubang miskrokopik, intensitas sinar laser akan berubah–ubah. Perubahan intensitas ini dideteksi oleh fotosensor dan dikonversi dalam bentuk sinyal digital.</a:t>
            </a:r>
          </a:p>
        </p:txBody>
      </p:sp>
      <p:sp>
        <p:nvSpPr>
          <p:cNvPr id="3" name="Title 2"/>
          <p:cNvSpPr>
            <a:spLocks noGrp="1"/>
          </p:cNvSpPr>
          <p:nvPr>
            <p:ph type="title"/>
          </p:nvPr>
        </p:nvSpPr>
        <p:spPr/>
        <p:txBody>
          <a:bodyPr>
            <a:normAutofit fontScale="90000"/>
          </a:bodyPr>
          <a:lstStyle/>
          <a:p>
            <a:r>
              <a:rPr lang="en-US" dirty="0"/>
              <a:t>CD ROM</a:t>
            </a:r>
            <a:br>
              <a:rPr lang="id-ID" dirty="0"/>
            </a:br>
            <a:r>
              <a:rPr lang="en-US" dirty="0"/>
              <a:t>(Compact Disk–Read Only Memory)</a:t>
            </a:r>
            <a:endParaRPr lang="id-ID" dirty="0"/>
          </a:p>
        </p:txBody>
      </p:sp>
    </p:spTree>
    <p:extLst>
      <p:ext uri="{BB962C8B-B14F-4D97-AF65-F5344CB8AC3E}">
        <p14:creationId xmlns:p14="http://schemas.microsoft.com/office/powerpoint/2010/main" val="256481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d-ID" dirty="0"/>
          </a:p>
        </p:txBody>
      </p:sp>
      <p:sp>
        <p:nvSpPr>
          <p:cNvPr id="3" name="Title 2"/>
          <p:cNvSpPr>
            <a:spLocks noGrp="1"/>
          </p:cNvSpPr>
          <p:nvPr>
            <p:ph type="title"/>
          </p:nvPr>
        </p:nvSpPr>
        <p:spPr/>
        <p:txBody>
          <a:bodyPr/>
          <a:lstStyle/>
          <a:p>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6553200" cy="32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000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id-ID"/>
          </a:p>
        </p:txBody>
      </p:sp>
      <p:sp>
        <p:nvSpPr>
          <p:cNvPr id="6" name="Content Placeholder 5"/>
          <p:cNvSpPr>
            <a:spLocks noGrp="1"/>
          </p:cNvSpPr>
          <p:nvPr>
            <p:ph sz="quarter" idx="14"/>
          </p:nvPr>
        </p:nvSpPr>
        <p:spPr>
          <a:xfrm>
            <a:off x="4495800" y="2438400"/>
            <a:ext cx="4495800" cy="4114800"/>
          </a:xfrm>
        </p:spPr>
        <p:txBody>
          <a:bodyPr>
            <a:normAutofit fontScale="55000" lnSpcReduction="20000"/>
          </a:bodyPr>
          <a:lstStyle/>
          <a:p>
            <a:endParaRPr lang="id-ID" dirty="0"/>
          </a:p>
          <a:p>
            <a:pPr marL="0" indent="0">
              <a:buNone/>
            </a:pPr>
            <a:r>
              <a:rPr lang="id-ID" sz="3200" dirty="0"/>
              <a:t>Metode mengatasai masalah kecepatan : </a:t>
            </a:r>
          </a:p>
          <a:p>
            <a:r>
              <a:rPr lang="id-ID" sz="3200" dirty="0"/>
              <a:t>Sistem constant angular velocity (CAV), yaitu bit –bit informasi direkam dengan kerapatan yang bervariasi sehingga didapatkan putaran disk yang sama. Metode ini biasa diterapkan dalam disk magnetik, Kelemahannya adalah kapasitas disk menjadi berkurang.</a:t>
            </a:r>
          </a:p>
          <a:p>
            <a:r>
              <a:rPr lang="id-ID" sz="3200" dirty="0"/>
              <a:t>Sistem constant linier velocity (CLV), yaitu dalam mengantisipasi kerapatan data pada disk dengan menyesuaikan kecepatan putaran disk yang dikontrol oleh disk drive-nya.</a:t>
            </a:r>
          </a:p>
          <a:p>
            <a:endParaRPr lang="id-ID" dirty="0"/>
          </a:p>
          <a:p>
            <a:pPr marL="0" indent="0">
              <a:buNone/>
            </a:pPr>
            <a:endParaRPr lang="id-ID" dirty="0"/>
          </a:p>
        </p:txBody>
      </p:sp>
      <p:pic>
        <p:nvPicPr>
          <p:cNvPr id="1843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3822700"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518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1" y="2590800"/>
            <a:ext cx="8382000" cy="3962399"/>
          </a:xfrm>
        </p:spPr>
        <p:txBody>
          <a:bodyPr>
            <a:normAutofit fontScale="77500" lnSpcReduction="20000"/>
          </a:bodyPr>
          <a:lstStyle/>
          <a:p>
            <a:r>
              <a:rPr lang="id-ID" dirty="0"/>
              <a:t>Data pada CD-ROM diorganisasikan sebagai sebuah rangkaian blok-blok</a:t>
            </a:r>
          </a:p>
          <a:p>
            <a:r>
              <a:rPr lang="id-ID" dirty="0"/>
              <a:t>Format ini terdiri dari field-field :</a:t>
            </a:r>
          </a:p>
          <a:p>
            <a:r>
              <a:rPr lang="id-ID" i="1" dirty="0"/>
              <a:t>Sync </a:t>
            </a:r>
            <a:r>
              <a:rPr lang="id-ID" dirty="0"/>
              <a:t>: </a:t>
            </a:r>
            <a:r>
              <a:rPr lang="id-ID" i="1" dirty="0"/>
              <a:t>Field sync </a:t>
            </a:r>
            <a:r>
              <a:rPr lang="id-ID" dirty="0"/>
              <a:t>mengidentifikasikan awal sebuah blok. </a:t>
            </a:r>
            <a:r>
              <a:rPr lang="id-ID" i="1" dirty="0"/>
              <a:t>Field </a:t>
            </a:r>
            <a:r>
              <a:rPr lang="id-ID" dirty="0"/>
              <a:t>ini terdiri dari sebuah  byte yang seluruhnya nol, 10 byte yang seluruhnya satu, dan sebuah byte akhir yang seluruhnya nol.</a:t>
            </a:r>
          </a:p>
          <a:p>
            <a:r>
              <a:rPr lang="id-ID" i="1" dirty="0"/>
              <a:t>Header </a:t>
            </a:r>
            <a:r>
              <a:rPr lang="id-ID" dirty="0"/>
              <a:t>: Header terdiri dari alamat blok dan byte mode. </a:t>
            </a:r>
          </a:p>
          <a:p>
            <a:pPr marL="731520">
              <a:buFont typeface="Wingdings" pitchFamily="2" charset="2"/>
              <a:buChar char="q"/>
            </a:pPr>
            <a:r>
              <a:rPr lang="id-ID" dirty="0"/>
              <a:t>Mode nol menandakan suatu  field data blanko; </a:t>
            </a:r>
          </a:p>
          <a:p>
            <a:pPr marL="731520">
              <a:buFont typeface="Wingdings" pitchFamily="2" charset="2"/>
              <a:buChar char="q"/>
            </a:pPr>
            <a:r>
              <a:rPr lang="id-ID" dirty="0"/>
              <a:t>mode satu menandakan penggunaan kode error-correcting dan 2048 byte data; </a:t>
            </a:r>
          </a:p>
          <a:p>
            <a:pPr marL="731520">
              <a:buFont typeface="Wingdings" pitchFamily="2" charset="2"/>
              <a:buChar char="q"/>
            </a:pPr>
            <a:r>
              <a:rPr lang="id-ID" dirty="0"/>
              <a:t>mode dua menandakan 2336 byte data pengguna tanpa kode error-correcting.</a:t>
            </a:r>
          </a:p>
          <a:p>
            <a:r>
              <a:rPr lang="id-ID" i="1" dirty="0"/>
              <a:t>Data </a:t>
            </a:r>
            <a:r>
              <a:rPr lang="id-ID" dirty="0"/>
              <a:t>: Data pengguna</a:t>
            </a:r>
          </a:p>
          <a:p>
            <a:r>
              <a:rPr lang="id-ID" i="1" dirty="0"/>
              <a:t>Auxiliary </a:t>
            </a:r>
            <a:r>
              <a:rPr lang="id-ID" dirty="0"/>
              <a:t>: Data pengguna tambahan dalam mode dua. Pada mode satu, data ini merupakan kode error-correcting 288 byte.</a:t>
            </a:r>
          </a:p>
        </p:txBody>
      </p:sp>
      <p:sp>
        <p:nvSpPr>
          <p:cNvPr id="5" name="Title 4"/>
          <p:cNvSpPr>
            <a:spLocks noGrp="1"/>
          </p:cNvSpPr>
          <p:nvPr>
            <p:ph type="title"/>
          </p:nvPr>
        </p:nvSpPr>
        <p:spPr/>
        <p:txBody>
          <a:bodyPr/>
          <a:lstStyle/>
          <a:p>
            <a:endParaRPr lang="id-ID"/>
          </a:p>
        </p:txBody>
      </p:sp>
    </p:spTree>
    <p:extLst>
      <p:ext uri="{BB962C8B-B14F-4D97-AF65-F5344CB8AC3E}">
        <p14:creationId xmlns:p14="http://schemas.microsoft.com/office/powerpoint/2010/main" val="119326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Format blok CD-ROM</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7543800" cy="273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726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438400"/>
            <a:ext cx="8382000" cy="4191000"/>
          </a:xfrm>
        </p:spPr>
        <p:txBody>
          <a:bodyPr>
            <a:normAutofit fontScale="85000" lnSpcReduction="20000"/>
          </a:bodyPr>
          <a:lstStyle/>
          <a:p>
            <a:endParaRPr lang="id-ID" dirty="0"/>
          </a:p>
          <a:p>
            <a:r>
              <a:rPr lang="id-ID" dirty="0"/>
              <a:t>Secarafisik CD-R merupakan CD polikarbonat kosong berdiameter 120 mm sama seperti CD ROM.</a:t>
            </a:r>
          </a:p>
          <a:p>
            <a:r>
              <a:rPr lang="id-ID" dirty="0"/>
              <a:t>Perbedaannya adanya alur–alur untuk mengarahkan laser saat penulisan. AwalnyaCD-R dilapisi emas sebagai media refleksinya.</a:t>
            </a:r>
          </a:p>
          <a:p>
            <a:r>
              <a:rPr lang="id-ID" dirty="0"/>
              <a:t>Permukaan reflektif pada lapisan emas tidak memiliki depresi atau lekukan–lekukan fisik seperti halnya pada lapisan aluminium sehingga harus dibuat tiruan lekukan antara pit dan land-nya.</a:t>
            </a:r>
          </a:p>
          <a:p>
            <a:r>
              <a:rPr lang="id-ID" dirty="0"/>
              <a:t>Caranya dengan menambahkan lapisan pewarna diantara polikarbonat dan lapisan emas.</a:t>
            </a:r>
          </a:p>
          <a:p>
            <a:r>
              <a:rPr lang="id-ID" dirty="0"/>
              <a:t>Jenis pewarna yang sering digunakan adalah cyanine yang berwarna hijau dan pthalocynine yang berwarna oranye kekuning kuningan.</a:t>
            </a:r>
          </a:p>
          <a:p>
            <a:r>
              <a:rPr lang="id-ID" dirty="0"/>
              <a:t>Pewarna ini sama seperti yang digunakan dalam film fotografi sehingga menjadikan Kodak dan Fuji Film produsen utama CD-R</a:t>
            </a:r>
          </a:p>
          <a:p>
            <a:pPr marL="0" indent="0">
              <a:buNone/>
            </a:pPr>
            <a:endParaRPr lang="id-ID" dirty="0"/>
          </a:p>
        </p:txBody>
      </p:sp>
      <p:sp>
        <p:nvSpPr>
          <p:cNvPr id="3" name="Title 2"/>
          <p:cNvSpPr>
            <a:spLocks noGrp="1"/>
          </p:cNvSpPr>
          <p:nvPr>
            <p:ph type="title"/>
          </p:nvPr>
        </p:nvSpPr>
        <p:spPr/>
        <p:txBody>
          <a:bodyPr>
            <a:normAutofit fontScale="90000"/>
          </a:bodyPr>
          <a:lstStyle/>
          <a:p>
            <a:br>
              <a:rPr lang="id-ID" dirty="0"/>
            </a:br>
            <a:br>
              <a:rPr lang="id-ID" dirty="0"/>
            </a:br>
            <a:r>
              <a:rPr lang="id-ID" dirty="0"/>
              <a:t>CD–R (Compact Disk Recordables)</a:t>
            </a:r>
            <a:br>
              <a:rPr lang="id-ID" dirty="0"/>
            </a:br>
            <a:br>
              <a:rPr lang="id-ID" dirty="0"/>
            </a:br>
            <a:endParaRPr lang="id-ID" dirty="0"/>
          </a:p>
        </p:txBody>
      </p:sp>
    </p:spTree>
    <p:extLst>
      <p:ext uri="{BB962C8B-B14F-4D97-AF65-F5344CB8AC3E}">
        <p14:creationId xmlns:p14="http://schemas.microsoft.com/office/powerpoint/2010/main" val="3728022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209800"/>
            <a:ext cx="8534400" cy="4419599"/>
          </a:xfrm>
        </p:spPr>
        <p:txBody>
          <a:bodyPr>
            <a:normAutofit fontScale="77500" lnSpcReduction="20000"/>
          </a:bodyPr>
          <a:lstStyle/>
          <a:p>
            <a:endParaRPr lang="id-ID" dirty="0"/>
          </a:p>
          <a:p>
            <a:r>
              <a:rPr lang="id-ID" dirty="0"/>
              <a:t>Jenis CD ini memungkinkan penulisan berulang kali sehingga jenis ini memiliki nilai kompetitif dibanding kan jenis lain. Karena proses penulisan berulangkali maka secara fisik berbeda dengan CD-R.</a:t>
            </a:r>
          </a:p>
          <a:p>
            <a:r>
              <a:rPr lang="id-ID" dirty="0"/>
              <a:t>CD-RW tidak menggunakan lapisan pewarna, namun menggunakan logam paduan antara perak, indium, antimon dan tellurium.</a:t>
            </a:r>
          </a:p>
          <a:p>
            <a:r>
              <a:rPr lang="id-ID" dirty="0"/>
              <a:t>CD-RW drive menggunakan laser dalam 3 daya berbeda.</a:t>
            </a:r>
          </a:p>
          <a:p>
            <a:pPr marL="548640">
              <a:buFont typeface="Wingdings" pitchFamily="2" charset="2"/>
              <a:buChar char="§"/>
            </a:pPr>
            <a:r>
              <a:rPr lang="id-ID" dirty="0"/>
              <a:t>Laser berdaya tinggi bertugas melelehkan paduan logam untuk mengubah kondisi stabil kritalin reflektivitas tinggi menjadi kondisi stabil amorf reflektivitas rendah agar menyerupai sebiah pit.</a:t>
            </a:r>
          </a:p>
          <a:p>
            <a:pPr marL="548640">
              <a:buFont typeface="Wingdings" pitchFamily="2" charset="2"/>
              <a:buChar char="§"/>
            </a:pPr>
            <a:r>
              <a:rPr lang="id-ID" dirty="0"/>
              <a:t>Laser berday sedang menjadikan logam paduan meleleh dan berubah menjadi kondisi kristalin alamiah sebagai representasi land.</a:t>
            </a:r>
          </a:p>
          <a:p>
            <a:pPr marL="548640">
              <a:buFont typeface="Wingdings" pitchFamily="2" charset="2"/>
              <a:buChar char="§"/>
            </a:pPr>
            <a:r>
              <a:rPr lang="id-ID" dirty="0"/>
              <a:t>Laser berdaya rendah digunakan dalam proses pembacaan saja.</a:t>
            </a:r>
          </a:p>
          <a:p>
            <a:r>
              <a:rPr lang="id-ID" dirty="0"/>
              <a:t>Saat ini CD-RW belum mampu menggeser penggunaan CD-R karena disamping harganya masih relatif mahal dibandingkan CD-R, juga karena CD-R yang tidak dapat dihapus merupakan backup data terbaik saat ini.</a:t>
            </a:r>
          </a:p>
          <a:p>
            <a:pPr marL="0" indent="0">
              <a:buNone/>
            </a:pPr>
            <a:endParaRPr lang="id-ID" dirty="0"/>
          </a:p>
        </p:txBody>
      </p:sp>
      <p:sp>
        <p:nvSpPr>
          <p:cNvPr id="3" name="Title 2"/>
          <p:cNvSpPr>
            <a:spLocks noGrp="1"/>
          </p:cNvSpPr>
          <p:nvPr>
            <p:ph type="title"/>
          </p:nvPr>
        </p:nvSpPr>
        <p:spPr/>
        <p:txBody>
          <a:bodyPr>
            <a:normAutofit fontScale="90000"/>
          </a:bodyPr>
          <a:lstStyle/>
          <a:p>
            <a:r>
              <a:rPr lang="id-ID" dirty="0"/>
              <a:t>CD–RW (Compact Disk Rewritables)</a:t>
            </a:r>
          </a:p>
        </p:txBody>
      </p:sp>
    </p:spTree>
    <p:extLst>
      <p:ext uri="{BB962C8B-B14F-4D97-AF65-F5344CB8AC3E}">
        <p14:creationId xmlns:p14="http://schemas.microsoft.com/office/powerpoint/2010/main" val="1275141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725333"/>
          </a:xfrm>
        </p:spPr>
        <p:txBody>
          <a:bodyPr>
            <a:normAutofit fontScale="92500" lnSpcReduction="20000"/>
          </a:bodyPr>
          <a:lstStyle/>
          <a:p>
            <a:endParaRPr lang="id-ID" dirty="0"/>
          </a:p>
          <a:p>
            <a:r>
              <a:rPr lang="id-ID" dirty="0"/>
              <a:t>Awalnya Digital Video Disk, hanya berisi video disk (untuk media film)</a:t>
            </a:r>
          </a:p>
          <a:p>
            <a:r>
              <a:rPr lang="id-ID" dirty="0"/>
              <a:t>Saat ini lebih dikenal dengan Digital Versatile Disk, untuk membaca file-file computer dengan berbagai format</a:t>
            </a:r>
          </a:p>
          <a:p>
            <a:r>
              <a:rPr lang="id-ID" dirty="0"/>
              <a:t>PengembanganCD untuk memenuhi kebutuhan pasar dalam penyimpanan memori besar</a:t>
            </a:r>
          </a:p>
          <a:p>
            <a:r>
              <a:rPr lang="id-ID" dirty="0"/>
              <a:t>DVD berkapasitas besar, yaitu untuk sisi tunggal dan berlapis tunggal 4,7 GB, sedangkan untuk berlapis ganda ataupun bersisi ganda akan lebih besar lagi.</a:t>
            </a:r>
          </a:p>
          <a:p>
            <a:r>
              <a:rPr lang="id-ID" dirty="0"/>
              <a:t>Tranfer data pada DVD drive sekitar 1,4 MB/det, sedangkanCD biasa hanya 150 KB/det.</a:t>
            </a:r>
          </a:p>
          <a:p>
            <a:pPr marL="0" indent="0">
              <a:buNone/>
            </a:pPr>
            <a:endParaRPr lang="id-ID" dirty="0"/>
          </a:p>
        </p:txBody>
      </p:sp>
      <p:sp>
        <p:nvSpPr>
          <p:cNvPr id="3" name="Title 2"/>
          <p:cNvSpPr>
            <a:spLocks noGrp="1"/>
          </p:cNvSpPr>
          <p:nvPr>
            <p:ph type="title"/>
          </p:nvPr>
        </p:nvSpPr>
        <p:spPr/>
        <p:txBody>
          <a:bodyPr/>
          <a:lstStyle/>
          <a:p>
            <a:r>
              <a:rPr lang="id-ID" dirty="0"/>
              <a:t>DVD (Digital Versatile Disk)</a:t>
            </a:r>
          </a:p>
        </p:txBody>
      </p:sp>
    </p:spTree>
    <p:extLst>
      <p:ext uri="{BB962C8B-B14F-4D97-AF65-F5344CB8AC3E}">
        <p14:creationId xmlns:p14="http://schemas.microsoft.com/office/powerpoint/2010/main" val="2681499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814733" cy="3450696"/>
          </a:xfrm>
        </p:spPr>
        <p:txBody>
          <a:bodyPr>
            <a:normAutofit/>
          </a:bodyPr>
          <a:lstStyle/>
          <a:p>
            <a:pPr marL="0" indent="0">
              <a:buNone/>
            </a:pPr>
            <a:r>
              <a:rPr lang="id-ID" dirty="0"/>
              <a:t>Saat ini berkembang 4 format DVD, yaitu :</a:t>
            </a:r>
          </a:p>
          <a:p>
            <a:pPr>
              <a:buFont typeface="Wingdings" pitchFamily="2" charset="2"/>
              <a:buChar char="q"/>
            </a:pPr>
            <a:r>
              <a:rPr lang="sv-SE" dirty="0"/>
              <a:t>Bersisi tunggal dengan lapisan tunggal (kapasitas 4,7 GB)</a:t>
            </a:r>
          </a:p>
          <a:p>
            <a:pPr>
              <a:buFont typeface="Wingdings" pitchFamily="2" charset="2"/>
              <a:buChar char="q"/>
            </a:pPr>
            <a:r>
              <a:rPr lang="id-ID" dirty="0"/>
              <a:t>Bersisi tunggal dengan lapisan ganda (kapasitas 8,5 GB)</a:t>
            </a:r>
          </a:p>
          <a:p>
            <a:pPr>
              <a:buFont typeface="Wingdings" pitchFamily="2" charset="2"/>
              <a:buChar char="q"/>
            </a:pPr>
            <a:r>
              <a:rPr lang="id-ID" dirty="0"/>
              <a:t>Bersisi ganda dengan lapisan tunggal (kapasitas 9,4 GB)</a:t>
            </a:r>
          </a:p>
          <a:p>
            <a:pPr>
              <a:buFont typeface="Wingdings" pitchFamily="2" charset="2"/>
              <a:buChar char="q"/>
            </a:pPr>
            <a:r>
              <a:rPr lang="id-ID" dirty="0"/>
              <a:t>Bersisi ganda dengan lapisan ganda (kapasitas 17 GB)</a:t>
            </a:r>
          </a:p>
        </p:txBody>
      </p:sp>
      <p:sp>
        <p:nvSpPr>
          <p:cNvPr id="3" name="Title 2"/>
          <p:cNvSpPr>
            <a:spLocks noGrp="1"/>
          </p:cNvSpPr>
          <p:nvPr>
            <p:ph type="title"/>
          </p:nvPr>
        </p:nvSpPr>
        <p:spPr/>
        <p:txBody>
          <a:bodyPr/>
          <a:lstStyle/>
          <a:p>
            <a:r>
              <a:rPr lang="id-ID" dirty="0"/>
              <a:t>DVD</a:t>
            </a:r>
          </a:p>
        </p:txBody>
      </p:sp>
    </p:spTree>
    <p:extLst>
      <p:ext uri="{BB962C8B-B14F-4D97-AF65-F5344CB8AC3E}">
        <p14:creationId xmlns:p14="http://schemas.microsoft.com/office/powerpoint/2010/main" val="1707101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675467"/>
            <a:ext cx="7670800" cy="3450696"/>
          </a:xfrm>
        </p:spPr>
        <p:txBody>
          <a:bodyPr>
            <a:normAutofit fontScale="85000" lnSpcReduction="10000"/>
          </a:bodyPr>
          <a:lstStyle/>
          <a:p>
            <a:r>
              <a:rPr lang="id-ID" dirty="0"/>
              <a:t>DVD-R adalah salah satu format yang dikembangkan oleh Pioneer. </a:t>
            </a:r>
          </a:p>
          <a:p>
            <a:r>
              <a:rPr lang="id-ID" dirty="0"/>
              <a:t>Pada DVDR sendiri ada dua format yang tersedia: </a:t>
            </a:r>
          </a:p>
          <a:p>
            <a:r>
              <a:rPr lang="id-ID" dirty="0"/>
              <a:t>DVD-R Autorithy(A). Lebih banyak digunakan untuk membuat master DVD padaprosespenduplikasianDVD pada mesin khusus.</a:t>
            </a:r>
          </a:p>
          <a:p>
            <a:r>
              <a:rPr lang="id-ID" dirty="0"/>
              <a:t>DVD-R General (G). Untukmembuat master pada proses duplikasi yang lebih sederhana dan dalam jumlah yang lebih sedikit.</a:t>
            </a:r>
          </a:p>
          <a:p>
            <a:r>
              <a:rPr lang="id-ID" dirty="0"/>
              <a:t>Untuk single-sided DVD-R mampu menyimpan data sebanyak 4,7GB, dan untuk DVD-R double sided data yang disimpan dapat mencapai 9, 4GB. Keduanyahanya dapat dituliskan sekali saja. </a:t>
            </a:r>
          </a:p>
          <a:p>
            <a:endParaRPr lang="id-ID" dirty="0"/>
          </a:p>
          <a:p>
            <a:endParaRPr lang="id-ID" dirty="0"/>
          </a:p>
          <a:p>
            <a:pPr marL="0" indent="0">
              <a:buNone/>
            </a:pPr>
            <a:endParaRPr lang="id-ID" dirty="0"/>
          </a:p>
        </p:txBody>
      </p:sp>
      <p:sp>
        <p:nvSpPr>
          <p:cNvPr id="3" name="Title 2"/>
          <p:cNvSpPr>
            <a:spLocks noGrp="1"/>
          </p:cNvSpPr>
          <p:nvPr>
            <p:ph type="title"/>
          </p:nvPr>
        </p:nvSpPr>
        <p:spPr/>
        <p:txBody>
          <a:bodyPr>
            <a:normAutofit fontScale="90000"/>
          </a:bodyPr>
          <a:lstStyle/>
          <a:p>
            <a:r>
              <a:rPr lang="id-ID" b="1" dirty="0"/>
              <a:t>DVD-R (Readable)</a:t>
            </a:r>
            <a:br>
              <a:rPr lang="id-ID" dirty="0"/>
            </a:br>
            <a:endParaRPr lang="id-ID" dirty="0"/>
          </a:p>
        </p:txBody>
      </p:sp>
    </p:spTree>
    <p:extLst>
      <p:ext uri="{BB962C8B-B14F-4D97-AF65-F5344CB8AC3E}">
        <p14:creationId xmlns:p14="http://schemas.microsoft.com/office/powerpoint/2010/main" val="1806694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01533"/>
          </a:xfrm>
        </p:spPr>
        <p:txBody>
          <a:bodyPr/>
          <a:lstStyle/>
          <a:p>
            <a:pPr marL="0" indent="0">
              <a:buNone/>
            </a:pPr>
            <a:r>
              <a:rPr lang="id-ID" b="1" dirty="0"/>
              <a:t>DVD-RW (ReWriteable)</a:t>
            </a:r>
            <a:endParaRPr lang="id-ID" dirty="0"/>
          </a:p>
          <a:p>
            <a:pPr>
              <a:buFont typeface="Wingdings" pitchFamily="2" charset="2"/>
              <a:buChar char="§"/>
            </a:pPr>
            <a:r>
              <a:rPr lang="id-ID" dirty="0"/>
              <a:t>JikaDVD-R hanya dapat dituliskan satu kali saja maka DVD-RW dapat dituliskan berkali-kali (diklaim sampai 1000 kali). </a:t>
            </a:r>
          </a:p>
          <a:p>
            <a:pPr>
              <a:buFont typeface="Wingdings" pitchFamily="2" charset="2"/>
              <a:buChar char="§"/>
            </a:pPr>
            <a:r>
              <a:rPr lang="id-ID" dirty="0"/>
              <a:t>Untuk kapasitas yang dimiliki sama dengan DVD-R yaitu 4,7GB untuk single-sided. </a:t>
            </a:r>
          </a:p>
          <a:p>
            <a:pPr>
              <a:buFont typeface="Wingdings" pitchFamily="2" charset="2"/>
              <a:buChar char="§"/>
            </a:pPr>
            <a:r>
              <a:rPr lang="id-ID" dirty="0"/>
              <a:t>DVD-RW memiliki harga yang lebih mahal dari DVD-R. </a:t>
            </a:r>
          </a:p>
          <a:p>
            <a:pPr marL="0" indent="0">
              <a:buNone/>
            </a:pPr>
            <a:endParaRPr lang="id-ID" b="1" dirty="0"/>
          </a:p>
        </p:txBody>
      </p:sp>
      <p:sp>
        <p:nvSpPr>
          <p:cNvPr id="3" name="Title 2"/>
          <p:cNvSpPr>
            <a:spLocks noGrp="1"/>
          </p:cNvSpPr>
          <p:nvPr>
            <p:ph type="title"/>
          </p:nvPr>
        </p:nvSpPr>
        <p:spPr/>
        <p:txBody>
          <a:bodyPr>
            <a:normAutofit fontScale="90000"/>
          </a:bodyPr>
          <a:lstStyle/>
          <a:p>
            <a:br>
              <a:rPr lang="id-ID" b="1" dirty="0"/>
            </a:br>
            <a:r>
              <a:rPr lang="id-ID" b="1" dirty="0"/>
              <a:t>DVD-RW (ReWriteable)</a:t>
            </a:r>
            <a:br>
              <a:rPr lang="id-ID" dirty="0"/>
            </a:br>
            <a:endParaRPr lang="id-ID" dirty="0"/>
          </a:p>
        </p:txBody>
      </p:sp>
    </p:spTree>
    <p:extLst>
      <p:ext uri="{BB962C8B-B14F-4D97-AF65-F5344CB8AC3E}">
        <p14:creationId xmlns:p14="http://schemas.microsoft.com/office/powerpoint/2010/main" val="2423615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d-ID" dirty="0"/>
              <a:t>DVD mampu memainkan video digital dengan kualitas yang sangat tinggi selama 2jam penuh. Bahkan untuk satu keping dual-layer, double-sided mampu memainkan video digital dengan kualitas yang sama selama 8 jam penuh, setara dengan 30 jam video dalam kulitas VHS(Video Home System).</a:t>
            </a:r>
          </a:p>
          <a:p>
            <a:pPr marL="0" indent="0">
              <a:buNone/>
            </a:pPr>
            <a:endParaRPr lang="id-ID" dirty="0"/>
          </a:p>
          <a:p>
            <a:r>
              <a:rPr lang="id-ID" dirty="0"/>
              <a:t>DVD juga mendukung film yang menggunakan layar wide screen (yang berasio4:3 dan16:9). </a:t>
            </a:r>
          </a:p>
          <a:p>
            <a:endParaRPr lang="id-ID" dirty="0"/>
          </a:p>
          <a:p>
            <a:endParaRPr lang="id-ID" dirty="0"/>
          </a:p>
        </p:txBody>
      </p:sp>
      <p:sp>
        <p:nvSpPr>
          <p:cNvPr id="3" name="Title 2"/>
          <p:cNvSpPr>
            <a:spLocks noGrp="1"/>
          </p:cNvSpPr>
          <p:nvPr>
            <p:ph type="title"/>
          </p:nvPr>
        </p:nvSpPr>
        <p:spPr/>
        <p:txBody>
          <a:bodyPr/>
          <a:lstStyle/>
          <a:p>
            <a:r>
              <a:rPr lang="id-ID" dirty="0"/>
              <a:t>Kemampuan DVD</a:t>
            </a:r>
          </a:p>
        </p:txBody>
      </p:sp>
    </p:spTree>
    <p:extLst>
      <p:ext uri="{BB962C8B-B14F-4D97-AF65-F5344CB8AC3E}">
        <p14:creationId xmlns:p14="http://schemas.microsoft.com/office/powerpoint/2010/main" val="84791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DRAM OPERATION</a:t>
            </a:r>
          </a:p>
        </p:txBody>
      </p:sp>
      <p:sp>
        <p:nvSpPr>
          <p:cNvPr id="5" name="Content Placeholder 4"/>
          <p:cNvSpPr>
            <a:spLocks noGrp="1"/>
          </p:cNvSpPr>
          <p:nvPr>
            <p:ph sz="quarter" idx="13"/>
          </p:nvPr>
        </p:nvSpPr>
        <p:spPr>
          <a:xfrm>
            <a:off x="676654" y="1676400"/>
            <a:ext cx="4428745" cy="4876800"/>
          </a:xfrm>
        </p:spPr>
        <p:txBody>
          <a:bodyPr>
            <a:noAutofit/>
          </a:bodyPr>
          <a:lstStyle/>
          <a:p>
            <a:pPr marL="0" indent="0">
              <a:buNone/>
            </a:pPr>
            <a:r>
              <a:rPr lang="en-US" sz="1800" dirty="0"/>
              <a:t>• Address line active b</a:t>
            </a:r>
            <a:r>
              <a:rPr lang="id-ID" sz="1800" dirty="0"/>
              <a:t>ila bit baca , tulis  switch </a:t>
            </a:r>
            <a:r>
              <a:rPr lang="en-US" sz="1800" dirty="0"/>
              <a:t>Transistor</a:t>
            </a:r>
            <a:r>
              <a:rPr lang="id-ID" sz="1800" dirty="0"/>
              <a:t> </a:t>
            </a:r>
            <a:r>
              <a:rPr lang="en-US" sz="1800" dirty="0"/>
              <a:t> </a:t>
            </a:r>
            <a:r>
              <a:rPr lang="id-ID" sz="1800" dirty="0"/>
              <a:t>tertutup (arus mengalir)</a:t>
            </a:r>
            <a:endParaRPr lang="en-US" sz="1800" dirty="0"/>
          </a:p>
          <a:p>
            <a:pPr marL="0" indent="0">
              <a:buNone/>
            </a:pPr>
            <a:r>
              <a:rPr lang="id-ID" sz="1800" dirty="0"/>
              <a:t>• Write</a:t>
            </a:r>
          </a:p>
          <a:p>
            <a:pPr marL="0" indent="0">
              <a:buNone/>
            </a:pPr>
            <a:r>
              <a:rPr lang="id-ID" sz="1800" dirty="0"/>
              <a:t>    Tegangan untuk  bit line </a:t>
            </a:r>
          </a:p>
          <a:p>
            <a:pPr marL="0" indent="0">
              <a:buNone/>
            </a:pPr>
            <a:r>
              <a:rPr lang="id-ID" sz="1800" dirty="0"/>
              <a:t>     - </a:t>
            </a:r>
            <a:r>
              <a:rPr lang="en-US" sz="1800" dirty="0"/>
              <a:t>High for 1 low for 0</a:t>
            </a:r>
          </a:p>
          <a:p>
            <a:pPr marL="0" indent="0">
              <a:buNone/>
            </a:pPr>
            <a:r>
              <a:rPr lang="id-ID" sz="1800" dirty="0"/>
              <a:t>     kemudian  signal address line</a:t>
            </a:r>
          </a:p>
          <a:p>
            <a:pPr marL="0" indent="0">
              <a:buNone/>
            </a:pPr>
            <a:r>
              <a:rPr lang="id-ID" sz="1800" dirty="0"/>
              <a:t>     - Transfer pengisian ke kapasitor</a:t>
            </a:r>
          </a:p>
          <a:p>
            <a:pPr marL="0" indent="0">
              <a:buNone/>
            </a:pPr>
            <a:r>
              <a:rPr lang="id-ID" sz="1800" dirty="0"/>
              <a:t>• Read</a:t>
            </a:r>
          </a:p>
          <a:p>
            <a:pPr marL="0" indent="0">
              <a:buNone/>
            </a:pPr>
            <a:r>
              <a:rPr lang="id-ID" sz="1800" dirty="0"/>
              <a:t>     Address line yang dipilih </a:t>
            </a:r>
          </a:p>
          <a:p>
            <a:pPr marL="0" indent="0">
              <a:buNone/>
            </a:pPr>
            <a:r>
              <a:rPr lang="id-ID" sz="1800" dirty="0"/>
              <a:t>     – transistor aktif</a:t>
            </a:r>
          </a:p>
          <a:p>
            <a:pPr marL="0" indent="0">
              <a:buNone/>
            </a:pPr>
            <a:r>
              <a:rPr lang="id-ID" sz="1800" dirty="0"/>
              <a:t>Mengisi kapasitor via bit line untuk penguatan </a:t>
            </a:r>
          </a:p>
          <a:p>
            <a:pPr marL="0" indent="0">
              <a:buNone/>
            </a:pPr>
            <a:r>
              <a:rPr lang="en-US" sz="1800" dirty="0"/>
              <a:t>– </a:t>
            </a:r>
            <a:r>
              <a:rPr lang="id-ID" sz="1800" dirty="0"/>
              <a:t>Membandingkan dengan nilai reference untuk   menentukan o atau 1 </a:t>
            </a:r>
          </a:p>
          <a:p>
            <a:pPr marL="0" indent="0">
              <a:buNone/>
            </a:pPr>
            <a:r>
              <a:rPr lang="id-ID" sz="1800" dirty="0"/>
              <a:t>-Pengisian kapasitor harus dipulihkan</a:t>
            </a:r>
          </a:p>
        </p:txBody>
      </p:sp>
      <p:pic>
        <p:nvPicPr>
          <p:cNvPr id="5122"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181600" y="2743200"/>
            <a:ext cx="2563748" cy="14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669" y="4114800"/>
            <a:ext cx="251459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868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675467"/>
            <a:ext cx="8077200" cy="3450696"/>
          </a:xfrm>
        </p:spPr>
        <p:txBody>
          <a:bodyPr>
            <a:normAutofit/>
          </a:bodyPr>
          <a:lstStyle/>
          <a:p>
            <a:endParaRPr lang="id-ID" dirty="0"/>
          </a:p>
          <a:p>
            <a:r>
              <a:rPr lang="en-US" dirty="0" err="1"/>
              <a:t>Memberikan</a:t>
            </a:r>
            <a:r>
              <a:rPr lang="id-ID" dirty="0"/>
              <a:t> </a:t>
            </a:r>
            <a:r>
              <a:rPr lang="en-US" dirty="0"/>
              <a:t>on-screen menu </a:t>
            </a:r>
            <a:r>
              <a:rPr lang="en-US" dirty="0" err="1"/>
              <a:t>dan</a:t>
            </a:r>
            <a:r>
              <a:rPr lang="id-ID" dirty="0"/>
              <a:t> </a:t>
            </a:r>
            <a:r>
              <a:rPr lang="en-US" dirty="0" err="1"/>
              <a:t>interaktif</a:t>
            </a:r>
            <a:r>
              <a:rPr lang="id-ID" dirty="0"/>
              <a:t> </a:t>
            </a:r>
            <a:r>
              <a:rPr lang="en-US" dirty="0" err="1"/>
              <a:t>fitur</a:t>
            </a:r>
            <a:r>
              <a:rPr lang="id-ID" dirty="0"/>
              <a:t> </a:t>
            </a:r>
            <a:r>
              <a:rPr lang="en-US" dirty="0" err="1"/>
              <a:t>seperti</a:t>
            </a:r>
            <a:r>
              <a:rPr lang="id-ID" dirty="0"/>
              <a:t> </a:t>
            </a:r>
            <a:r>
              <a:rPr lang="en-US" dirty="0"/>
              <a:t>behind the scene, games, interview, </a:t>
            </a:r>
            <a:r>
              <a:rPr lang="en-US" dirty="0" err="1"/>
              <a:t>dll</a:t>
            </a:r>
            <a:r>
              <a:rPr lang="en-US" dirty="0"/>
              <a:t>.</a:t>
            </a:r>
          </a:p>
          <a:p>
            <a:r>
              <a:rPr lang="id-ID" dirty="0"/>
              <a:t>Dapat memuat DVD dengan berbagai bahasa, mulai dari percakapan, subtitle, dll.</a:t>
            </a:r>
          </a:p>
          <a:p>
            <a:r>
              <a:rPr lang="id-ID" dirty="0"/>
              <a:t>Rewind dan Foward yang lebih instant, dapat memilih lewat chapter dan waktu(time code).</a:t>
            </a:r>
          </a:p>
          <a:p>
            <a:r>
              <a:rPr lang="id-ID" dirty="0"/>
              <a:t>DVD lebih tahan lama dari CD, lebih tahan terhadap panas. </a:t>
            </a:r>
          </a:p>
          <a:p>
            <a:pPr marL="0" indent="0">
              <a:buNone/>
            </a:pPr>
            <a:endParaRPr lang="id-ID" dirty="0"/>
          </a:p>
        </p:txBody>
      </p:sp>
      <p:sp>
        <p:nvSpPr>
          <p:cNvPr id="3" name="Title 2"/>
          <p:cNvSpPr>
            <a:spLocks noGrp="1"/>
          </p:cNvSpPr>
          <p:nvPr>
            <p:ph type="title"/>
          </p:nvPr>
        </p:nvSpPr>
        <p:spPr/>
        <p:txBody>
          <a:bodyPr>
            <a:normAutofit fontScale="90000"/>
          </a:bodyPr>
          <a:lstStyle/>
          <a:p>
            <a:br>
              <a:rPr lang="id-ID" dirty="0"/>
            </a:br>
            <a:br>
              <a:rPr lang="id-ID" dirty="0"/>
            </a:br>
            <a:r>
              <a:rPr lang="id-ID" dirty="0"/>
              <a:t>Kemampuan DVD</a:t>
            </a:r>
            <a:br>
              <a:rPr lang="id-ID" dirty="0"/>
            </a:br>
            <a:br>
              <a:rPr lang="id-ID" dirty="0"/>
            </a:br>
            <a:endParaRPr lang="id-ID" dirty="0"/>
          </a:p>
        </p:txBody>
      </p:sp>
    </p:spTree>
    <p:extLst>
      <p:ext uri="{BB962C8B-B14F-4D97-AF65-F5344CB8AC3E}">
        <p14:creationId xmlns:p14="http://schemas.microsoft.com/office/powerpoint/2010/main" val="39983532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675467"/>
            <a:ext cx="8305800" cy="3450696"/>
          </a:xfrm>
        </p:spPr>
        <p:txBody>
          <a:bodyPr>
            <a:normAutofit fontScale="85000" lnSpcReduction="20000"/>
          </a:bodyPr>
          <a:lstStyle/>
          <a:p>
            <a:pPr marL="0" indent="0">
              <a:buNone/>
            </a:pPr>
            <a:r>
              <a:rPr lang="id-ID" b="1" dirty="0"/>
              <a:t>Blue-Ray</a:t>
            </a:r>
          </a:p>
          <a:p>
            <a:endParaRPr lang="id-ID" dirty="0"/>
          </a:p>
          <a:p>
            <a:pPr marL="0" indent="0">
              <a:buNone/>
            </a:pPr>
            <a:r>
              <a:rPr lang="id-ID" dirty="0"/>
              <a:t>Teknologi Blue Ray menggunakan laser biru dengan menggunakan panjang gelombang 405 nm, sedangkan CD dan DVD menggunakan laser merah, dengan panjang gelombang 780 nm untuk CD, serta 635-650 nm untuk DVD. Blue Ray menggunakan 1 sampai 2 layer setiap kepingnya, yang tiap layernya mampu menampung 25 GB data, sehingga maksimum kapasitasnya adalah 50 GB. Pada CD hanya memiliki satu layer saja yang hanya mampu menyimpan 650-700 MB data, sedangkan DVD memiliki 2 layer. Blue Ray mempunyai kecepatan akses 36 MB/s, lebih cepat dibandingkan CD yang hanya 1,2 MB/s dan DVD dengan 11 MB/s. Teknologi Blue Ray sudah diimplementasikan pada Sony Playstation 3, untuk pemakaian pada PC, disc serta playernya dijual terpisah.</a:t>
            </a:r>
          </a:p>
          <a:p>
            <a:pPr marL="0" indent="0">
              <a:buNone/>
            </a:pPr>
            <a:endParaRPr lang="id-ID" dirty="0"/>
          </a:p>
          <a:p>
            <a:pPr marL="0" indent="0">
              <a:buNone/>
            </a:pPr>
            <a:endParaRPr lang="id-ID" dirty="0"/>
          </a:p>
          <a:p>
            <a:pPr marL="0" indent="0">
              <a:buNone/>
            </a:pPr>
            <a:endParaRPr lang="id-ID" dirty="0"/>
          </a:p>
        </p:txBody>
      </p:sp>
      <p:sp>
        <p:nvSpPr>
          <p:cNvPr id="3" name="Title 2"/>
          <p:cNvSpPr>
            <a:spLocks noGrp="1"/>
          </p:cNvSpPr>
          <p:nvPr>
            <p:ph type="title"/>
          </p:nvPr>
        </p:nvSpPr>
        <p:spPr/>
        <p:txBody>
          <a:bodyPr/>
          <a:lstStyle/>
          <a:p>
            <a:r>
              <a:rPr lang="id-ID" dirty="0"/>
              <a:t>Media Penyimpanan Masa Kini </a:t>
            </a:r>
          </a:p>
        </p:txBody>
      </p:sp>
    </p:spTree>
    <p:extLst>
      <p:ext uri="{BB962C8B-B14F-4D97-AF65-F5344CB8AC3E}">
        <p14:creationId xmlns:p14="http://schemas.microsoft.com/office/powerpoint/2010/main" val="14546433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675466"/>
            <a:ext cx="8686799" cy="4030134"/>
          </a:xfrm>
        </p:spPr>
        <p:txBody>
          <a:bodyPr>
            <a:normAutofit fontScale="62500" lnSpcReduction="20000"/>
          </a:bodyPr>
          <a:lstStyle/>
          <a:p>
            <a:r>
              <a:rPr lang="id-ID" sz="2900" dirty="0"/>
              <a:t>Fluorescent Multilayer Disc (FM Disc). Teknologi ini awalnya dikembangkan oleh Constellation 3D, sebuah perusahaan yang bermarkas di AS yang memiliki laboraturium di Israel dan Rusia.</a:t>
            </a:r>
          </a:p>
          <a:p>
            <a:r>
              <a:rPr lang="id-ID" sz="2900" dirty="0"/>
              <a:t>FM Disc sendiri merupakan perkembangan atas penemuan seorang kimiawan Rusia beberapa waktu sebelumnya. yaitu sebuah bahan organis yang bernama “</a:t>
            </a:r>
            <a:r>
              <a:rPr lang="id-ID" sz="2900" i="1" dirty="0"/>
              <a:t>stable photocrome</a:t>
            </a:r>
            <a:r>
              <a:rPr lang="id-ID" sz="2900" dirty="0"/>
              <a:t>”, sebuah bahan bila terkena sinar laser dapat memancarkan cahaya Fluoroscent.</a:t>
            </a:r>
          </a:p>
          <a:p>
            <a:r>
              <a:rPr lang="id-ID" sz="2900" dirty="0"/>
              <a:t>Salah satu perbedaan mendasar adalah bila CD dan DVD permukaannya tergores, data akan sulit dibaca, sedangkan pada FM Disc hal tersebut tidak terjadi. Isinya akan tetap terbaca meskipun permukaannya tergores atau kotor. Karena sifat cahaya pada FM Disc bersifat incoherent berbeda dengan CD dan DVD yang bersifat coherent.</a:t>
            </a:r>
          </a:p>
          <a:p>
            <a:r>
              <a:rPr lang="id-ID" sz="2900" dirty="0"/>
              <a:t>Dari segi bentuk, FM Disc memiliki bentuk seukuran dengan CD, DVD, dan Blue Ray Disc (BSD) tetapi transparan, tidak terdapat lapisan mengkilap seperi generasi sebelumnya. FM Disc memiliki lebih banyak layer, yaitu untuk kapasitas 50 GB diperlukan 12 layer dengan kecepatan akses yang sangat cepat mencapai 1 GB/s.</a:t>
            </a:r>
          </a:p>
          <a:p>
            <a:pPr marL="0" indent="0">
              <a:buNone/>
            </a:pPr>
            <a:endParaRPr lang="id-ID" dirty="0"/>
          </a:p>
        </p:txBody>
      </p:sp>
      <p:sp>
        <p:nvSpPr>
          <p:cNvPr id="3" name="Title 2"/>
          <p:cNvSpPr>
            <a:spLocks noGrp="1"/>
          </p:cNvSpPr>
          <p:nvPr>
            <p:ph type="title"/>
          </p:nvPr>
        </p:nvSpPr>
        <p:spPr/>
        <p:txBody>
          <a:bodyPr>
            <a:normAutofit fontScale="90000"/>
          </a:bodyPr>
          <a:lstStyle/>
          <a:p>
            <a:r>
              <a:rPr lang="id-ID" dirty="0"/>
              <a:t>Fluorescent Multilayer Disc</a:t>
            </a:r>
            <a:br>
              <a:rPr lang="id-ID" dirty="0"/>
            </a:br>
            <a:r>
              <a:rPr lang="id-ID" dirty="0"/>
              <a:t> (FM Disc).</a:t>
            </a:r>
          </a:p>
        </p:txBody>
      </p:sp>
    </p:spTree>
    <p:extLst>
      <p:ext uri="{BB962C8B-B14F-4D97-AF65-F5344CB8AC3E}">
        <p14:creationId xmlns:p14="http://schemas.microsoft.com/office/powerpoint/2010/main" val="292984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SDRAM OPERATION</a:t>
            </a:r>
          </a:p>
        </p:txBody>
      </p:sp>
      <p:sp>
        <p:nvSpPr>
          <p:cNvPr id="3" name="Content Placeholder 2"/>
          <p:cNvSpPr>
            <a:spLocks noGrp="1"/>
          </p:cNvSpPr>
          <p:nvPr>
            <p:ph sz="quarter" idx="13"/>
          </p:nvPr>
        </p:nvSpPr>
        <p:spPr/>
        <p:txBody>
          <a:bodyPr>
            <a:normAutofit fontScale="77500" lnSpcReduction="20000"/>
          </a:bodyPr>
          <a:lstStyle/>
          <a:p>
            <a:r>
              <a:rPr lang="id-ID" dirty="0"/>
              <a:t>pengaturan Transistor memberikan logika state stabil</a:t>
            </a:r>
            <a:br>
              <a:rPr lang="id-ID" dirty="0"/>
            </a:br>
            <a:br>
              <a:rPr lang="id-ID" dirty="0"/>
            </a:br>
            <a:r>
              <a:rPr lang="id-ID" dirty="0"/>
              <a:t>• State 1</a:t>
            </a:r>
            <a:br>
              <a:rPr lang="id-ID" dirty="0"/>
            </a:br>
            <a:r>
              <a:rPr lang="id-ID" dirty="0"/>
              <a:t>-C1 tinggi, C2 rendah</a:t>
            </a:r>
            <a:br>
              <a:rPr lang="id-ID" dirty="0"/>
            </a:br>
            <a:r>
              <a:rPr lang="id-ID" dirty="0"/>
              <a:t>-T1 T4 off, T2 T3 pada</a:t>
            </a:r>
            <a:br>
              <a:rPr lang="id-ID" dirty="0"/>
            </a:br>
            <a:r>
              <a:rPr lang="id-ID" dirty="0"/>
              <a:t>• State 0</a:t>
            </a:r>
            <a:br>
              <a:rPr lang="id-ID" dirty="0"/>
            </a:br>
            <a:r>
              <a:rPr lang="id-ID" dirty="0"/>
              <a:t>  C2-tinggi, C1 rendah</a:t>
            </a:r>
            <a:br>
              <a:rPr lang="id-ID" dirty="0"/>
            </a:br>
            <a:r>
              <a:rPr lang="id-ID" dirty="0"/>
              <a:t>  T2-T3 off, T1 T4 On</a:t>
            </a:r>
            <a:br>
              <a:rPr lang="id-ID" dirty="0"/>
            </a:br>
            <a:r>
              <a:rPr lang="id-ID" dirty="0"/>
              <a:t>• transistor Alamat baris T5 T6 adalah saklar</a:t>
            </a:r>
            <a:br>
              <a:rPr lang="id-ID" dirty="0"/>
            </a:br>
            <a:r>
              <a:rPr lang="id-ID" dirty="0"/>
              <a:t>• Write - menerapkan nilai B &amp; komplimen untuk B</a:t>
            </a:r>
            <a:br>
              <a:rPr lang="id-ID" dirty="0"/>
            </a:br>
            <a:r>
              <a:rPr lang="id-ID" dirty="0"/>
              <a:t>• Read  - nilai on pada line B</a:t>
            </a:r>
          </a:p>
        </p:txBody>
      </p:sp>
      <p:pic>
        <p:nvPicPr>
          <p:cNvPr id="6146"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643218" y="2286000"/>
            <a:ext cx="37719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029" y="4120441"/>
            <a:ext cx="37719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21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84409436"/>
              </p:ext>
            </p:extLst>
          </p:nvPr>
        </p:nvGraphicFramePr>
        <p:xfrm>
          <a:off x="1143000" y="762000"/>
          <a:ext cx="6096000" cy="5943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137159">
                <a:tc>
                  <a:txBody>
                    <a:bodyPr/>
                    <a:lstStyle/>
                    <a:p>
                      <a:r>
                        <a:rPr lang="id-ID" dirty="0"/>
                        <a:t>Karakteristik</a:t>
                      </a:r>
                    </a:p>
                  </a:txBody>
                  <a:tcPr/>
                </a:tc>
                <a:tc>
                  <a:txBody>
                    <a:bodyPr/>
                    <a:lstStyle/>
                    <a:p>
                      <a:r>
                        <a:rPr lang="id-ID" dirty="0"/>
                        <a:t>Keterangan</a:t>
                      </a:r>
                    </a:p>
                  </a:txBody>
                  <a:tcPr/>
                </a:tc>
                <a:extLst>
                  <a:ext uri="{0D108BD9-81ED-4DB2-BD59-A6C34878D82A}">
                    <a16:rowId xmlns:a16="http://schemas.microsoft.com/office/drawing/2014/main" val="10000"/>
                  </a:ext>
                </a:extLst>
              </a:tr>
              <a:tr h="370840">
                <a:tc>
                  <a:txBody>
                    <a:bodyPr/>
                    <a:lstStyle/>
                    <a:p>
                      <a:r>
                        <a:rPr lang="id-ID" dirty="0"/>
                        <a:t>Lokasi</a:t>
                      </a:r>
                    </a:p>
                  </a:txBody>
                  <a:tcPr/>
                </a:tc>
                <a:tc>
                  <a:txBody>
                    <a:bodyPr/>
                    <a:lstStyle/>
                    <a:p>
                      <a:r>
                        <a:rPr lang="id-ID" dirty="0"/>
                        <a:t>1. CPU</a:t>
                      </a:r>
                    </a:p>
                    <a:p>
                      <a:r>
                        <a:rPr lang="id-ID" dirty="0"/>
                        <a:t>2. Internal (main)</a:t>
                      </a:r>
                    </a:p>
                    <a:p>
                      <a:r>
                        <a:rPr lang="id-ID" dirty="0"/>
                        <a:t>3. External (secondary)</a:t>
                      </a:r>
                    </a:p>
                  </a:txBody>
                  <a:tcPr/>
                </a:tc>
                <a:extLst>
                  <a:ext uri="{0D108BD9-81ED-4DB2-BD59-A6C34878D82A}">
                    <a16:rowId xmlns:a16="http://schemas.microsoft.com/office/drawing/2014/main" val="10001"/>
                  </a:ext>
                </a:extLst>
              </a:tr>
              <a:tr h="370840">
                <a:tc>
                  <a:txBody>
                    <a:bodyPr/>
                    <a:lstStyle/>
                    <a:p>
                      <a:r>
                        <a:rPr lang="id-ID" dirty="0"/>
                        <a:t>Kapasitas</a:t>
                      </a:r>
                    </a:p>
                  </a:txBody>
                  <a:tcPr/>
                </a:tc>
                <a:tc>
                  <a:txBody>
                    <a:bodyPr/>
                    <a:lstStyle/>
                    <a:p>
                      <a:r>
                        <a:rPr lang="id-ID" dirty="0"/>
                        <a:t>1. Ukuran word</a:t>
                      </a:r>
                    </a:p>
                    <a:p>
                      <a:r>
                        <a:rPr lang="id-ID" dirty="0"/>
                        <a:t>2. Jumlah word</a:t>
                      </a:r>
                    </a:p>
                  </a:txBody>
                  <a:tcPr/>
                </a:tc>
                <a:extLst>
                  <a:ext uri="{0D108BD9-81ED-4DB2-BD59-A6C34878D82A}">
                    <a16:rowId xmlns:a16="http://schemas.microsoft.com/office/drawing/2014/main" val="10002"/>
                  </a:ext>
                </a:extLst>
              </a:tr>
              <a:tr h="370840">
                <a:tc>
                  <a:txBody>
                    <a:bodyPr/>
                    <a:lstStyle/>
                    <a:p>
                      <a:r>
                        <a:rPr lang="id-ID" dirty="0"/>
                        <a:t>Satuan taransfer</a:t>
                      </a:r>
                    </a:p>
                  </a:txBody>
                  <a:tcPr/>
                </a:tc>
                <a:tc>
                  <a:txBody>
                    <a:bodyPr/>
                    <a:lstStyle/>
                    <a:p>
                      <a:r>
                        <a:rPr lang="id-ID" dirty="0"/>
                        <a:t>1. Word</a:t>
                      </a:r>
                    </a:p>
                    <a:p>
                      <a:r>
                        <a:rPr lang="id-ID" dirty="0"/>
                        <a:t>2. Block</a:t>
                      </a:r>
                    </a:p>
                  </a:txBody>
                  <a:tcPr/>
                </a:tc>
                <a:extLst>
                  <a:ext uri="{0D108BD9-81ED-4DB2-BD59-A6C34878D82A}">
                    <a16:rowId xmlns:a16="http://schemas.microsoft.com/office/drawing/2014/main" val="10003"/>
                  </a:ext>
                </a:extLst>
              </a:tr>
              <a:tr h="370840">
                <a:tc>
                  <a:txBody>
                    <a:bodyPr/>
                    <a:lstStyle/>
                    <a:p>
                      <a:r>
                        <a:rPr lang="id-ID" dirty="0"/>
                        <a:t>Metode Akses</a:t>
                      </a:r>
                    </a:p>
                  </a:txBody>
                  <a:tcPr/>
                </a:tc>
                <a:tc>
                  <a:txBody>
                    <a:bodyPr/>
                    <a:lstStyle/>
                    <a:p>
                      <a:r>
                        <a:rPr lang="pt-BR" dirty="0"/>
                        <a:t>1. Sequential access</a:t>
                      </a:r>
                    </a:p>
                    <a:p>
                      <a:r>
                        <a:rPr lang="id-ID" dirty="0"/>
                        <a:t>2. Direct access</a:t>
                      </a:r>
                    </a:p>
                    <a:p>
                      <a:r>
                        <a:rPr lang="id-ID" dirty="0"/>
                        <a:t>3. Random access</a:t>
                      </a:r>
                    </a:p>
                    <a:p>
                      <a:r>
                        <a:rPr lang="id-ID" dirty="0"/>
                        <a:t>4. Associative access</a:t>
                      </a:r>
                    </a:p>
                  </a:txBody>
                  <a:tcPr/>
                </a:tc>
                <a:extLst>
                  <a:ext uri="{0D108BD9-81ED-4DB2-BD59-A6C34878D82A}">
                    <a16:rowId xmlns:a16="http://schemas.microsoft.com/office/drawing/2014/main" val="10004"/>
                  </a:ext>
                </a:extLst>
              </a:tr>
              <a:tr h="370840">
                <a:tc>
                  <a:txBody>
                    <a:bodyPr/>
                    <a:lstStyle/>
                    <a:p>
                      <a:r>
                        <a:rPr lang="id-ID" dirty="0"/>
                        <a:t>Kinerja</a:t>
                      </a:r>
                    </a:p>
                  </a:txBody>
                  <a:tcPr/>
                </a:tc>
                <a:tc>
                  <a:txBody>
                    <a:bodyPr/>
                    <a:lstStyle/>
                    <a:p>
                      <a:r>
                        <a:rPr lang="id-ID" dirty="0"/>
                        <a:t>1. Access time</a:t>
                      </a:r>
                    </a:p>
                    <a:p>
                      <a:r>
                        <a:rPr lang="id-ID" dirty="0"/>
                        <a:t>2. Cycle time</a:t>
                      </a:r>
                    </a:p>
                    <a:p>
                      <a:r>
                        <a:rPr lang="id-ID" dirty="0"/>
                        <a:t>3. Transfer rate</a:t>
                      </a:r>
                    </a:p>
                  </a:txBody>
                  <a:tcPr/>
                </a:tc>
                <a:extLst>
                  <a:ext uri="{0D108BD9-81ED-4DB2-BD59-A6C34878D82A}">
                    <a16:rowId xmlns:a16="http://schemas.microsoft.com/office/drawing/2014/main" val="10005"/>
                  </a:ext>
                </a:extLst>
              </a:tr>
              <a:tr h="370840">
                <a:tc>
                  <a:txBody>
                    <a:bodyPr/>
                    <a:lstStyle/>
                    <a:p>
                      <a:r>
                        <a:rPr lang="id-ID" dirty="0"/>
                        <a:t>Tipe fisik</a:t>
                      </a:r>
                    </a:p>
                  </a:txBody>
                  <a:tcPr/>
                </a:tc>
                <a:tc>
                  <a:txBody>
                    <a:bodyPr/>
                    <a:lstStyle/>
                    <a:p>
                      <a:r>
                        <a:rPr lang="id-ID" dirty="0"/>
                        <a:t>1. Semikonduktor</a:t>
                      </a:r>
                    </a:p>
                    <a:p>
                      <a:r>
                        <a:rPr lang="id-ID" dirty="0"/>
                        <a:t>2. Magnetik</a:t>
                      </a:r>
                    </a:p>
                  </a:txBody>
                  <a:tcPr/>
                </a:tc>
                <a:extLst>
                  <a:ext uri="{0D108BD9-81ED-4DB2-BD59-A6C34878D82A}">
                    <a16:rowId xmlns:a16="http://schemas.microsoft.com/office/drawing/2014/main" val="10006"/>
                  </a:ext>
                </a:extLst>
              </a:tr>
              <a:tr h="370840">
                <a:tc>
                  <a:txBody>
                    <a:bodyPr/>
                    <a:lstStyle/>
                    <a:p>
                      <a:r>
                        <a:rPr lang="id-ID" dirty="0"/>
                        <a:t>Karakter fisik</a:t>
                      </a:r>
                    </a:p>
                  </a:txBody>
                  <a:tcPr/>
                </a:tc>
                <a:tc>
                  <a:txBody>
                    <a:bodyPr/>
                    <a:lstStyle/>
                    <a:p>
                      <a:r>
                        <a:rPr lang="id-ID" dirty="0"/>
                        <a:t>1. Volatile/nonvolatile</a:t>
                      </a:r>
                    </a:p>
                    <a:p>
                      <a:r>
                        <a:rPr lang="id-ID" dirty="0"/>
                        <a:t>2. Erasable/nonerasable</a:t>
                      </a:r>
                    </a:p>
                  </a:txBody>
                  <a:tcPr/>
                </a:tc>
                <a:extLst>
                  <a:ext uri="{0D108BD9-81ED-4DB2-BD59-A6C34878D82A}">
                    <a16:rowId xmlns:a16="http://schemas.microsoft.com/office/drawing/2014/main" val="10007"/>
                  </a:ext>
                </a:extLst>
              </a:tr>
            </a:tbl>
          </a:graphicData>
        </a:graphic>
      </p:graphicFrame>
      <p:sp>
        <p:nvSpPr>
          <p:cNvPr id="12" name="Title 11"/>
          <p:cNvSpPr>
            <a:spLocks noGrp="1"/>
          </p:cNvSpPr>
          <p:nvPr>
            <p:ph type="title"/>
          </p:nvPr>
        </p:nvSpPr>
        <p:spPr>
          <a:xfrm>
            <a:off x="457200" y="338328"/>
            <a:ext cx="7162800" cy="347472"/>
          </a:xfrm>
        </p:spPr>
        <p:txBody>
          <a:bodyPr>
            <a:normAutofit fontScale="90000"/>
          </a:bodyPr>
          <a:lstStyle/>
          <a:p>
            <a:r>
              <a:rPr lang="id-ID" dirty="0"/>
              <a:t>Karakteristik Penting Memori</a:t>
            </a:r>
          </a:p>
        </p:txBody>
      </p:sp>
      <p:sp>
        <p:nvSpPr>
          <p:cNvPr id="13" name="Content Placeholder 12"/>
          <p:cNvSpPr>
            <a:spLocks noGrp="1"/>
          </p:cNvSpPr>
          <p:nvPr>
            <p:ph idx="1"/>
          </p:nvPr>
        </p:nvSpPr>
        <p:spPr/>
        <p:txBody>
          <a:bodyPr/>
          <a:lstStyle/>
          <a:p>
            <a:endParaRPr lang="id-ID"/>
          </a:p>
        </p:txBody>
      </p:sp>
    </p:spTree>
    <p:extLst>
      <p:ext uri="{BB962C8B-B14F-4D97-AF65-F5344CB8AC3E}">
        <p14:creationId xmlns:p14="http://schemas.microsoft.com/office/powerpoint/2010/main" val="3302241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6497</TotalTime>
  <Words>4112</Words>
  <Application>Microsoft Office PowerPoint</Application>
  <PresentationFormat>On-screen Show (4:3)</PresentationFormat>
  <Paragraphs>398</Paragraphs>
  <Slides>72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Candara</vt:lpstr>
      <vt:lpstr>Courier New</vt:lpstr>
      <vt:lpstr>Symbol</vt:lpstr>
      <vt:lpstr>Wingdings</vt:lpstr>
      <vt:lpstr>Waveform</vt:lpstr>
      <vt:lpstr>ORGANISASI KOMPUTER</vt:lpstr>
      <vt:lpstr>TUJUAN PEMBELAJARAN</vt:lpstr>
      <vt:lpstr>Refrensi </vt:lpstr>
      <vt:lpstr>MEMORY</vt:lpstr>
      <vt:lpstr>PowerPoint Presentation</vt:lpstr>
      <vt:lpstr>PowerPoint Presentation</vt:lpstr>
      <vt:lpstr>DRAM OPERATION</vt:lpstr>
      <vt:lpstr>SDRAM OPERATION</vt:lpstr>
      <vt:lpstr>Karakteristik Penting Memori</vt:lpstr>
      <vt:lpstr>Kehandalan memori</vt:lpstr>
      <vt:lpstr>PowerPoint Presentation</vt:lpstr>
      <vt:lpstr>PowerPoint Presentation</vt:lpstr>
      <vt:lpstr>PowerPoint Presentation</vt:lpstr>
      <vt:lpstr>PowerPoint Presentation</vt:lpstr>
      <vt:lpstr>PowerPoint Presentation</vt:lpstr>
      <vt:lpstr>Tabel Spesifikasi Memori</vt:lpstr>
      <vt:lpstr>Memory Utama Semikonduktor RAM (Random Access Memory) </vt:lpstr>
      <vt:lpstr>ROM(Read only memory )</vt:lpstr>
      <vt:lpstr>PowerPoint Presentation</vt:lpstr>
      <vt:lpstr>Cache Memori</vt:lpstr>
      <vt:lpstr>Organisasi cache memori</vt:lpstr>
      <vt:lpstr>EKSTERNAL MEMORY </vt:lpstr>
      <vt:lpstr>Magnetic Disk </vt:lpstr>
      <vt:lpstr>PowerPoint Presentation</vt:lpstr>
      <vt:lpstr>PowerPoint Presentation</vt:lpstr>
      <vt:lpstr>Format Data pada Track Disk</vt:lpstr>
      <vt:lpstr>Karakteristik Magnetik Disk</vt:lpstr>
      <vt:lpstr>1. Gerakan Head</vt:lpstr>
      <vt:lpstr>2. Portabilitas Disk</vt:lpstr>
      <vt:lpstr>Sides dan Platters</vt:lpstr>
      <vt:lpstr>Disk PiringanBanyak (multiple platters disk)</vt:lpstr>
      <vt:lpstr>Floppy Disk Drive</vt:lpstr>
      <vt:lpstr>Mekanisme Floppy Disk Drive</vt:lpstr>
      <vt:lpstr>Flopy Disk</vt:lpstr>
      <vt:lpstr>Karakteristik  Flopy Disk </vt:lpstr>
      <vt:lpstr>IDE Disk (Harddisk)</vt:lpstr>
      <vt:lpstr>IDE Disk</vt:lpstr>
      <vt:lpstr>IDE Disk</vt:lpstr>
      <vt:lpstr>Tabel Kecepatan Harddisk</vt:lpstr>
      <vt:lpstr>SCSI Disk (Harddisk) </vt:lpstr>
      <vt:lpstr>Versi Disk SCSI</vt:lpstr>
      <vt:lpstr>RAID  (Redundancy Array of Independent Disk) </vt:lpstr>
      <vt:lpstr>Karakteristik Umum Disk RAID </vt:lpstr>
      <vt:lpstr>RAID tingkat 0 </vt:lpstr>
      <vt:lpstr>RAID tingkat 0</vt:lpstr>
      <vt:lpstr>RAID tingkat 1 </vt:lpstr>
      <vt:lpstr>RAID tingkat 1</vt:lpstr>
      <vt:lpstr>RAID tingkat 2 </vt:lpstr>
      <vt:lpstr>RAID tingkat 3 </vt:lpstr>
      <vt:lpstr>RAID tingkat 4</vt:lpstr>
      <vt:lpstr>RAID tingkat 5 </vt:lpstr>
      <vt:lpstr>RAID 5</vt:lpstr>
      <vt:lpstr>RAID tingkat 6 </vt:lpstr>
      <vt:lpstr>RAID 6</vt:lpstr>
      <vt:lpstr>RAID 10</vt:lpstr>
      <vt:lpstr>RAID 10</vt:lpstr>
      <vt:lpstr>OPTICAL DISK</vt:lpstr>
      <vt:lpstr>PowerPoint Presentation</vt:lpstr>
      <vt:lpstr>CD ROM (Compact Disk–Read Only Memory)</vt:lpstr>
      <vt:lpstr>PowerPoint Presentation</vt:lpstr>
      <vt:lpstr>PowerPoint Presentation</vt:lpstr>
      <vt:lpstr>Format blok CD-ROM</vt:lpstr>
      <vt:lpstr>  CD–R (Compact Disk Recordables)  </vt:lpstr>
      <vt:lpstr>CD–RW (Compact Disk Rewritables)</vt:lpstr>
      <vt:lpstr>DVD (Digital Versatile Disk)</vt:lpstr>
      <vt:lpstr>DVD</vt:lpstr>
      <vt:lpstr>DVD-R (Readable) </vt:lpstr>
      <vt:lpstr> DVD-RW (ReWriteable) </vt:lpstr>
      <vt:lpstr>Kemampuan DVD</vt:lpstr>
      <vt:lpstr>  Kemampuan DVD  </vt:lpstr>
      <vt:lpstr>Media Penyimpanan Masa Kini </vt:lpstr>
      <vt:lpstr>Fluorescent Multilayer Disc  (FM Disc).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ORGANISASI KOMPUTER</dc:title>
  <dc:creator>karangutama</dc:creator>
  <cp:lastModifiedBy>wayan utama</cp:lastModifiedBy>
  <cp:revision>58</cp:revision>
  <dcterms:created xsi:type="dcterms:W3CDTF">2014-02-23T17:22:22Z</dcterms:created>
  <dcterms:modified xsi:type="dcterms:W3CDTF">2018-12-04T08:24:54Z</dcterms:modified>
</cp:coreProperties>
</file>