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3238" autoAdjust="0"/>
  </p:normalViewPr>
  <p:slideViewPr>
    <p:cSldViewPr>
      <p:cViewPr varScale="1">
        <p:scale>
          <a:sx n="68" d="100"/>
          <a:sy n="68" d="100"/>
        </p:scale>
        <p:origin x="1362" y="72"/>
      </p:cViewPr>
      <p:guideLst>
        <p:guide orient="horz" pos="2160"/>
        <p:guide pos="2880"/>
      </p:guideLst>
    </p:cSldViewPr>
  </p:slideViewPr>
  <p:outlineViewPr>
    <p:cViewPr>
      <p:scale>
        <a:sx n="33" d="100"/>
        <a:sy n="33" d="100"/>
      </p:scale>
      <p:origin x="54" y="675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1C2D56-C010-4864-AF11-DA9810551D72}" type="datetimeFigureOut">
              <a:rPr lang="id-ID" smtClean="0"/>
              <a:t>12/05/2020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0A039-D337-49E4-A241-D95433AF3C61}" type="slidenum">
              <a:rPr lang="id-ID" smtClean="0"/>
              <a:t>‹#›</a:t>
            </a:fld>
            <a:endParaRPr lang="id-ID"/>
          </a:p>
        </p:txBody>
      </p:sp>
    </p:spTree>
    <p:extLst>
      <p:ext uri="{BB962C8B-B14F-4D97-AF65-F5344CB8AC3E}">
        <p14:creationId xmlns:p14="http://schemas.microsoft.com/office/powerpoint/2010/main" val="67535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9279D5-60E0-4675-8FC8-56EF4E5A90B3}" type="datetimeFigureOut">
              <a:rPr lang="id-ID" smtClean="0"/>
              <a:t>12/05/2020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279D5-60E0-4675-8FC8-56EF4E5A90B3}" type="datetimeFigureOut">
              <a:rPr lang="id-ID" smtClean="0"/>
              <a:t>12/05/2020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79279D5-60E0-4675-8FC8-56EF4E5A90B3}" type="datetimeFigureOut">
              <a:rPr lang="id-ID" smtClean="0"/>
              <a:t>12/05/2020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279D5-60E0-4675-8FC8-56EF4E5A90B3}" type="datetimeFigureOut">
              <a:rPr lang="id-ID" smtClean="0"/>
              <a:t>12/05/2020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279D5-60E0-4675-8FC8-56EF4E5A90B3}" type="datetimeFigureOut">
              <a:rPr lang="id-ID" smtClean="0"/>
              <a:t>12/05/2020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579279D5-60E0-4675-8FC8-56EF4E5A90B3}" type="datetimeFigureOut">
              <a:rPr lang="id-ID" smtClean="0"/>
              <a:t>12/05/2020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279D5-60E0-4675-8FC8-56EF4E5A90B3}" type="datetimeFigureOut">
              <a:rPr lang="id-ID" smtClean="0"/>
              <a:t>12/05/2020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9279D5-60E0-4675-8FC8-56EF4E5A90B3}" type="datetimeFigureOut">
              <a:rPr lang="id-ID" smtClean="0"/>
              <a:t>12/05/2020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79279D5-60E0-4675-8FC8-56EF4E5A90B3}" type="datetimeFigureOut">
              <a:rPr lang="id-ID" smtClean="0"/>
              <a:t>12/05/2020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287087C-66C7-4275-A19C-19D20FA23DE0}"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79279D5-60E0-4675-8FC8-56EF4E5A90B3}" type="datetimeFigureOut">
              <a:rPr lang="id-ID" smtClean="0"/>
              <a:t>12/05/2020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9279D5-60E0-4675-8FC8-56EF4E5A90B3}" type="datetimeFigureOut">
              <a:rPr lang="id-ID" smtClean="0"/>
              <a:t>12/05/2020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287087C-66C7-4275-A19C-19D20FA23DE0}" type="slidenum">
              <a:rPr lang="id-ID" smtClean="0"/>
              <a:t>‹#›</a:t>
            </a:fld>
            <a:endParaRPr lang="id-ID"/>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79279D5-60E0-4675-8FC8-56EF4E5A90B3}" type="datetimeFigureOut">
              <a:rPr lang="id-ID" smtClean="0"/>
              <a:t>12/05/2020</a:t>
            </a:fld>
            <a:endParaRPr lang="id-ID"/>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id-ID"/>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287087C-66C7-4275-A19C-19D20FA23DE0}" type="slidenum">
              <a:rPr lang="id-ID" smtClean="0"/>
              <a:t>‹#›</a:t>
            </a:fld>
            <a:endParaRPr lang="id-ID"/>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457200"/>
            <a:ext cx="7772400" cy="1780108"/>
          </a:xfrm>
        </p:spPr>
        <p:txBody>
          <a:bodyPr/>
          <a:lstStyle/>
          <a:p>
            <a:r>
              <a:rPr lang="id-ID" dirty="0"/>
              <a:t>ORGANISASI KOMPUTER</a:t>
            </a:r>
          </a:p>
        </p:txBody>
      </p:sp>
      <p:sp>
        <p:nvSpPr>
          <p:cNvPr id="4" name="Subtitle 3"/>
          <p:cNvSpPr>
            <a:spLocks noGrp="1"/>
          </p:cNvSpPr>
          <p:nvPr>
            <p:ph type="subTitle" idx="1"/>
          </p:nvPr>
        </p:nvSpPr>
        <p:spPr/>
        <p:txBody>
          <a:bodyPr>
            <a:normAutofit fontScale="70000" lnSpcReduction="20000"/>
          </a:bodyPr>
          <a:lstStyle/>
          <a:p>
            <a:endParaRPr lang="id-ID" dirty="0"/>
          </a:p>
          <a:p>
            <a:pPr algn="l"/>
            <a:r>
              <a:rPr lang="id-ID" sz="4700" dirty="0"/>
              <a:t>Pertemuan 12</a:t>
            </a:r>
          </a:p>
          <a:p>
            <a:endParaRPr lang="id-ID" dirty="0"/>
          </a:p>
          <a:p>
            <a:pPr algn="r"/>
            <a:r>
              <a:rPr lang="id-ID" sz="4400" dirty="0"/>
              <a:t>Input/Output</a:t>
            </a:r>
            <a:r>
              <a:rPr lang="id-ID" dirty="0"/>
              <a:t> </a:t>
            </a:r>
          </a:p>
        </p:txBody>
      </p:sp>
    </p:spTree>
    <p:extLst>
      <p:ext uri="{BB962C8B-B14F-4D97-AF65-F5344CB8AC3E}">
        <p14:creationId xmlns:p14="http://schemas.microsoft.com/office/powerpoint/2010/main" val="415364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Fungsi dalam menjalankan tugas bagi modul I/O dapat dibagi menjadi beberapa katagori, yaitu:</a:t>
            </a:r>
          </a:p>
          <a:p>
            <a:r>
              <a:rPr lang="id-ID" dirty="0"/>
              <a:t>Kontrol dan pewaktuan.</a:t>
            </a:r>
          </a:p>
          <a:p>
            <a:r>
              <a:rPr lang="id-ID" dirty="0"/>
              <a:t>Komunikasi CPU.</a:t>
            </a:r>
          </a:p>
          <a:p>
            <a:r>
              <a:rPr lang="id-ID" dirty="0"/>
              <a:t>Komunikasi perangkat eksternal.</a:t>
            </a:r>
          </a:p>
          <a:p>
            <a:r>
              <a:rPr lang="id-ID" dirty="0"/>
              <a:t>Pem-buffer-an data.</a:t>
            </a:r>
          </a:p>
          <a:p>
            <a:r>
              <a:rPr lang="id-ID" dirty="0"/>
              <a:t>Deteksi kesalahan.</a:t>
            </a:r>
          </a:p>
        </p:txBody>
      </p:sp>
      <p:sp>
        <p:nvSpPr>
          <p:cNvPr id="3" name="Title 2"/>
          <p:cNvSpPr>
            <a:spLocks noGrp="1"/>
          </p:cNvSpPr>
          <p:nvPr>
            <p:ph type="title"/>
          </p:nvPr>
        </p:nvSpPr>
        <p:spPr/>
        <p:txBody>
          <a:bodyPr/>
          <a:lstStyle/>
          <a:p>
            <a:r>
              <a:rPr lang="id-ID" b="1" dirty="0"/>
              <a:t>Fungsi Modul I/O</a:t>
            </a:r>
            <a:endParaRPr lang="id-ID" dirty="0"/>
          </a:p>
        </p:txBody>
      </p:sp>
    </p:spTree>
    <p:extLst>
      <p:ext uri="{BB962C8B-B14F-4D97-AF65-F5344CB8AC3E}">
        <p14:creationId xmlns:p14="http://schemas.microsoft.com/office/powerpoint/2010/main" val="397129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d-ID" dirty="0"/>
              <a:t>Fungsi kontrol dan pewaktuan (</a:t>
            </a:r>
            <a:r>
              <a:rPr lang="id-ID" i="1" dirty="0"/>
              <a:t>control &amp; timing</a:t>
            </a:r>
            <a:r>
              <a:rPr lang="id-ID" dirty="0"/>
              <a:t>) merupakan hal yang penting untuk mensinkronkan kerja masing – masing komponen penyusun komputer. Dalam sekali waktu CPU berkomunikasi dengan satu atau lebih perangkat dengan pola tidak menentu dan kecepatan transfer komunikasi data yang beragam, baik dengan perangkat internal seperti register – register, memori utama, memori sekunder, perangkat peripheral. Proses tersebut bisa berjalan apabila ada fungsi kontrol dan pewaktuan yang mengatur sistem secara keseluruhan</a:t>
            </a:r>
          </a:p>
        </p:txBody>
      </p:sp>
      <p:sp>
        <p:nvSpPr>
          <p:cNvPr id="3" name="Title 2"/>
          <p:cNvSpPr>
            <a:spLocks noGrp="1"/>
          </p:cNvSpPr>
          <p:nvPr>
            <p:ph type="title"/>
          </p:nvPr>
        </p:nvSpPr>
        <p:spPr/>
        <p:txBody>
          <a:bodyPr>
            <a:normAutofit fontScale="90000"/>
          </a:bodyPr>
          <a:lstStyle/>
          <a:p>
            <a:r>
              <a:rPr lang="id-ID" dirty="0"/>
              <a:t>Kontrol dan pewaktuan.</a:t>
            </a:r>
            <a:br>
              <a:rPr lang="id-ID" dirty="0"/>
            </a:br>
            <a:endParaRPr lang="id-ID" dirty="0"/>
          </a:p>
        </p:txBody>
      </p:sp>
    </p:spTree>
    <p:extLst>
      <p:ext uri="{BB962C8B-B14F-4D97-AF65-F5344CB8AC3E}">
        <p14:creationId xmlns:p14="http://schemas.microsoft.com/office/powerpoint/2010/main" val="20005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2675466"/>
            <a:ext cx="7924800" cy="3877733"/>
          </a:xfrm>
        </p:spPr>
        <p:txBody>
          <a:bodyPr>
            <a:normAutofit fontScale="92500" lnSpcReduction="20000"/>
          </a:bodyPr>
          <a:lstStyle/>
          <a:p>
            <a:pPr marL="0" indent="0">
              <a:buNone/>
            </a:pPr>
            <a:r>
              <a:rPr lang="id-ID" dirty="0"/>
              <a:t>Contoh kontrol pemindahan data dari peripheral ke CPU melalui sebuah modul I/O dapat meliputi langkah – langkah berikut ini :</a:t>
            </a:r>
          </a:p>
          <a:p>
            <a:pPr marL="457200" indent="-457200">
              <a:buFont typeface="+mj-lt"/>
              <a:buAutoNum type="arabicPeriod"/>
            </a:pPr>
            <a:r>
              <a:rPr lang="id-ID" dirty="0"/>
              <a:t>Permintaan dan pemeriksaan status perangkat dari CPU ke modul I/O.</a:t>
            </a:r>
          </a:p>
          <a:p>
            <a:pPr marL="457200" indent="-457200">
              <a:buFont typeface="+mj-lt"/>
              <a:buAutoNum type="arabicPeriod"/>
            </a:pPr>
            <a:r>
              <a:rPr lang="pt-BR" dirty="0"/>
              <a:t>Modul I/O memberi jawaban atas permintaan CPU.</a:t>
            </a:r>
          </a:p>
          <a:p>
            <a:pPr marL="457200" indent="-457200">
              <a:buFont typeface="+mj-lt"/>
              <a:buAutoNum type="arabicPeriod"/>
            </a:pPr>
            <a:r>
              <a:rPr lang="id-ID" dirty="0"/>
              <a:t>Apabila perangkat eksternal telah siap untuk transfer data, maka CPU akan mengirimkan perintah ke modul I/O.</a:t>
            </a:r>
          </a:p>
          <a:p>
            <a:pPr marL="457200" indent="-457200">
              <a:buFont typeface="+mj-lt"/>
              <a:buAutoNum type="arabicPeriod"/>
            </a:pPr>
            <a:r>
              <a:rPr lang="id-ID" dirty="0"/>
              <a:t>Modul I/O akan menerima paket data dengan panjang tertentu dari peripheral.</a:t>
            </a:r>
          </a:p>
          <a:p>
            <a:pPr marL="457200" indent="-457200">
              <a:buFont typeface="+mj-lt"/>
              <a:buAutoNum type="arabicPeriod"/>
            </a:pPr>
            <a:r>
              <a:rPr lang="nn-NO" dirty="0"/>
              <a:t>Selanjutnya data dikirim ke CPU setelah diadakan sinkronisasi panjang data dan</a:t>
            </a:r>
            <a:r>
              <a:rPr lang="id-ID" dirty="0"/>
              <a:t> kecepatan transfer oleh modul I/O sehingga paket – paket data dapat diterima CPU dengan baik.</a:t>
            </a:r>
          </a:p>
        </p:txBody>
      </p:sp>
      <p:sp>
        <p:nvSpPr>
          <p:cNvPr id="3" name="Title 2"/>
          <p:cNvSpPr>
            <a:spLocks noGrp="1"/>
          </p:cNvSpPr>
          <p:nvPr>
            <p:ph type="title"/>
          </p:nvPr>
        </p:nvSpPr>
        <p:spPr/>
        <p:txBody>
          <a:bodyPr>
            <a:normAutofit fontScale="90000"/>
          </a:bodyPr>
          <a:lstStyle/>
          <a:p>
            <a:r>
              <a:rPr lang="id-ID" dirty="0"/>
              <a:t>Komunikasi CPU.</a:t>
            </a:r>
            <a:br>
              <a:rPr lang="id-ID" dirty="0"/>
            </a:br>
            <a:endParaRPr lang="id-ID" dirty="0"/>
          </a:p>
        </p:txBody>
      </p:sp>
    </p:spTree>
    <p:extLst>
      <p:ext uri="{BB962C8B-B14F-4D97-AF65-F5344CB8AC3E}">
        <p14:creationId xmlns:p14="http://schemas.microsoft.com/office/powerpoint/2010/main" val="37896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609600" y="1371600"/>
            <a:ext cx="8305800" cy="5334000"/>
          </a:xfrm>
        </p:spPr>
        <p:txBody>
          <a:bodyPr>
            <a:noAutofit/>
          </a:bodyPr>
          <a:lstStyle/>
          <a:p>
            <a:pPr marL="0" indent="0">
              <a:buNone/>
            </a:pPr>
            <a:r>
              <a:rPr lang="id-ID" sz="1900" dirty="0"/>
              <a:t>Transfer data tidak akan lepas dari penggunaan sistem bus, maka interaksi CPU dan modul I/O akan melibatkan kontrol dan pewaktuan sebuah arbitrasi bus atau lebih. </a:t>
            </a:r>
          </a:p>
          <a:p>
            <a:pPr marL="0" indent="0">
              <a:buNone/>
            </a:pPr>
            <a:r>
              <a:rPr lang="nb-NO" sz="1900" dirty="0"/>
              <a:t>Adapun fungsi komunikasi antara CPU dan modul I/O meliputi proses – proses berikut :</a:t>
            </a:r>
          </a:p>
          <a:p>
            <a:r>
              <a:rPr lang="id-ID" sz="1900" i="1" dirty="0"/>
              <a:t>Command Decoding</a:t>
            </a:r>
            <a:r>
              <a:rPr lang="id-ID" sz="1900" dirty="0"/>
              <a:t>, yaitu modul I/O menerima perintah – perintah dari CPU yang dikirimkan sebagai sinyal bagi bus kontrol. Misalnya, sebuah modul I/O untuk disk </a:t>
            </a:r>
            <a:r>
              <a:rPr lang="en-US" sz="1900" dirty="0" err="1"/>
              <a:t>dapat</a:t>
            </a:r>
            <a:r>
              <a:rPr lang="en-US" sz="1900" dirty="0"/>
              <a:t> </a:t>
            </a:r>
            <a:r>
              <a:rPr lang="en-US" sz="1900" dirty="0" err="1"/>
              <a:t>menerima</a:t>
            </a:r>
            <a:r>
              <a:rPr lang="en-US" sz="1900" dirty="0"/>
              <a:t> </a:t>
            </a:r>
            <a:r>
              <a:rPr lang="en-US" sz="1900" dirty="0" err="1"/>
              <a:t>perintah</a:t>
            </a:r>
            <a:r>
              <a:rPr lang="en-US" sz="1900" dirty="0"/>
              <a:t>: Read sector, Scan record ID, Format disk.</a:t>
            </a:r>
          </a:p>
          <a:p>
            <a:r>
              <a:rPr lang="id-ID" sz="1900" i="1" dirty="0"/>
              <a:t>Data, </a:t>
            </a:r>
            <a:r>
              <a:rPr lang="id-ID" sz="1900" dirty="0"/>
              <a:t>pertukaran data antara CPU dan modul I/O melalui bus data.</a:t>
            </a:r>
          </a:p>
          <a:p>
            <a:r>
              <a:rPr lang="id-ID" sz="1900" i="1" dirty="0"/>
              <a:t>Status Reporting, </a:t>
            </a:r>
            <a:r>
              <a:rPr lang="id-ID" sz="1900" dirty="0"/>
              <a:t>yaitu pelaporan kondisi status modul I/O maupun perangkat peripheral, umumnya berupa status kondisi </a:t>
            </a:r>
            <a:r>
              <a:rPr lang="id-ID" sz="1900" i="1" dirty="0"/>
              <a:t>Busy </a:t>
            </a:r>
            <a:r>
              <a:rPr lang="id-ID" sz="1900" dirty="0"/>
              <a:t>atau </a:t>
            </a:r>
            <a:r>
              <a:rPr lang="id-ID" sz="1900" i="1" dirty="0"/>
              <a:t>Ready</a:t>
            </a:r>
            <a:r>
              <a:rPr lang="id-ID" sz="1900" dirty="0"/>
              <a:t>. Juga status bermacam –macam kondisi kesalahan (</a:t>
            </a:r>
            <a:r>
              <a:rPr lang="id-ID" sz="1900" i="1" dirty="0"/>
              <a:t>error</a:t>
            </a:r>
            <a:r>
              <a:rPr lang="id-ID" sz="1900" dirty="0"/>
              <a:t>).</a:t>
            </a:r>
          </a:p>
          <a:p>
            <a:r>
              <a:rPr lang="id-ID" sz="1900" i="1" dirty="0"/>
              <a:t>Address Recognition, </a:t>
            </a:r>
            <a:r>
              <a:rPr lang="id-ID" sz="1900" dirty="0"/>
              <a:t>bahwa peralatan atau komponen penyusun komputer dapat dihubungi atau dipanggil maka harus memiliki alamat yang unik, begitu pula pada perangkat peripheral, sehingga setiap modul I/O harus mengetahui alamat peripheral yang dikontrolnya.</a:t>
            </a:r>
          </a:p>
        </p:txBody>
      </p:sp>
    </p:spTree>
    <p:extLst>
      <p:ext uri="{BB962C8B-B14F-4D97-AF65-F5344CB8AC3E}">
        <p14:creationId xmlns:p14="http://schemas.microsoft.com/office/powerpoint/2010/main" val="182252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id-ID" dirty="0"/>
              <a:t>Komunikasi perangkat eksternal.</a:t>
            </a:r>
            <a:br>
              <a:rPr lang="id-ID" dirty="0"/>
            </a:br>
            <a:endParaRPr lang="id-ID" dirty="0"/>
          </a:p>
        </p:txBody>
      </p:sp>
      <p:sp>
        <p:nvSpPr>
          <p:cNvPr id="5" name="Content Placeholder 4"/>
          <p:cNvSpPr>
            <a:spLocks noGrp="1"/>
          </p:cNvSpPr>
          <p:nvPr>
            <p:ph sz="quarter" idx="13"/>
          </p:nvPr>
        </p:nvSpPr>
        <p:spPr>
          <a:xfrm>
            <a:off x="381000" y="2743200"/>
            <a:ext cx="3822192" cy="3447288"/>
          </a:xfrm>
        </p:spPr>
        <p:txBody>
          <a:bodyPr/>
          <a:lstStyle/>
          <a:p>
            <a:pPr marL="0" indent="0">
              <a:buNone/>
            </a:pPr>
            <a:r>
              <a:rPr lang="id-ID" dirty="0"/>
              <a:t>Pada sisi modul I/O ke perangkat peripheral juga terdapat komunikasi yang meliputi </a:t>
            </a:r>
            <a:r>
              <a:rPr lang="fi-FI" dirty="0"/>
              <a:t>komunikasi data, kontrol maupun status</a:t>
            </a:r>
            <a:endParaRPr lang="id-ID" dirty="0"/>
          </a:p>
        </p:txBody>
      </p:sp>
      <p:sp>
        <p:nvSpPr>
          <p:cNvPr id="6" name="Content Placeholder 5"/>
          <p:cNvSpPr>
            <a:spLocks noGrp="1"/>
          </p:cNvSpPr>
          <p:nvPr>
            <p:ph sz="quarter" idx="14"/>
          </p:nvPr>
        </p:nvSpPr>
        <p:spPr>
          <a:xfrm>
            <a:off x="4645152" y="2679192"/>
            <a:ext cx="3822192" cy="3950208"/>
          </a:xfrm>
        </p:spPr>
        <p:txBody>
          <a:bodyPr>
            <a:normAutofit/>
          </a:bodyPr>
          <a:lstStyle/>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lgn="ctr">
              <a:buNone/>
            </a:pPr>
            <a:endParaRPr lang="id-ID" sz="1600" b="1" dirty="0"/>
          </a:p>
          <a:p>
            <a:pPr marL="0" indent="0" algn="ctr">
              <a:buNone/>
            </a:pPr>
            <a:r>
              <a:rPr lang="id-ID" sz="1600" b="1" dirty="0"/>
              <a:t>Skema suatu perangkat peripheral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667000"/>
            <a:ext cx="4800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12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7129" y="1676400"/>
            <a:ext cx="8382000" cy="4693593"/>
          </a:xfrm>
          <a:prstGeom prst="rect">
            <a:avLst/>
          </a:prstGeom>
        </p:spPr>
        <p:txBody>
          <a:bodyPr wrap="square">
            <a:spAutoFit/>
          </a:bodyPr>
          <a:lstStyle/>
          <a:p>
            <a:r>
              <a:rPr lang="id-ID" sz="2300" dirty="0"/>
              <a:t>Fungsi selanjutnya adalah </a:t>
            </a:r>
            <a:r>
              <a:rPr lang="id-ID" sz="2300" i="1" dirty="0"/>
              <a:t>buffering</a:t>
            </a:r>
            <a:r>
              <a:rPr lang="id-ID" sz="2300" dirty="0"/>
              <a:t>. Tujuan utama </a:t>
            </a:r>
            <a:r>
              <a:rPr lang="id-ID" sz="2300" i="1" dirty="0"/>
              <a:t>buffering </a:t>
            </a:r>
            <a:r>
              <a:rPr lang="id-ID" sz="2300" dirty="0"/>
              <a:t>adalah mendapatkan penyesuaian data sehubungan perbedaan laju transfer data dari perangkat peripheral dengan kecepatan pengolahan pada CPU. Umumnya laju transfer data dari perangkat peripheral lebih lambat dari kecepatan CPU maupun media penyimpan.</a:t>
            </a:r>
          </a:p>
          <a:p>
            <a:endParaRPr lang="id-ID" sz="2300" dirty="0"/>
          </a:p>
          <a:p>
            <a:r>
              <a:rPr lang="id-ID" sz="2300" dirty="0"/>
              <a:t>Fungsi terakhir adalah deteksi kesalahan. Apabila pada perangkat peripheral terdapat masalah sehingga proses tidak dapat dijalankan, maka modul I/O akan melaporkan kesalahan tersebut. Misal informasi kesalahan pada peripheral printer seperti: kertas tergulung, pinta habis, kertas habis, dan lain – lain. Teknik yang umum untuk deteksi kesalahan adalah penggunaan bit paritas.</a:t>
            </a:r>
          </a:p>
        </p:txBody>
      </p:sp>
    </p:spTree>
    <p:extLst>
      <p:ext uri="{BB962C8B-B14F-4D97-AF65-F5344CB8AC3E}">
        <p14:creationId xmlns:p14="http://schemas.microsoft.com/office/powerpoint/2010/main" val="346715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STRUKTUR MODUL I/O</a:t>
            </a:r>
            <a:endParaRPr lang="id-ID" dirty="0"/>
          </a:p>
        </p:txBody>
      </p:sp>
      <p:sp>
        <p:nvSpPr>
          <p:cNvPr id="3" name="Content Placeholder 2"/>
          <p:cNvSpPr>
            <a:spLocks noGrp="1"/>
          </p:cNvSpPr>
          <p:nvPr>
            <p:ph idx="1"/>
          </p:nvPr>
        </p:nvSpPr>
        <p:spPr>
          <a:xfrm>
            <a:off x="872067" y="2675466"/>
            <a:ext cx="7408333" cy="3801533"/>
          </a:xfrm>
        </p:spPr>
        <p:txBody>
          <a:bodyPr/>
          <a:lstStyle/>
          <a:p>
            <a:pPr marL="0" indent="0">
              <a:buNone/>
            </a:pPr>
            <a:r>
              <a:rPr lang="id-ID" dirty="0"/>
              <a:t>Terdapat berbagai macam modul I/O seiring perkembangan komputer itu sendiri, contoh yang sederhana dan fleksibel adalah Intel 8255A yang sering disebut PPI (</a:t>
            </a:r>
            <a:r>
              <a:rPr lang="id-ID" i="1" dirty="0"/>
              <a:t>Programmable Peripheral Interface</a:t>
            </a:r>
            <a:r>
              <a:rPr lang="id-ID" dirty="0"/>
              <a:t>). Bagaimanapun kompleksitas suatu modul I/O, terdapat kemiripan struktur</a:t>
            </a:r>
          </a:p>
        </p:txBody>
      </p:sp>
    </p:spTree>
    <p:extLst>
      <p:ext uri="{BB962C8B-B14F-4D97-AF65-F5344CB8AC3E}">
        <p14:creationId xmlns:p14="http://schemas.microsoft.com/office/powerpoint/2010/main" val="996318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Blok diagram struktur modul I/O</a:t>
            </a:r>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228600" y="2438400"/>
            <a:ext cx="593641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quarter" idx="14"/>
          </p:nvPr>
        </p:nvSpPr>
        <p:spPr>
          <a:xfrm>
            <a:off x="6172200" y="2679192"/>
            <a:ext cx="2743200" cy="3950208"/>
          </a:xfrm>
        </p:spPr>
        <p:txBody>
          <a:bodyPr>
            <a:normAutofit fontScale="85000" lnSpcReduction="20000"/>
          </a:bodyPr>
          <a:lstStyle/>
          <a:p>
            <a:pPr marL="0" indent="0">
              <a:buNone/>
            </a:pPr>
            <a:r>
              <a:rPr lang="id-ID" dirty="0"/>
              <a:t>Antarmuka modul I/O ke CPU melalui bus sistem komputer terdapat tiga saluran, yaitu saluran data, saluran alamat dan saluran kontrol. Bagian terpenting adalah blok logika I/O yang berhubungan dengan semua peralatan antarmuka peripheral, terdapat fungsi pengaturan dan switching pada blok ini</a:t>
            </a:r>
          </a:p>
        </p:txBody>
      </p:sp>
    </p:spTree>
    <p:extLst>
      <p:ext uri="{BB962C8B-B14F-4D97-AF65-F5344CB8AC3E}">
        <p14:creationId xmlns:p14="http://schemas.microsoft.com/office/powerpoint/2010/main" val="245751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675467"/>
            <a:ext cx="8153400" cy="3450696"/>
          </a:xfrm>
        </p:spPr>
        <p:txBody>
          <a:bodyPr>
            <a:normAutofit/>
          </a:bodyPr>
          <a:lstStyle/>
          <a:p>
            <a:pPr marL="0" indent="0">
              <a:buNone/>
            </a:pPr>
            <a:r>
              <a:rPr lang="id-ID" sz="2800" dirty="0"/>
              <a:t>Terdapat tiga buah teknik dalam operasi I/O, yaitu: </a:t>
            </a:r>
          </a:p>
          <a:p>
            <a:r>
              <a:rPr lang="id-ID" sz="2800" dirty="0"/>
              <a:t>I/O terprogram, </a:t>
            </a:r>
          </a:p>
          <a:p>
            <a:r>
              <a:rPr lang="id-ID" sz="2800" i="1" dirty="0"/>
              <a:t>interrupt – driven </a:t>
            </a:r>
            <a:r>
              <a:rPr lang="id-ID" sz="2800" dirty="0"/>
              <a:t>I/O, </a:t>
            </a:r>
          </a:p>
          <a:p>
            <a:r>
              <a:rPr lang="id-ID" sz="2800" dirty="0"/>
              <a:t>DMA (</a:t>
            </a:r>
            <a:r>
              <a:rPr lang="id-ID" sz="2800" i="1" dirty="0"/>
              <a:t>Direct Memory Access</a:t>
            </a:r>
            <a:r>
              <a:rPr lang="id-ID" sz="2800" dirty="0"/>
              <a:t>). </a:t>
            </a:r>
          </a:p>
          <a:p>
            <a:pPr marL="0" indent="0">
              <a:buNone/>
            </a:pPr>
            <a:r>
              <a:rPr lang="id-ID" sz="2800" dirty="0"/>
              <a:t>Ketiganya memiliki keunggulan maupun kelemahan, yang penggunaannya disesuaikan sesuai unjuk kerja masing – masing teknik</a:t>
            </a:r>
            <a:r>
              <a:rPr lang="id-ID" dirty="0"/>
              <a:t>.</a:t>
            </a:r>
          </a:p>
        </p:txBody>
      </p:sp>
      <p:sp>
        <p:nvSpPr>
          <p:cNvPr id="3" name="Title 2"/>
          <p:cNvSpPr>
            <a:spLocks noGrp="1"/>
          </p:cNvSpPr>
          <p:nvPr>
            <p:ph type="title"/>
          </p:nvPr>
        </p:nvSpPr>
        <p:spPr/>
        <p:txBody>
          <a:bodyPr/>
          <a:lstStyle/>
          <a:p>
            <a:r>
              <a:rPr lang="id-ID" b="1" dirty="0"/>
              <a:t>TEKNIK MASUKAN/KELUARAN</a:t>
            </a:r>
            <a:endParaRPr lang="id-ID" dirty="0"/>
          </a:p>
        </p:txBody>
      </p:sp>
    </p:spTree>
    <p:extLst>
      <p:ext uri="{BB962C8B-B14F-4D97-AF65-F5344CB8AC3E}">
        <p14:creationId xmlns:p14="http://schemas.microsoft.com/office/powerpoint/2010/main" val="421031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pt-BR" dirty="0"/>
              <a:t>Pada I/O terprogram, data saling dipertukarkan antara CPU dan modul I/O. CPU</a:t>
            </a:r>
            <a:r>
              <a:rPr lang="id-ID" dirty="0"/>
              <a:t> mengeksekusi program yang memberikan operasi I/O kepada CPU secara langsung, seperti pemindahan data, pengiriman perintah baca maupun tulis, dan monitoring perangkat.</a:t>
            </a:r>
          </a:p>
          <a:p>
            <a:r>
              <a:rPr lang="id-ID" dirty="0"/>
              <a:t>Kelemahan teknik ini adalah CPU akan menunggu sampai operasi I/O selesai dilakukan modul I/O sehingga akan membuang waktu, apalagi CPU lebih cepat proses operasinya. </a:t>
            </a:r>
          </a:p>
          <a:p>
            <a:r>
              <a:rPr lang="id-ID" dirty="0"/>
              <a:t>Dalam teknik ini, modul I/O tidak dapat melakukan interupsi kepada CPU terhadap proses – proses yang diinteruksikan padanya. Seluruh proses merupakan tanggung jawab CPU sampai operasi lengkap dilaksanakan.</a:t>
            </a:r>
          </a:p>
        </p:txBody>
      </p:sp>
      <p:sp>
        <p:nvSpPr>
          <p:cNvPr id="3" name="Title 2"/>
          <p:cNvSpPr>
            <a:spLocks noGrp="1"/>
          </p:cNvSpPr>
          <p:nvPr>
            <p:ph type="title"/>
          </p:nvPr>
        </p:nvSpPr>
        <p:spPr/>
        <p:txBody>
          <a:bodyPr/>
          <a:lstStyle/>
          <a:p>
            <a:r>
              <a:rPr lang="id-ID" b="1" dirty="0"/>
              <a:t>I/O Terprogram</a:t>
            </a:r>
            <a:endParaRPr lang="id-ID" dirty="0"/>
          </a:p>
        </p:txBody>
      </p:sp>
    </p:spTree>
    <p:extLst>
      <p:ext uri="{BB962C8B-B14F-4D97-AF65-F5344CB8AC3E}">
        <p14:creationId xmlns:p14="http://schemas.microsoft.com/office/powerpoint/2010/main" val="165965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675467"/>
            <a:ext cx="8229599" cy="3450696"/>
          </a:xfrm>
        </p:spPr>
        <p:txBody>
          <a:bodyPr>
            <a:normAutofit/>
          </a:bodyPr>
          <a:lstStyle/>
          <a:p>
            <a:pPr marL="0" indent="0">
              <a:buNone/>
            </a:pPr>
            <a:r>
              <a:rPr lang="id-ID" dirty="0"/>
              <a:t>Agar mahasiswa memahami :</a:t>
            </a:r>
          </a:p>
          <a:p>
            <a:pPr>
              <a:buFont typeface="Wingdings" pitchFamily="2" charset="2"/>
              <a:buChar char="§"/>
            </a:pPr>
            <a:r>
              <a:rPr lang="id-ID" dirty="0"/>
              <a:t>Fungsi dan struktur modul-modul I/O</a:t>
            </a:r>
          </a:p>
          <a:p>
            <a:pPr>
              <a:buFont typeface="Wingdings" pitchFamily="2" charset="2"/>
              <a:buChar char="§"/>
            </a:pPr>
            <a:r>
              <a:rPr lang="id-ID" dirty="0"/>
              <a:t>Memahami I/O terprogram dan instruksi I/O</a:t>
            </a:r>
          </a:p>
          <a:p>
            <a:pPr>
              <a:buFont typeface="Wingdings" pitchFamily="2" charset="2"/>
              <a:buChar char="§"/>
            </a:pPr>
            <a:r>
              <a:rPr lang="id-ID" dirty="0"/>
              <a:t>Interupt Driver I/O, pengelolaan &amp; masalah rancangaannya</a:t>
            </a:r>
          </a:p>
          <a:p>
            <a:pPr>
              <a:buFont typeface="Wingdings" pitchFamily="2" charset="2"/>
              <a:buChar char="§"/>
            </a:pPr>
            <a:r>
              <a:rPr lang="id-ID" dirty="0"/>
              <a:t>Memahami DMA dan konfigurasinya</a:t>
            </a:r>
          </a:p>
          <a:p>
            <a:pPr>
              <a:buFont typeface="Wingdings" pitchFamily="2" charset="2"/>
              <a:buChar char="§"/>
            </a:pPr>
            <a:r>
              <a:rPr lang="id-ID" dirty="0"/>
              <a:t>Mampu menjelaskan saluran I/O dan processor termasuk fungsi dan karakteristiknya</a:t>
            </a:r>
          </a:p>
          <a:p>
            <a:pPr>
              <a:buFont typeface="Wingdings" pitchFamily="2" charset="2"/>
              <a:buChar char="§"/>
            </a:pPr>
            <a:endParaRPr lang="id-ID" dirty="0"/>
          </a:p>
          <a:p>
            <a:pPr marL="0" indent="0">
              <a:buNone/>
            </a:pPr>
            <a:endParaRPr lang="id-ID" dirty="0"/>
          </a:p>
        </p:txBody>
      </p:sp>
      <p:sp>
        <p:nvSpPr>
          <p:cNvPr id="3" name="Title 2"/>
          <p:cNvSpPr>
            <a:spLocks noGrp="1"/>
          </p:cNvSpPr>
          <p:nvPr>
            <p:ph type="title"/>
          </p:nvPr>
        </p:nvSpPr>
        <p:spPr/>
        <p:txBody>
          <a:bodyPr/>
          <a:lstStyle/>
          <a:p>
            <a:r>
              <a:rPr lang="id-ID" dirty="0"/>
              <a:t>TUJUAN PEMBELAJARAN</a:t>
            </a:r>
          </a:p>
        </p:txBody>
      </p:sp>
    </p:spTree>
    <p:extLst>
      <p:ext uri="{BB962C8B-B14F-4D97-AF65-F5344CB8AC3E}">
        <p14:creationId xmlns:p14="http://schemas.microsoft.com/office/powerpoint/2010/main" val="402561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1600200"/>
            <a:ext cx="8458200" cy="5105400"/>
          </a:xfrm>
        </p:spPr>
        <p:txBody>
          <a:bodyPr>
            <a:normAutofit fontScale="77500" lnSpcReduction="20000"/>
          </a:bodyPr>
          <a:lstStyle/>
          <a:p>
            <a:pPr marL="0" indent="0">
              <a:buNone/>
            </a:pPr>
            <a:r>
              <a:rPr lang="id-ID" dirty="0"/>
              <a:t>Terdapat empat klasifikasi perintah I/O, yaitu:</a:t>
            </a:r>
          </a:p>
          <a:p>
            <a:pPr marL="0" indent="0">
              <a:buNone/>
            </a:pPr>
            <a:r>
              <a:rPr lang="id-ID" b="1" dirty="0"/>
              <a:t>1. Perintah </a:t>
            </a:r>
            <a:r>
              <a:rPr lang="id-ID" b="1" i="1" dirty="0"/>
              <a:t>control.</a:t>
            </a:r>
          </a:p>
          <a:p>
            <a:pPr marL="0" indent="0">
              <a:buNone/>
            </a:pPr>
            <a:r>
              <a:rPr lang="sv-SE" dirty="0"/>
              <a:t>Perintah ini digunkan untuk mengaktivasi perangkat peripheral dan memberitahukan tugas yang</a:t>
            </a:r>
            <a:r>
              <a:rPr lang="id-ID" dirty="0"/>
              <a:t> diperintahkan padanya.</a:t>
            </a:r>
          </a:p>
          <a:p>
            <a:pPr marL="0" indent="0">
              <a:buNone/>
            </a:pPr>
            <a:r>
              <a:rPr lang="id-ID" b="1" dirty="0"/>
              <a:t>2. Perintah </a:t>
            </a:r>
            <a:r>
              <a:rPr lang="id-ID" b="1" i="1" dirty="0"/>
              <a:t>test.</a:t>
            </a:r>
          </a:p>
          <a:p>
            <a:pPr marL="0" indent="0">
              <a:buNone/>
            </a:pPr>
            <a:r>
              <a:rPr lang="id-ID" dirty="0"/>
              <a:t>Perintah ini digunakan CPU untuk menguji berbagai kondisi status modul I/O dan</a:t>
            </a:r>
          </a:p>
          <a:p>
            <a:pPr marL="0" indent="0">
              <a:buNone/>
            </a:pPr>
            <a:r>
              <a:rPr lang="id-ID" dirty="0"/>
              <a:t>peripheralnya. CPU perlu mengetahui perangkat peripheralnya dalam keadaan aktif dan siap digunakan, juga untuk mengetahui operasi – operasi I/O yang dijalankan serta mendeteksi kesalahannya.</a:t>
            </a:r>
          </a:p>
          <a:p>
            <a:pPr marL="0" indent="0">
              <a:buNone/>
            </a:pPr>
            <a:r>
              <a:rPr lang="id-ID" b="1" dirty="0"/>
              <a:t>3. Perintah </a:t>
            </a:r>
            <a:r>
              <a:rPr lang="id-ID" b="1" i="1" dirty="0"/>
              <a:t>read.</a:t>
            </a:r>
          </a:p>
          <a:p>
            <a:pPr marL="0" indent="0">
              <a:buNone/>
            </a:pPr>
            <a:r>
              <a:rPr lang="id-ID" dirty="0"/>
              <a:t>Perintah pada modul I/O untuk mengambil suatu paket data kemudian menaruh dalam buffer internal. Proses selanjutnya paket data dikirim melalui bus data setelah terjadi sinkronisasi data</a:t>
            </a:r>
          </a:p>
          <a:p>
            <a:pPr marL="0" indent="0">
              <a:buNone/>
            </a:pPr>
            <a:r>
              <a:rPr lang="id-ID" dirty="0"/>
              <a:t>maupun kecepatan transfernya.</a:t>
            </a:r>
          </a:p>
          <a:p>
            <a:pPr marL="0" indent="0">
              <a:buNone/>
            </a:pPr>
            <a:r>
              <a:rPr lang="id-ID" b="1" dirty="0"/>
              <a:t>4. Perintah </a:t>
            </a:r>
            <a:r>
              <a:rPr lang="id-ID" b="1" i="1" dirty="0"/>
              <a:t>write.</a:t>
            </a:r>
          </a:p>
          <a:p>
            <a:pPr marL="0" indent="0">
              <a:buNone/>
            </a:pPr>
            <a:r>
              <a:rPr lang="id-ID" dirty="0"/>
              <a:t>Perintah ini kebalikan dari </a:t>
            </a:r>
            <a:r>
              <a:rPr lang="id-ID" i="1" dirty="0"/>
              <a:t>read</a:t>
            </a:r>
            <a:r>
              <a:rPr lang="id-ID" dirty="0"/>
              <a:t>. CPU memerintahkan modul I/O untuk mengambil data dari bus data untuk diberikan pada perangkat peripheral tujuan data tersebut.</a:t>
            </a:r>
          </a:p>
        </p:txBody>
      </p:sp>
    </p:spTree>
    <p:extLst>
      <p:ext uri="{BB962C8B-B14F-4D97-AF65-F5344CB8AC3E}">
        <p14:creationId xmlns:p14="http://schemas.microsoft.com/office/powerpoint/2010/main" val="204523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752600"/>
            <a:ext cx="8382000" cy="4708981"/>
          </a:xfrm>
          <a:prstGeom prst="rect">
            <a:avLst/>
          </a:prstGeom>
        </p:spPr>
        <p:txBody>
          <a:bodyPr wrap="square">
            <a:spAutoFit/>
          </a:bodyPr>
          <a:lstStyle/>
          <a:p>
            <a:r>
              <a:rPr lang="pt-BR" sz="2000" dirty="0"/>
              <a:t>Dalam teknik I/O terprogram, terdapat dua macam inplementasi perintah I/O yang</a:t>
            </a:r>
            <a:r>
              <a:rPr lang="id-ID" sz="2000" dirty="0"/>
              <a:t> </a:t>
            </a:r>
            <a:r>
              <a:rPr lang="pl-PL" sz="2000" dirty="0"/>
              <a:t>tertuang dalam instruksi I/O, yaitu: </a:t>
            </a:r>
            <a:r>
              <a:rPr lang="pl-PL" sz="2000" i="1" dirty="0"/>
              <a:t>memory-mapped I/O </a:t>
            </a:r>
            <a:r>
              <a:rPr lang="pl-PL" sz="2000" dirty="0"/>
              <a:t>dan </a:t>
            </a:r>
            <a:r>
              <a:rPr lang="pl-PL" sz="2000" i="1" dirty="0"/>
              <a:t>isolated I/O</a:t>
            </a:r>
            <a:r>
              <a:rPr lang="pl-PL" sz="2000" dirty="0"/>
              <a:t>.</a:t>
            </a:r>
          </a:p>
          <a:p>
            <a:pPr marL="342900" indent="-342900">
              <a:buFont typeface="Wingdings" pitchFamily="2" charset="2"/>
              <a:buChar char="§"/>
            </a:pPr>
            <a:r>
              <a:rPr lang="id-ID" sz="2000" dirty="0"/>
              <a:t>Dalam </a:t>
            </a:r>
            <a:r>
              <a:rPr lang="id-ID" sz="2000" i="1" dirty="0"/>
              <a:t>memory-mapped I/O</a:t>
            </a:r>
            <a:r>
              <a:rPr lang="id-ID" sz="2000" dirty="0"/>
              <a:t>, terdapat ruang tunggal untuk lokasi memori dan perangkat I/O. CPU memperlakukan register status dan register data modul I/O sebagai lokasi memori dan menggunakan instruksi mesin yang sama untuk mengakses baik memori maupun perangkat I/O.</a:t>
            </a:r>
          </a:p>
          <a:p>
            <a:pPr marL="342900" indent="-342900">
              <a:buFont typeface="Wingdings" pitchFamily="2" charset="2"/>
              <a:buChar char="Ø"/>
            </a:pPr>
            <a:r>
              <a:rPr lang="id-ID" sz="2000" dirty="0"/>
              <a:t>Konskuensinya adalah diperlukan saluran tunggal untuk pembacaan dan saluran tunggal untuk penulisan. Keuntungan </a:t>
            </a:r>
            <a:r>
              <a:rPr lang="id-ID" sz="2000" i="1" dirty="0"/>
              <a:t>memory-mapped I/O </a:t>
            </a:r>
            <a:r>
              <a:rPr lang="id-ID" sz="2000" dirty="0"/>
              <a:t>adalah efisien dalam pemrograman, namun memakan banyak ruang memori alamat.</a:t>
            </a:r>
          </a:p>
          <a:p>
            <a:pPr marL="342900" indent="-342900">
              <a:buFont typeface="Wingdings" pitchFamily="2" charset="2"/>
              <a:buChar char="§"/>
            </a:pPr>
            <a:r>
              <a:rPr lang="id-ID" sz="2000" dirty="0"/>
              <a:t>Dalam teknik </a:t>
            </a:r>
            <a:r>
              <a:rPr lang="id-ID" sz="2000" i="1" dirty="0"/>
              <a:t>isolated I/O</a:t>
            </a:r>
            <a:r>
              <a:rPr lang="id-ID" sz="2000" dirty="0"/>
              <a:t>, dilakukan pemisahan ruang pengalamatan bagi memori dan ruang pengalamatan bagi I/O. Dengan teknik ini diperlukan bus yang dilengkapi dengan saluran </a:t>
            </a:r>
            <a:r>
              <a:rPr lang="it-IT" sz="2000" dirty="0"/>
              <a:t>pembacaan dan penulisan memori ditambah saluran perintah output. Keuntungan </a:t>
            </a:r>
            <a:r>
              <a:rPr lang="it-IT" sz="2000" i="1" dirty="0"/>
              <a:t>isolated I/O</a:t>
            </a:r>
            <a:r>
              <a:rPr lang="id-ID" sz="2000" i="1" dirty="0"/>
              <a:t> </a:t>
            </a:r>
            <a:r>
              <a:rPr lang="id-ID" sz="2000" dirty="0"/>
              <a:t>adalah sedikitnya instruksi I/O.</a:t>
            </a:r>
          </a:p>
        </p:txBody>
      </p:sp>
    </p:spTree>
    <p:extLst>
      <p:ext uri="{BB962C8B-B14F-4D97-AF65-F5344CB8AC3E}">
        <p14:creationId xmlns:p14="http://schemas.microsoft.com/office/powerpoint/2010/main" val="38303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77500" lnSpcReduction="20000"/>
          </a:bodyPr>
          <a:lstStyle/>
          <a:p>
            <a:pPr>
              <a:buFont typeface="Wingdings" pitchFamily="2" charset="2"/>
              <a:buChar char="§"/>
            </a:pPr>
            <a:r>
              <a:rPr lang="id-ID" dirty="0"/>
              <a:t>Teknik interrupt – driven I/O memungkinkan proses tidak membuang – buang waktu.</a:t>
            </a:r>
          </a:p>
          <a:p>
            <a:pPr>
              <a:buFont typeface="Wingdings" pitchFamily="2" charset="2"/>
              <a:buChar char="§"/>
            </a:pPr>
            <a:r>
              <a:rPr lang="id-ID" dirty="0"/>
              <a:t>Prosesnya adalah CPU mengeluarkan perintah I/O pada modul I/O, bersamaan perintah I/O dijalankan modul I/O maka CPU akan melakukan eksekusi perintah – perintah lainnya. Apabila </a:t>
            </a:r>
            <a:r>
              <a:rPr lang="sv-SE" dirty="0"/>
              <a:t>modul I/O telah selesai menjalankan instruksi yang diberikan padanya akan melakukan interupsi</a:t>
            </a:r>
            <a:r>
              <a:rPr lang="id-ID" dirty="0"/>
              <a:t>  pada CPU bahwa tugasnya telah selesai.</a:t>
            </a:r>
          </a:p>
          <a:p>
            <a:pPr>
              <a:buFont typeface="Wingdings" pitchFamily="2" charset="2"/>
              <a:buChar char="§"/>
            </a:pPr>
            <a:r>
              <a:rPr lang="id-ID" dirty="0"/>
              <a:t>Dalam teknik ini kendali perintah masih menjadi tanggung jawab CPU, baik pengambilan </a:t>
            </a:r>
            <a:r>
              <a:rPr lang="fi-FI" dirty="0"/>
              <a:t>perintah dari memori maupun pelaksanaan isi perintah tersebut. </a:t>
            </a:r>
            <a:endParaRPr lang="id-ID" dirty="0"/>
          </a:p>
          <a:p>
            <a:pPr>
              <a:buFont typeface="Wingdings" pitchFamily="2" charset="2"/>
              <a:buChar char="§"/>
            </a:pPr>
            <a:r>
              <a:rPr lang="fi-FI" dirty="0"/>
              <a:t>Terdapat selangkah kemajuan</a:t>
            </a:r>
            <a:r>
              <a:rPr lang="id-ID" dirty="0"/>
              <a:t> dari teknik sebelumnya, yaitu CPU melakukan </a:t>
            </a:r>
            <a:r>
              <a:rPr lang="id-ID" i="1" dirty="0"/>
              <a:t>multitasking </a:t>
            </a:r>
            <a:r>
              <a:rPr lang="id-ID" dirty="0"/>
              <a:t>beberapa perintah sekaligus sehingga tidak ada waktu tunggu bagi CPU.</a:t>
            </a:r>
          </a:p>
        </p:txBody>
      </p:sp>
      <p:sp>
        <p:nvSpPr>
          <p:cNvPr id="5" name="Title 4"/>
          <p:cNvSpPr>
            <a:spLocks noGrp="1"/>
          </p:cNvSpPr>
          <p:nvPr>
            <p:ph type="title"/>
          </p:nvPr>
        </p:nvSpPr>
        <p:spPr/>
        <p:txBody>
          <a:bodyPr/>
          <a:lstStyle/>
          <a:p>
            <a:r>
              <a:rPr lang="id-ID" b="1" dirty="0"/>
              <a:t>interrupt – Driven I/O</a:t>
            </a:r>
            <a:endParaRPr lang="id-ID" dirty="0"/>
          </a:p>
        </p:txBody>
      </p:sp>
    </p:spTree>
    <p:extLst>
      <p:ext uri="{BB962C8B-B14F-4D97-AF65-F5344CB8AC3E}">
        <p14:creationId xmlns:p14="http://schemas.microsoft.com/office/powerpoint/2010/main" val="3593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d-ID" dirty="0"/>
              <a:t>Cara kerja teknik interupsi di sisi modul I/O adalah : </a:t>
            </a:r>
          </a:p>
          <a:p>
            <a:pPr>
              <a:buFont typeface="Wingdings" pitchFamily="2" charset="2"/>
              <a:buChar char="§"/>
            </a:pPr>
            <a:r>
              <a:rPr lang="id-ID" dirty="0"/>
              <a:t>modul I/O menerima perintah, misal </a:t>
            </a:r>
            <a:r>
              <a:rPr lang="id-ID" i="1" dirty="0"/>
              <a:t>read</a:t>
            </a:r>
            <a:r>
              <a:rPr lang="id-ID" dirty="0"/>
              <a:t>. </a:t>
            </a:r>
          </a:p>
          <a:p>
            <a:pPr>
              <a:buFont typeface="Wingdings" pitchFamily="2" charset="2"/>
              <a:buChar char="§"/>
            </a:pPr>
            <a:r>
              <a:rPr lang="id-ID" dirty="0"/>
              <a:t>Kemudian modul I/O melaksanakan perintah pembacaan dari peripheral dan meletakkan paket data ke register data modul I/O, </a:t>
            </a:r>
          </a:p>
          <a:p>
            <a:pPr>
              <a:buFont typeface="Wingdings" pitchFamily="2" charset="2"/>
              <a:buChar char="§"/>
            </a:pPr>
            <a:r>
              <a:rPr lang="id-ID" dirty="0"/>
              <a:t>selanjutnya modul mengeluarkan sinyal interupsi ke CPU melalui saluran kontrol. </a:t>
            </a:r>
          </a:p>
          <a:p>
            <a:pPr>
              <a:buFont typeface="Wingdings" pitchFamily="2" charset="2"/>
              <a:buChar char="§"/>
            </a:pPr>
            <a:r>
              <a:rPr lang="id-ID" dirty="0"/>
              <a:t>Kemudian modul menunggu datanya diminta CPU. </a:t>
            </a:r>
          </a:p>
          <a:p>
            <a:pPr>
              <a:buFont typeface="Wingdings" pitchFamily="2" charset="2"/>
              <a:buChar char="§"/>
            </a:pPr>
            <a:r>
              <a:rPr lang="id-ID" dirty="0"/>
              <a:t>Saat permintaan terjadi, modul meletakkan data pada bus data dan modul siap menerima perintah selanjutnya.</a:t>
            </a:r>
          </a:p>
        </p:txBody>
      </p:sp>
      <p:sp>
        <p:nvSpPr>
          <p:cNvPr id="3" name="Title 2"/>
          <p:cNvSpPr>
            <a:spLocks noGrp="1"/>
          </p:cNvSpPr>
          <p:nvPr>
            <p:ph type="title"/>
          </p:nvPr>
        </p:nvSpPr>
        <p:spPr/>
        <p:txBody>
          <a:bodyPr/>
          <a:lstStyle/>
          <a:p>
            <a:r>
              <a:rPr lang="id-ID" b="1" dirty="0"/>
              <a:t>interrupt – Driven I/O</a:t>
            </a:r>
            <a:endParaRPr lang="id-ID" dirty="0"/>
          </a:p>
        </p:txBody>
      </p:sp>
    </p:spTree>
    <p:extLst>
      <p:ext uri="{BB962C8B-B14F-4D97-AF65-F5344CB8AC3E}">
        <p14:creationId xmlns:p14="http://schemas.microsoft.com/office/powerpoint/2010/main" val="3665755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d-ID" dirty="0"/>
              <a:t>Pengolahan interupsi saat perangkat I/O telah menyelesaikan sebuah operasi I/O adalah sebagai berikut :</a:t>
            </a:r>
          </a:p>
          <a:p>
            <a:pPr marL="457200" indent="-457200">
              <a:buFont typeface="+mj-lt"/>
              <a:buAutoNum type="arabicPeriod"/>
            </a:pPr>
            <a:r>
              <a:rPr lang="id-ID" dirty="0"/>
              <a:t>Perangkat I/O akan mengirimkan sinyal interupsi ke CPU.</a:t>
            </a:r>
          </a:p>
          <a:p>
            <a:pPr marL="457200" indent="-457200">
              <a:buFont typeface="+mj-lt"/>
              <a:buAutoNum type="arabicPeriod"/>
            </a:pPr>
            <a:r>
              <a:rPr lang="id-ID" dirty="0"/>
              <a:t>CPU menyelesaikan operasi yang sedang dijalankannya kemudian merespon interupsi.</a:t>
            </a:r>
          </a:p>
          <a:p>
            <a:pPr marL="457200" indent="-457200">
              <a:buFont typeface="+mj-lt"/>
              <a:buAutoNum type="arabicPeriod"/>
            </a:pPr>
            <a:r>
              <a:rPr lang="id-ID" dirty="0"/>
              <a:t>CPU memeriksa interupsi tersebut, kalau valid maka CPU akan mengirimkan sinyal </a:t>
            </a:r>
            <a:r>
              <a:rPr lang="id-ID" i="1" dirty="0"/>
              <a:t>acknowledgment </a:t>
            </a:r>
            <a:r>
              <a:rPr lang="id-ID" dirty="0"/>
              <a:t>ke perangkat I/O untuk menghentikan interupsinya</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4057747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738533" cy="3450696"/>
          </a:xfrm>
        </p:spPr>
        <p:txBody>
          <a:bodyPr>
            <a:normAutofit fontScale="85000" lnSpcReduction="10000"/>
          </a:bodyPr>
          <a:lstStyle/>
          <a:p>
            <a:pPr marL="0" indent="0">
              <a:buNone/>
            </a:pPr>
            <a:r>
              <a:rPr lang="id-ID" dirty="0"/>
              <a:t>Pengolahan interupsi saat perangkat I/O telah menyelesaikan sebuah operasi I/O adalah sebagai berikut :</a:t>
            </a:r>
          </a:p>
          <a:p>
            <a:pPr marL="457200" indent="-457200">
              <a:buFont typeface="+mj-lt"/>
              <a:buAutoNum type="arabicPeriod" startAt="4"/>
            </a:pPr>
            <a:r>
              <a:rPr lang="id-ID" dirty="0"/>
              <a:t>CPU mempersiapkan pengontrolan transfer ke routine interupsi. Hal yang dilakukan adalah menyimpan informasi yang diperlukan untuk melanjutkan operasi yang tadi dijalankan sebelum adanya interupsi. Informasi yang diperlukan berupa:</a:t>
            </a:r>
          </a:p>
          <a:p>
            <a:pPr marL="457200" indent="-457200">
              <a:buAutoNum type="alphaLcPeriod"/>
            </a:pPr>
            <a:r>
              <a:rPr lang="id-ID" dirty="0"/>
              <a:t>Status prosesor, berisi register yang dipanggil PSW (</a:t>
            </a:r>
            <a:r>
              <a:rPr lang="id-ID" i="1" dirty="0"/>
              <a:t>program status word</a:t>
            </a:r>
            <a:r>
              <a:rPr lang="id-ID" dirty="0"/>
              <a:t>).</a:t>
            </a:r>
          </a:p>
          <a:p>
            <a:pPr marL="457200" indent="-457200">
              <a:buAutoNum type="alphaLcPeriod"/>
            </a:pPr>
            <a:r>
              <a:rPr lang="id-ID" dirty="0"/>
              <a:t>Lokasi intruksi berikutnya yang akan dieksekusi.</a:t>
            </a:r>
          </a:p>
          <a:p>
            <a:pPr marL="0" indent="0">
              <a:buNone/>
            </a:pPr>
            <a:r>
              <a:rPr lang="id-ID" dirty="0"/>
              <a:t>Informasi tersebut kemudian disimpan dalam stack pengontrol sistem.</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3104702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675467"/>
            <a:ext cx="7924799" cy="3450696"/>
          </a:xfrm>
        </p:spPr>
        <p:txBody>
          <a:bodyPr>
            <a:normAutofit/>
          </a:bodyPr>
          <a:lstStyle/>
          <a:p>
            <a:pPr marL="0" indent="0">
              <a:buNone/>
            </a:pPr>
            <a:r>
              <a:rPr lang="id-ID" dirty="0"/>
              <a:t>Pengolahan interupsi saat perangkat I/O telah menyelesaikan sebuah operasi I/O adalah sebagai berikut :</a:t>
            </a:r>
          </a:p>
          <a:p>
            <a:pPr marL="457200" indent="-457200">
              <a:buFont typeface="+mj-lt"/>
              <a:buAutoNum type="arabicPeriod" startAt="5"/>
            </a:pPr>
            <a:r>
              <a:rPr lang="id-ID" dirty="0"/>
              <a:t>Kemudian CPU akan menyimpan PC (</a:t>
            </a:r>
            <a:r>
              <a:rPr lang="id-ID" i="1" dirty="0"/>
              <a:t>program counter</a:t>
            </a:r>
            <a:r>
              <a:rPr lang="id-ID" dirty="0"/>
              <a:t>) eksekusi sebelum interupsi ke stack pengontrol bersama informasi PSW. Selanjutnya mempersiapkan PC untuk penanganan interupsi.</a:t>
            </a:r>
          </a:p>
          <a:p>
            <a:pPr marL="457200" indent="-457200">
              <a:buFont typeface="+mj-lt"/>
              <a:buAutoNum type="arabicPeriod" startAt="5"/>
            </a:pPr>
            <a:r>
              <a:rPr lang="id-ID" dirty="0"/>
              <a:t>Selanjutnya CPU memproses interupsi sempai selesai.</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3315716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801533"/>
          </a:xfrm>
        </p:spPr>
        <p:txBody>
          <a:bodyPr>
            <a:normAutofit fontScale="92500" lnSpcReduction="20000"/>
          </a:bodyPr>
          <a:lstStyle/>
          <a:p>
            <a:pPr marL="0" indent="0">
              <a:buNone/>
            </a:pPr>
            <a:r>
              <a:rPr lang="id-ID" dirty="0"/>
              <a:t>Pengolahan interupsi saat perangkat I/O telah menyelesaikan sebuah operasi I/O adalah sebagai berikut :</a:t>
            </a:r>
          </a:p>
          <a:p>
            <a:pPr marL="457200" indent="-457200">
              <a:buFont typeface="+mj-lt"/>
              <a:buAutoNum type="arabicPeriod" startAt="7"/>
            </a:pPr>
            <a:r>
              <a:rPr lang="id-ID" dirty="0"/>
              <a:t>Apabila pengolahan interupsi selasai, CPU akan memanggil kembali informasi yang telah disimpan pada stack pengontrol untuk meneruskan operasi sebelum interupsi. Terdapat bermacam teknik yang digunakan CPU dalam menangani program interupsi ini, </a:t>
            </a:r>
          </a:p>
          <a:p>
            <a:pPr marL="0" indent="0">
              <a:buNone/>
            </a:pPr>
            <a:r>
              <a:rPr lang="id-ID" dirty="0"/>
              <a:t>        diantaranya :</a:t>
            </a:r>
          </a:p>
          <a:p>
            <a:pPr lvl="2">
              <a:buFont typeface="Wingdings" pitchFamily="2" charset="2"/>
              <a:buChar char="§"/>
            </a:pPr>
            <a:r>
              <a:rPr lang="id-ID" dirty="0"/>
              <a:t> </a:t>
            </a:r>
            <a:r>
              <a:rPr lang="id-ID" i="1" dirty="0"/>
              <a:t>Multiple Interrupt Lines</a:t>
            </a:r>
            <a:r>
              <a:rPr lang="id-ID" dirty="0"/>
              <a:t>.</a:t>
            </a:r>
          </a:p>
          <a:p>
            <a:pPr lvl="2">
              <a:buFont typeface="Wingdings" pitchFamily="2" charset="2"/>
              <a:buChar char="§"/>
            </a:pPr>
            <a:r>
              <a:rPr lang="id-ID" dirty="0"/>
              <a:t> </a:t>
            </a:r>
            <a:r>
              <a:rPr lang="id-ID" i="1" dirty="0"/>
              <a:t>Software poll</a:t>
            </a:r>
            <a:r>
              <a:rPr lang="id-ID" dirty="0"/>
              <a:t>.</a:t>
            </a:r>
          </a:p>
          <a:p>
            <a:pPr lvl="2">
              <a:buFont typeface="Wingdings" pitchFamily="2" charset="2"/>
              <a:buChar char="§"/>
            </a:pPr>
            <a:r>
              <a:rPr lang="id-ID" dirty="0"/>
              <a:t> </a:t>
            </a:r>
            <a:r>
              <a:rPr lang="id-ID" i="1" dirty="0"/>
              <a:t>Daisy Chain</a:t>
            </a:r>
            <a:r>
              <a:rPr lang="id-ID" dirty="0"/>
              <a:t>.</a:t>
            </a:r>
          </a:p>
          <a:p>
            <a:pPr lvl="2">
              <a:buFont typeface="Wingdings" pitchFamily="2" charset="2"/>
              <a:buChar char="§"/>
            </a:pPr>
            <a:r>
              <a:rPr lang="id-ID" dirty="0"/>
              <a:t> </a:t>
            </a:r>
            <a:r>
              <a:rPr lang="id-ID" i="1" dirty="0"/>
              <a:t>Arbitrasi bus</a:t>
            </a:r>
            <a:r>
              <a:rPr lang="id-ID" dirty="0"/>
              <a:t>.</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11517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590800"/>
            <a:ext cx="7865533" cy="3450696"/>
          </a:xfrm>
        </p:spPr>
        <p:txBody>
          <a:bodyPr>
            <a:normAutofit/>
          </a:bodyPr>
          <a:lstStyle/>
          <a:p>
            <a:pPr marL="0" lvl="2" indent="0">
              <a:buNone/>
            </a:pPr>
            <a:r>
              <a:rPr lang="id-ID" sz="2800" b="1" i="1" dirty="0"/>
              <a:t>Multiple Interrupt Lines</a:t>
            </a:r>
            <a:r>
              <a:rPr lang="id-ID" sz="2800" b="1" dirty="0"/>
              <a:t>.</a:t>
            </a:r>
          </a:p>
          <a:p>
            <a:pPr marL="301943" lvl="1" indent="0">
              <a:buNone/>
            </a:pPr>
            <a:r>
              <a:rPr lang="id-ID" sz="2800" dirty="0"/>
              <a:t>Teknik yang paling sederhana adalah menggunakan saluran interupsi berjumlah banyak (</a:t>
            </a:r>
            <a:r>
              <a:rPr lang="id-ID" sz="2800" i="1" dirty="0"/>
              <a:t>Multiple Interrupt Lines</a:t>
            </a:r>
            <a:r>
              <a:rPr lang="id-ID" sz="2800" dirty="0"/>
              <a:t>) antara CPU dan modul – modul I/O. Namun tidak praktis untuk menggunakan sejumlah saluran bus atau pin CPU ke seluruh saluran interupsi modul – modul  I/O.</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2455239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id-ID" sz="3000" b="1" i="1" dirty="0"/>
              <a:t>software poll</a:t>
            </a:r>
          </a:p>
          <a:p>
            <a:pPr>
              <a:buFont typeface="Wingdings" pitchFamily="2" charset="2"/>
              <a:buChar char="§"/>
            </a:pPr>
            <a:r>
              <a:rPr lang="id-ID" dirty="0"/>
              <a:t>Prosesnya, apabila CPU mengetahui adanya sebuah interupsi, maka CPU akan menuju ke routine layanan interupsi yang tugasnya melakukan poll seluruh modul I/O untuk menentukan modul yang melakukan interupsi.</a:t>
            </a:r>
          </a:p>
          <a:p>
            <a:pPr>
              <a:buFont typeface="Wingdings" pitchFamily="2" charset="2"/>
              <a:buChar char="§"/>
            </a:pPr>
            <a:r>
              <a:rPr lang="id-ID" dirty="0"/>
              <a:t>Kerugian </a:t>
            </a:r>
            <a:r>
              <a:rPr lang="id-ID" i="1" dirty="0"/>
              <a:t>software poll </a:t>
            </a:r>
            <a:r>
              <a:rPr lang="id-ID" dirty="0"/>
              <a:t>adalah memerlukan waktu yang lama karena harus mengidentifikasi seluruh modul untuk mengetahui modul I/O yang melakukan interupsi.</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361254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6900333" cy="3450696"/>
          </a:xfrm>
        </p:spPr>
        <p:txBody>
          <a:bodyPr>
            <a:normAutofit lnSpcReduction="10000"/>
          </a:bodyPr>
          <a:lstStyle/>
          <a:p>
            <a:pPr marL="0" indent="0">
              <a:buNone/>
            </a:pPr>
            <a:r>
              <a:rPr lang="id-ID" b="1" dirty="0"/>
              <a:t>Computer Organization And Architecture </a:t>
            </a:r>
            <a:r>
              <a:rPr lang="id-ID" b="1" i="1" dirty="0"/>
              <a:t>Designing For Performance </a:t>
            </a:r>
          </a:p>
          <a:p>
            <a:pPr marL="0" indent="0">
              <a:buNone/>
            </a:pPr>
            <a:r>
              <a:rPr lang="id-ID" b="1" dirty="0"/>
              <a:t>Eighth Edition</a:t>
            </a:r>
          </a:p>
          <a:p>
            <a:pPr marL="0" indent="0">
              <a:buNone/>
            </a:pPr>
            <a:endParaRPr lang="id-ID" b="1" dirty="0"/>
          </a:p>
          <a:p>
            <a:pPr marL="0" indent="0">
              <a:buNone/>
            </a:pPr>
            <a:r>
              <a:rPr lang="id-ID" b="1" dirty="0"/>
              <a:t>William Stallings </a:t>
            </a:r>
          </a:p>
          <a:p>
            <a:pPr marL="0" indent="0">
              <a:buNone/>
            </a:pPr>
            <a:r>
              <a:rPr lang="id-ID" dirty="0"/>
              <a:t>Prentice Hall</a:t>
            </a:r>
          </a:p>
          <a:p>
            <a:pPr marL="0" indent="0">
              <a:buNone/>
            </a:pPr>
            <a:r>
              <a:rPr lang="sv-SE" dirty="0"/>
              <a:t>Upper Saddle River, NJ 07458</a:t>
            </a:r>
            <a:endParaRPr lang="id-ID" b="1" dirty="0"/>
          </a:p>
          <a:p>
            <a:pPr marL="0" indent="0">
              <a:buNone/>
            </a:pPr>
            <a:r>
              <a:rPr lang="id-ID" b="1" dirty="0"/>
              <a:t>2010</a:t>
            </a:r>
          </a:p>
          <a:p>
            <a:pPr marL="0" indent="0">
              <a:buNone/>
            </a:pPr>
            <a:endParaRPr lang="id-ID" b="1" dirty="0"/>
          </a:p>
          <a:p>
            <a:endParaRPr lang="id-ID" b="1" dirty="0"/>
          </a:p>
          <a:p>
            <a:endParaRPr lang="id-ID" dirty="0"/>
          </a:p>
        </p:txBody>
      </p:sp>
      <p:sp>
        <p:nvSpPr>
          <p:cNvPr id="3" name="Title 2"/>
          <p:cNvSpPr>
            <a:spLocks noGrp="1"/>
          </p:cNvSpPr>
          <p:nvPr>
            <p:ph type="title"/>
          </p:nvPr>
        </p:nvSpPr>
        <p:spPr/>
        <p:txBody>
          <a:bodyPr/>
          <a:lstStyle/>
          <a:p>
            <a:r>
              <a:rPr lang="id-ID" dirty="0"/>
              <a:t>Refrensi </a:t>
            </a:r>
          </a:p>
        </p:txBody>
      </p:sp>
    </p:spTree>
    <p:extLst>
      <p:ext uri="{BB962C8B-B14F-4D97-AF65-F5344CB8AC3E}">
        <p14:creationId xmlns:p14="http://schemas.microsoft.com/office/powerpoint/2010/main" val="2281144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667000"/>
            <a:ext cx="7408333" cy="3450696"/>
          </a:xfrm>
        </p:spPr>
        <p:txBody>
          <a:bodyPr/>
          <a:lstStyle/>
          <a:p>
            <a:pPr marL="0" indent="0">
              <a:buNone/>
            </a:pPr>
            <a:r>
              <a:rPr lang="id-ID" sz="2800" b="1" i="1" dirty="0"/>
              <a:t>daisy chain</a:t>
            </a:r>
            <a:r>
              <a:rPr lang="id-ID" sz="2800" b="1" dirty="0"/>
              <a:t>, </a:t>
            </a:r>
          </a:p>
          <a:p>
            <a:pPr marL="301943" lvl="1" indent="0">
              <a:buNone/>
            </a:pPr>
            <a:r>
              <a:rPr lang="id-ID" dirty="0"/>
              <a:t>Daisy chain yang menggunakan </a:t>
            </a:r>
            <a:r>
              <a:rPr lang="id-ID" i="1" dirty="0"/>
              <a:t>hardware poll</a:t>
            </a:r>
            <a:r>
              <a:rPr lang="id-ID" dirty="0"/>
              <a:t>. Seluruh modul I/O tersambung dalam saluran interupsi CPU secara melingkar (</a:t>
            </a:r>
            <a:r>
              <a:rPr lang="id-ID" i="1" dirty="0"/>
              <a:t>chain</a:t>
            </a:r>
            <a:r>
              <a:rPr lang="id-ID" dirty="0"/>
              <a:t>). Apabila ada permintaan interupsi, maka CPU akan menjalankan sinyal </a:t>
            </a:r>
            <a:r>
              <a:rPr lang="id-ID" i="1" dirty="0"/>
              <a:t>acknowledge </a:t>
            </a:r>
            <a:r>
              <a:rPr lang="id-ID" dirty="0"/>
              <a:t>yang berjalan pada saluran interupsi sampai menjumpai modul I/O yang mengirimkan interupsi.</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2435417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sz="2800" b="1" i="1" dirty="0"/>
              <a:t>arbitrasi bus</a:t>
            </a:r>
            <a:r>
              <a:rPr lang="id-ID" sz="2800" b="1" dirty="0"/>
              <a:t>. </a:t>
            </a:r>
          </a:p>
          <a:p>
            <a:pPr marL="301943" lvl="1" indent="0">
              <a:buNone/>
            </a:pPr>
            <a:r>
              <a:rPr lang="id-ID" dirty="0"/>
              <a:t>Dalam metode ini, pertama – tama modul I/O</a:t>
            </a:r>
          </a:p>
          <a:p>
            <a:pPr marL="301943" lvl="1" indent="0">
              <a:buNone/>
            </a:pPr>
            <a:r>
              <a:rPr lang="sv-SE" dirty="0"/>
              <a:t>memperoleh kontrol bus sebelum modul ini menggunakan saluran permintaan interupsi. Dengan</a:t>
            </a:r>
            <a:r>
              <a:rPr lang="id-ID" dirty="0"/>
              <a:t> demikian hanya akan terdapat sebuah modul I/O yang dapat melakukan interupsi.</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9758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id-ID" dirty="0"/>
              <a:t>Teknik yang dijelaskan sebelumnya yaitu I/O terprogram dan Interrupt-Driven I/O memiliki kelemahan, yaitu  proses yang terjadi pada modul I/O masih melibatkan CPU secara langsung.</a:t>
            </a:r>
          </a:p>
          <a:p>
            <a:pPr marL="0" indent="0">
              <a:buNone/>
            </a:pPr>
            <a:endParaRPr lang="id-ID" dirty="0"/>
          </a:p>
          <a:p>
            <a:pPr marL="0" indent="0">
              <a:buNone/>
            </a:pPr>
            <a:r>
              <a:rPr lang="id-ID" dirty="0"/>
              <a:t>Hal ini berimplikasi pada :</a:t>
            </a:r>
          </a:p>
          <a:p>
            <a:pPr>
              <a:buFont typeface="Wingdings" pitchFamily="2" charset="2"/>
              <a:buChar char="§"/>
            </a:pPr>
            <a:r>
              <a:rPr lang="sv-SE" dirty="0"/>
              <a:t>Kelajuan transfer I/O yang tergantung pada</a:t>
            </a:r>
            <a:r>
              <a:rPr lang="id-ID" dirty="0"/>
              <a:t> kecepatan operasi CPU.</a:t>
            </a:r>
          </a:p>
          <a:p>
            <a:pPr>
              <a:buFont typeface="Wingdings" pitchFamily="2" charset="2"/>
              <a:buChar char="§"/>
            </a:pPr>
            <a:r>
              <a:rPr lang="id-ID" dirty="0"/>
              <a:t>Kerja CPU terganggu karena adanya interupsi secara langsung.</a:t>
            </a:r>
          </a:p>
        </p:txBody>
      </p:sp>
      <p:sp>
        <p:nvSpPr>
          <p:cNvPr id="3" name="Title 2"/>
          <p:cNvSpPr>
            <a:spLocks noGrp="1"/>
          </p:cNvSpPr>
          <p:nvPr>
            <p:ph type="title"/>
          </p:nvPr>
        </p:nvSpPr>
        <p:spPr/>
        <p:txBody>
          <a:bodyPr/>
          <a:lstStyle/>
          <a:p>
            <a:r>
              <a:rPr lang="id-ID" b="1" dirty="0"/>
              <a:t>DIRECT MEMORY ACCESS (DMA)</a:t>
            </a:r>
            <a:endParaRPr lang="id-ID" dirty="0"/>
          </a:p>
        </p:txBody>
      </p:sp>
    </p:spTree>
    <p:extLst>
      <p:ext uri="{BB962C8B-B14F-4D97-AF65-F5344CB8AC3E}">
        <p14:creationId xmlns:p14="http://schemas.microsoft.com/office/powerpoint/2010/main" val="3742803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nn-NO" dirty="0"/>
              <a:t>Prinsip kerja DMA adalah </a:t>
            </a:r>
            <a:r>
              <a:rPr lang="id-ID" dirty="0"/>
              <a:t>:</a:t>
            </a:r>
          </a:p>
          <a:p>
            <a:r>
              <a:rPr lang="nn-NO" dirty="0"/>
              <a:t>CPU akan mendelegasikan kerja I/O kepada DMA, </a:t>
            </a:r>
            <a:endParaRPr lang="id-ID" dirty="0"/>
          </a:p>
          <a:p>
            <a:r>
              <a:rPr lang="nn-NO" dirty="0"/>
              <a:t>CPU</a:t>
            </a:r>
            <a:r>
              <a:rPr lang="id-ID" dirty="0"/>
              <a:t> hanya akan terlibat pada awal proses untuk memberikan instruksi lengkap pada DMA dan akhir proses saja. </a:t>
            </a:r>
          </a:p>
          <a:p>
            <a:pPr marL="0" indent="0">
              <a:buNone/>
            </a:pPr>
            <a:r>
              <a:rPr lang="id-ID" dirty="0"/>
              <a:t>Dengan demikian CPU dapat menjalankan proses lainnya tanpa banyak terganggu dengan interupsi.</a:t>
            </a:r>
            <a:endParaRPr lang="id-ID" b="1" dirty="0"/>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1066709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Blok Diagram DMA</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693419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163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id-ID" dirty="0"/>
              <a:t>Dalam melaksanakan transfer data secara mandiri, DMA memerlukan pengambilalihan kontrol bus dari CPU. Untuk itu DMA akan menggunakan bus bila CPU tidak menggunakannya atau DMA memaksa CPU untuk menghentikan sementara penggunaan bus. </a:t>
            </a:r>
          </a:p>
          <a:p>
            <a:r>
              <a:rPr lang="id-ID" dirty="0"/>
              <a:t>Teknik terakhir lebih umum digunakan, sering disebut </a:t>
            </a:r>
            <a:r>
              <a:rPr lang="id-ID" i="1" dirty="0"/>
              <a:t>cycle-stealing</a:t>
            </a:r>
            <a:r>
              <a:rPr lang="id-ID" dirty="0"/>
              <a:t>, karena modul DMA mengambil alih siklus bus.</a:t>
            </a:r>
          </a:p>
          <a:p>
            <a:r>
              <a:rPr lang="id-ID" dirty="0"/>
              <a:t>Penghentian sementara penggunaan bus bukanlah bentuk interupsi, melainkan hanyalah penghentian proses sesaat yang berimplikasi hanya pada kelambatan eksekusi CPU saja</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3808543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id-ID" dirty="0"/>
              <a:t>Mesin komputer akan memiliki nilai apabila bisa berinteraksi dengan dunia luar. Lebih dari itu, komputer tidak akan berfungsi apabila tidak dapat berinteraksi dengan dunia luar. Ambil contoh saja, bagaimana kita bisa menginstruksikan CPU untuk melakukan suatu operasi apabila </a:t>
            </a:r>
            <a:r>
              <a:rPr lang="sv-SE" dirty="0"/>
              <a:t>tidak ada keyboard. Bagaimana kita melihat hasil kerja sistem komputer bila tidak ada monitor.</a:t>
            </a:r>
          </a:p>
          <a:p>
            <a:r>
              <a:rPr lang="id-ID" dirty="0"/>
              <a:t>Keyboard dan monitor tergolang dalam perangkat eksternal komputer.</a:t>
            </a:r>
          </a:p>
        </p:txBody>
      </p:sp>
      <p:sp>
        <p:nvSpPr>
          <p:cNvPr id="3" name="Title 2"/>
          <p:cNvSpPr>
            <a:spLocks noGrp="1"/>
          </p:cNvSpPr>
          <p:nvPr>
            <p:ph type="title"/>
          </p:nvPr>
        </p:nvSpPr>
        <p:spPr/>
        <p:txBody>
          <a:bodyPr/>
          <a:lstStyle/>
          <a:p>
            <a:r>
              <a:rPr lang="id-ID" dirty="0"/>
              <a:t>PERANGKAT EKSTERNAL </a:t>
            </a:r>
          </a:p>
        </p:txBody>
      </p:sp>
    </p:spTree>
    <p:extLst>
      <p:ext uri="{BB962C8B-B14F-4D97-AF65-F5344CB8AC3E}">
        <p14:creationId xmlns:p14="http://schemas.microsoft.com/office/powerpoint/2010/main" val="3394957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d-ID" dirty="0"/>
              <a:t>Klasifikasi </a:t>
            </a:r>
            <a:r>
              <a:rPr lang="nn-NO" dirty="0"/>
              <a:t>perangkat eksternal </a:t>
            </a:r>
            <a:r>
              <a:rPr lang="id-ID" dirty="0"/>
              <a:t>: </a:t>
            </a:r>
          </a:p>
          <a:p>
            <a:pPr marL="0" indent="0">
              <a:buNone/>
            </a:pPr>
            <a:endParaRPr lang="id-ID" dirty="0"/>
          </a:p>
          <a:p>
            <a:pPr>
              <a:buFont typeface="Wingdings" pitchFamily="2" charset="2"/>
              <a:buChar char="§"/>
            </a:pPr>
            <a:r>
              <a:rPr lang="id-ID" i="1" dirty="0"/>
              <a:t>Human Readable</a:t>
            </a:r>
            <a:r>
              <a:rPr lang="id-ID" dirty="0"/>
              <a:t>, yaitu perangkat yang berhubungan dengan manusia sebagai pengguna komputer. Contohnya: monitor, keyboard, mouse, printer, joystick, disk drive.</a:t>
            </a:r>
          </a:p>
          <a:p>
            <a:pPr>
              <a:buFont typeface="Wingdings" pitchFamily="2" charset="2"/>
              <a:buChar char="§"/>
            </a:pPr>
            <a:r>
              <a:rPr lang="id-ID" i="1" dirty="0"/>
              <a:t>Machine readable</a:t>
            </a:r>
            <a:r>
              <a:rPr lang="id-ID" dirty="0"/>
              <a:t>, yaitu perangkat yang berhubungan dengan peralatan. Biasanya </a:t>
            </a:r>
            <a:r>
              <a:rPr lang="sv-SE" dirty="0"/>
              <a:t>berupa modul sensor dan tranduser untuk monitoring dan kontrol suatu peralatan atau</a:t>
            </a:r>
            <a:r>
              <a:rPr lang="id-ID" dirty="0"/>
              <a:t> sistem.</a:t>
            </a:r>
          </a:p>
          <a:p>
            <a:pPr>
              <a:buFont typeface="Wingdings" pitchFamily="2" charset="2"/>
              <a:buChar char="§"/>
            </a:pPr>
            <a:r>
              <a:rPr lang="id-ID" i="1" dirty="0"/>
              <a:t>Communication</a:t>
            </a:r>
            <a:r>
              <a:rPr lang="id-ID" dirty="0"/>
              <a:t>, yatu perangkat yang berhubungan dengan komunikasi jarak jauh.  Misalnya: NIC dan modem.</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2944285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Tx/>
              <a:buChar char="-"/>
            </a:pPr>
            <a:r>
              <a:rPr lang="id-ID" dirty="0"/>
              <a:t>Buat Makalah tentang perangkat Input/Output</a:t>
            </a:r>
          </a:p>
          <a:p>
            <a:pPr>
              <a:buFontTx/>
              <a:buChar char="-"/>
            </a:pPr>
            <a:r>
              <a:rPr lang="id-ID" dirty="0"/>
              <a:t>Maksimal 5 Halaman A4</a:t>
            </a:r>
            <a:endParaRPr lang="en-US" dirty="0"/>
          </a:p>
          <a:p>
            <a:pPr>
              <a:buFontTx/>
              <a:buChar char="-"/>
            </a:pPr>
            <a:endParaRPr lang="id-ID" dirty="0"/>
          </a:p>
          <a:p>
            <a:pPr marL="0" indent="0">
              <a:buNone/>
            </a:pPr>
            <a:endParaRPr lang="id-ID" dirty="0"/>
          </a:p>
        </p:txBody>
      </p:sp>
      <p:sp>
        <p:nvSpPr>
          <p:cNvPr id="3" name="Title 2"/>
          <p:cNvSpPr>
            <a:spLocks noGrp="1"/>
          </p:cNvSpPr>
          <p:nvPr>
            <p:ph type="title"/>
          </p:nvPr>
        </p:nvSpPr>
        <p:spPr/>
        <p:txBody>
          <a:bodyPr>
            <a:normAutofit/>
          </a:bodyPr>
          <a:lstStyle/>
          <a:p>
            <a:r>
              <a:rPr lang="id-ID" dirty="0"/>
              <a:t>Tugas </a:t>
            </a:r>
            <a:r>
              <a:rPr lang="en-US" dirty="0" err="1"/>
              <a:t>buat</a:t>
            </a:r>
            <a:r>
              <a:rPr lang="id-ID" dirty="0"/>
              <a:t> </a:t>
            </a:r>
            <a:r>
              <a:rPr lang="en-US" dirty="0"/>
              <a:t>paper</a:t>
            </a:r>
            <a:endParaRPr lang="id-ID" dirty="0"/>
          </a:p>
        </p:txBody>
      </p:sp>
    </p:spTree>
    <p:extLst>
      <p:ext uri="{BB962C8B-B14F-4D97-AF65-F5344CB8AC3E}">
        <p14:creationId xmlns:p14="http://schemas.microsoft.com/office/powerpoint/2010/main" val="326988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738533" cy="3877733"/>
          </a:xfrm>
        </p:spPr>
        <p:txBody>
          <a:bodyPr>
            <a:noAutofit/>
          </a:bodyPr>
          <a:lstStyle/>
          <a:p>
            <a:pPr marL="0" indent="0">
              <a:buNone/>
            </a:pPr>
            <a:r>
              <a:rPr lang="id-ID" sz="2800" dirty="0"/>
              <a:t>Sistem komputer memiliki tiga komponen utama, yaitu : CPU, memori (primer dan sekunder), dan peralatan masukan/keluaran (</a:t>
            </a:r>
            <a:r>
              <a:rPr lang="id-ID" sz="2800" i="1" dirty="0"/>
              <a:t>I/O devices</a:t>
            </a:r>
            <a:r>
              <a:rPr lang="id-ID" sz="2800" dirty="0"/>
              <a:t>) seperti printer, monitor, keyboard, mouse, dan modem. Beberapa bab sebelumnya telah membahas CPU dan memori, sekarang akan kita jelaskan tentang peralatan atau modul I/O pada bab ini.</a:t>
            </a:r>
          </a:p>
        </p:txBody>
      </p:sp>
      <p:sp>
        <p:nvSpPr>
          <p:cNvPr id="3" name="Title 2"/>
          <p:cNvSpPr>
            <a:spLocks noGrp="1"/>
          </p:cNvSpPr>
          <p:nvPr>
            <p:ph type="title"/>
          </p:nvPr>
        </p:nvSpPr>
        <p:spPr/>
        <p:txBody>
          <a:bodyPr/>
          <a:lstStyle/>
          <a:p>
            <a:r>
              <a:rPr lang="id-ID" dirty="0"/>
              <a:t>I/O</a:t>
            </a:r>
          </a:p>
        </p:txBody>
      </p:sp>
    </p:spTree>
    <p:extLst>
      <p:ext uri="{BB962C8B-B14F-4D97-AF65-F5344CB8AC3E}">
        <p14:creationId xmlns:p14="http://schemas.microsoft.com/office/powerpoint/2010/main" val="409872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3725334"/>
          </a:xfrm>
        </p:spPr>
        <p:txBody>
          <a:bodyPr>
            <a:normAutofit/>
          </a:bodyPr>
          <a:lstStyle/>
          <a:p>
            <a:pPr marL="0" indent="0">
              <a:buNone/>
            </a:pPr>
            <a:r>
              <a:rPr lang="id-ID" sz="2800" dirty="0"/>
              <a:t>Modul I/O merupakan peralatan antarmuka (</a:t>
            </a:r>
            <a:r>
              <a:rPr lang="id-ID" sz="2800" i="1" dirty="0"/>
              <a:t>interface</a:t>
            </a:r>
            <a:r>
              <a:rPr lang="id-ID" sz="2800" dirty="0"/>
              <a:t>) bagi sistem bus atau switch sentral dan mengontrol satu atau lebih perangkat peripheral. Modul I/O tidak hanya sekedar modul penghubung, tetapi sebuah piranti yang berisi logika dalam melakukan fungsi komunikasi antara peripheral dan bus komputer.</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308291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id-ID" dirty="0"/>
              <a:t>Ada beberapa alasan kenapa piranti – piranti tidak langsung dihubungkan dengan bus sistem komputer, yaitu :</a:t>
            </a:r>
          </a:p>
          <a:p>
            <a:r>
              <a:rPr lang="sv-SE" dirty="0"/>
              <a:t>Bervariasinya metode operasi piranti peripheral, sehingga tidak praktis apabila sistem</a:t>
            </a:r>
            <a:r>
              <a:rPr lang="id-ID" dirty="0"/>
              <a:t> komputer harus menangani berbagai macam sisem operasi piranti peripheral tersebut.</a:t>
            </a:r>
          </a:p>
          <a:p>
            <a:r>
              <a:rPr lang="id-ID" dirty="0"/>
              <a:t>Kecepatan transfer data piranti peripheral umumnya lebih lambat dari pada laju transfer data pada CPU maupun memori.</a:t>
            </a:r>
          </a:p>
          <a:p>
            <a:r>
              <a:rPr lang="id-ID" dirty="0"/>
              <a:t>Format data dan panjang data pada piranti peripheral seringkali berbeda dengan CPU, sehingga perlu modul untuk menselaraskannya.</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150520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id-ID" dirty="0"/>
              <a:t>Dari beberapa alasan diatas, modul I/O memiliki dua buah fungsi utama, yaitu :</a:t>
            </a:r>
          </a:p>
          <a:p>
            <a:pPr marL="457200" indent="-457200">
              <a:buFont typeface="+mj-lt"/>
              <a:buAutoNum type="arabicPeriod"/>
            </a:pPr>
            <a:r>
              <a:rPr lang="id-ID" dirty="0"/>
              <a:t>Sebagai piranti antarmuka ke CPU dan memori melalui bus sistem.</a:t>
            </a:r>
          </a:p>
          <a:p>
            <a:pPr marL="457200" indent="-457200">
              <a:buFont typeface="+mj-lt"/>
              <a:buAutoNum type="arabicPeriod"/>
            </a:pPr>
            <a:r>
              <a:rPr lang="id-ID" dirty="0"/>
              <a:t>Sebagai piranti antarmuka dengan peralatan peripheral lainnya dengan menggunakan link data tertentu.</a:t>
            </a:r>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215679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id-ID" b="1" dirty="0"/>
              <a:t>Sistem Masukan &amp; </a:t>
            </a:r>
            <a:br>
              <a:rPr lang="id-ID" b="1" dirty="0"/>
            </a:br>
            <a:r>
              <a:rPr lang="id-ID" b="1" dirty="0"/>
              <a:t>Keluaran Komputer</a:t>
            </a:r>
            <a:endParaRPr lang="id-ID" dirty="0"/>
          </a:p>
        </p:txBody>
      </p:sp>
      <p:sp>
        <p:nvSpPr>
          <p:cNvPr id="5" name="Content Placeholder 4"/>
          <p:cNvSpPr>
            <a:spLocks noGrp="1"/>
          </p:cNvSpPr>
          <p:nvPr>
            <p:ph sz="quarter" idx="13"/>
          </p:nvPr>
        </p:nvSpPr>
        <p:spPr>
          <a:xfrm>
            <a:off x="304800" y="2667000"/>
            <a:ext cx="4419600" cy="4038600"/>
          </a:xfrm>
        </p:spPr>
        <p:txBody>
          <a:bodyPr>
            <a:normAutofit/>
          </a:bodyPr>
          <a:lstStyle/>
          <a:p>
            <a:pPr marL="0" indent="0">
              <a:buNone/>
            </a:pPr>
            <a:r>
              <a:rPr lang="sv-SE" dirty="0"/>
              <a:t>Bagaimana modul I/O dapat menjalankan tugasnya, yaitu menjembatani CPU dan</a:t>
            </a:r>
            <a:r>
              <a:rPr lang="id-ID" dirty="0"/>
              <a:t> memori dengan dunia luar merupakan hal yang terpenting untuk kita ketahui. Inti mempelajari sistem I/O suatu komputer adalah mengetahui fungsi dan struktur modul I/O</a:t>
            </a:r>
          </a:p>
        </p:txBody>
      </p:sp>
      <p:sp>
        <p:nvSpPr>
          <p:cNvPr id="6" name="Content Placeholder 5"/>
          <p:cNvSpPr>
            <a:spLocks noGrp="1"/>
          </p:cNvSpPr>
          <p:nvPr>
            <p:ph sz="quarter" idx="14"/>
          </p:nvPr>
        </p:nvSpPr>
        <p:spPr>
          <a:xfrm>
            <a:off x="4645152" y="2679192"/>
            <a:ext cx="3822192" cy="4026408"/>
          </a:xfrm>
        </p:spPr>
        <p:txBody>
          <a:bodyPr>
            <a:normAutofit/>
          </a:bodyPr>
          <a:lstStyle/>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lgn="ctr">
              <a:buNone/>
            </a:pPr>
            <a:endParaRPr lang="id-ID" sz="1200" dirty="0"/>
          </a:p>
          <a:p>
            <a:pPr marL="0" indent="0" algn="ctr">
              <a:buNone/>
            </a:pPr>
            <a:r>
              <a:rPr lang="it-IT" sz="1200" dirty="0"/>
              <a:t>Model generik dari suatu modul I/O</a:t>
            </a:r>
            <a:endParaRPr lang="id-ID" dirty="0"/>
          </a:p>
          <a:p>
            <a:pPr marL="0" indent="0">
              <a:buNone/>
            </a:pPr>
            <a:endParaRPr lang="id-ID"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667000"/>
            <a:ext cx="345757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28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pPr marL="0" indent="0">
              <a:buNone/>
            </a:pPr>
            <a:r>
              <a:rPr lang="id-ID" dirty="0"/>
              <a:t>Modul I/O adalah suatu komponen dalam sistem komputer yang bertanggung jawab atas </a:t>
            </a:r>
            <a:r>
              <a:rPr lang="sv-SE" dirty="0"/>
              <a:t>pengontrolan sebuah perangkat luar atau lebih dan bertanggung jawab pula dalam pertukaran data</a:t>
            </a:r>
            <a:r>
              <a:rPr lang="id-ID" dirty="0"/>
              <a:t> antara perangkat luar tersebut dengan memori utama ataupun dengan register – register CPU.</a:t>
            </a:r>
          </a:p>
          <a:p>
            <a:pPr marL="0" indent="0">
              <a:buNone/>
            </a:pPr>
            <a:r>
              <a:rPr lang="id-ID" dirty="0"/>
              <a:t>Dalam mewujudkan hal ini, diperlukan antarmuka internal dengan komputer (CPU dan memori utama) dan antarmuka dengan perangkat eksternalnya untuk menjalankan fungsi – fungsi pengontrolan.</a:t>
            </a:r>
          </a:p>
        </p:txBody>
      </p:sp>
      <p:sp>
        <p:nvSpPr>
          <p:cNvPr id="2" name="Title 1"/>
          <p:cNvSpPr>
            <a:spLocks noGrp="1"/>
          </p:cNvSpPr>
          <p:nvPr>
            <p:ph type="title"/>
          </p:nvPr>
        </p:nvSpPr>
        <p:spPr/>
        <p:txBody>
          <a:bodyPr/>
          <a:lstStyle/>
          <a:p>
            <a:r>
              <a:rPr lang="id-ID" b="1" dirty="0"/>
              <a:t>Fungsi Modul I/O</a:t>
            </a:r>
            <a:endParaRPr lang="id-ID" dirty="0"/>
          </a:p>
        </p:txBody>
      </p:sp>
    </p:spTree>
    <p:extLst>
      <p:ext uri="{BB962C8B-B14F-4D97-AF65-F5344CB8AC3E}">
        <p14:creationId xmlns:p14="http://schemas.microsoft.com/office/powerpoint/2010/main" val="1807248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6391</TotalTime>
  <Words>2571</Words>
  <Application>Microsoft Office PowerPoint</Application>
  <PresentationFormat>On-screen Show (4:3)</PresentationFormat>
  <Paragraphs>176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Candara</vt:lpstr>
      <vt:lpstr>Symbol</vt:lpstr>
      <vt:lpstr>Wingdings</vt:lpstr>
      <vt:lpstr>Waveform</vt:lpstr>
      <vt:lpstr>ORGANISASI KOMPUTER</vt:lpstr>
      <vt:lpstr>TUJUAN PEMBELAJARAN</vt:lpstr>
      <vt:lpstr>Refrensi </vt:lpstr>
      <vt:lpstr>I/O</vt:lpstr>
      <vt:lpstr>PowerPoint Presentation</vt:lpstr>
      <vt:lpstr>PowerPoint Presentation</vt:lpstr>
      <vt:lpstr>PowerPoint Presentation</vt:lpstr>
      <vt:lpstr>Sistem Masukan &amp;  Keluaran Komputer</vt:lpstr>
      <vt:lpstr>Fungsi Modul I/O</vt:lpstr>
      <vt:lpstr>Fungsi Modul I/O</vt:lpstr>
      <vt:lpstr>Kontrol dan pewaktuan. </vt:lpstr>
      <vt:lpstr>Komunikasi CPU. </vt:lpstr>
      <vt:lpstr>PowerPoint Presentation</vt:lpstr>
      <vt:lpstr>Komunikasi perangkat eksternal. </vt:lpstr>
      <vt:lpstr>PowerPoint Presentation</vt:lpstr>
      <vt:lpstr>STRUKTUR MODUL I/O</vt:lpstr>
      <vt:lpstr>Blok diagram struktur modul I/O</vt:lpstr>
      <vt:lpstr>TEKNIK MASUKAN/KELUARAN</vt:lpstr>
      <vt:lpstr>I/O Terprogram</vt:lpstr>
      <vt:lpstr>PowerPoint Presentation</vt:lpstr>
      <vt:lpstr>PowerPoint Presentation</vt:lpstr>
      <vt:lpstr>interrupt – Driven I/O</vt:lpstr>
      <vt:lpstr>interrupt – Driven 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 MEMORY ACCESS (DMA)</vt:lpstr>
      <vt:lpstr>PowerPoint Presentation</vt:lpstr>
      <vt:lpstr>Blok Diagram DMA</vt:lpstr>
      <vt:lpstr>PowerPoint Presentation</vt:lpstr>
      <vt:lpstr>PERANGKAT EKSTERNAL </vt:lpstr>
      <vt:lpstr>PowerPoint Presentation</vt:lpstr>
      <vt:lpstr>Tugas buat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ORGANISASI KOMPUTER</dc:title>
  <dc:creator>karangutama</dc:creator>
  <cp:lastModifiedBy>wayan utama</cp:lastModifiedBy>
  <cp:revision>75</cp:revision>
  <dcterms:created xsi:type="dcterms:W3CDTF">2014-02-23T17:22:22Z</dcterms:created>
  <dcterms:modified xsi:type="dcterms:W3CDTF">2020-05-12T13:33:19Z</dcterms:modified>
</cp:coreProperties>
</file>