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3B63BF1-0087-47CA-9FDB-E0249AC6DE41}" type="datetimeFigureOut">
              <a:rPr lang="en-US" smtClean="0"/>
              <a:t>05-Apr-20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D627BD-997D-4FE0-A201-AE6F857789C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STRUKTUR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155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err="1"/>
              <a:t>contoh</a:t>
            </a:r>
            <a:r>
              <a:rPr lang="en-US" sz="3600" dirty="0"/>
              <a:t> </a:t>
            </a:r>
            <a:r>
              <a:rPr lang="en-US" sz="3600" dirty="0" err="1"/>
              <a:t>perbedaan</a:t>
            </a:r>
            <a:r>
              <a:rPr lang="en-US" sz="3600" dirty="0"/>
              <a:t> </a:t>
            </a:r>
            <a:r>
              <a:rPr lang="en-US" sz="3600" dirty="0" err="1"/>
              <a:t>konstanta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variabel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1"/>
            <a:ext cx="6057900" cy="336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24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3. </a:t>
            </a:r>
            <a:r>
              <a:rPr lang="en-US" b="1" dirty="0" err="1"/>
              <a:t>Tipe</a:t>
            </a:r>
            <a:r>
              <a:rPr lang="en-US" b="1" dirty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Pemakaian</a:t>
            </a:r>
            <a:r>
              <a:rPr lang="en-US" dirty="0"/>
              <a:t> data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program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.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digolongkan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;</a:t>
            </a:r>
          </a:p>
          <a:p>
            <a:pPr fontAlgn="base"/>
            <a:r>
              <a:rPr lang="en-US" dirty="0"/>
              <a:t>numeric : integer, </a:t>
            </a:r>
            <a:r>
              <a:rPr lang="en-US" dirty="0" err="1"/>
              <a:t>shortinteger</a:t>
            </a:r>
            <a:endParaRPr lang="en-US" dirty="0"/>
          </a:p>
          <a:p>
            <a:pPr fontAlgn="base"/>
            <a:r>
              <a:rPr lang="en-US" dirty="0"/>
              <a:t>real : double, float</a:t>
            </a:r>
          </a:p>
          <a:p>
            <a:pPr fontAlgn="base"/>
            <a:r>
              <a:rPr lang="en-US" dirty="0" err="1"/>
              <a:t>logika</a:t>
            </a:r>
            <a:r>
              <a:rPr lang="en-US" dirty="0"/>
              <a:t> : </a:t>
            </a:r>
            <a:r>
              <a:rPr lang="en-US" dirty="0" err="1"/>
              <a:t>boolean</a:t>
            </a:r>
            <a:endParaRPr lang="en-US" dirty="0"/>
          </a:p>
          <a:p>
            <a:pPr fontAlgn="base"/>
            <a:r>
              <a:rPr lang="en-US" dirty="0" err="1"/>
              <a:t>karakter</a:t>
            </a:r>
            <a:r>
              <a:rPr lang="en-US" dirty="0"/>
              <a:t> : string, char, </a:t>
            </a:r>
            <a:r>
              <a:rPr lang="en-US" dirty="0" err="1"/>
              <a:t>varchar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444752"/>
          </a:xfrm>
        </p:spPr>
        <p:txBody>
          <a:bodyPr>
            <a:normAutofit fontScale="90000"/>
          </a:bodyPr>
          <a:lstStyle/>
          <a:p>
            <a:r>
              <a:rPr lang="en-US" dirty="0"/>
              <a:t>TYPE DATA SEDERHANA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Dalam</a:t>
            </a:r>
            <a:r>
              <a:rPr lang="en-US" dirty="0"/>
              <a:t> Program C++)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sv-SE" i="1" dirty="0"/>
              <a:t>  INTEGER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>    Merupakan Bilangan Bulat dan tidak mengandung pecahan. seperti :  ...-3,-2,-1,0,1,2,3,.... </a:t>
            </a:r>
            <a:br>
              <a:rPr lang="sv-SE" dirty="0"/>
            </a:br>
            <a:r>
              <a:rPr lang="sv-SE" dirty="0"/>
              <a:t>    </a:t>
            </a:r>
            <a:endParaRPr lang="sv-SE" dirty="0" smtClean="0"/>
          </a:p>
          <a:p>
            <a:pPr marL="0" indent="0">
              <a:buNone/>
            </a:pPr>
            <a:r>
              <a:rPr lang="en-US" dirty="0"/>
              <a:t>Type data </a:t>
            </a:r>
            <a:r>
              <a:rPr lang="en-US" dirty="0" smtClean="0"/>
              <a:t>Integer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7200"/>
            <a:ext cx="5638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579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121615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2. </a:t>
            </a:r>
            <a:r>
              <a:rPr lang="en-US" i="1" dirty="0"/>
              <a:t> </a:t>
            </a:r>
            <a:r>
              <a:rPr lang="en-US" i="1" dirty="0" smtClean="0"/>
              <a:t>FLOAT</a:t>
            </a:r>
            <a:br>
              <a:rPr lang="en-US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Type data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pecahan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    </a:t>
            </a:r>
            <a:r>
              <a:rPr lang="en-US" dirty="0" err="1"/>
              <a:t>Jenis</a:t>
            </a:r>
            <a:r>
              <a:rPr lang="en-US" dirty="0"/>
              <a:t> Data float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dgn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    </a:t>
            </a:r>
            <a:r>
              <a:rPr lang="en-US" dirty="0" err="1"/>
              <a:t>titik</a:t>
            </a:r>
            <a:r>
              <a:rPr lang="en-US" dirty="0"/>
              <a:t>(</a:t>
            </a:r>
            <a:r>
              <a:rPr lang="en-US" dirty="0" err="1"/>
              <a:t>koma</a:t>
            </a:r>
            <a:r>
              <a:rPr lang="en-US" dirty="0"/>
              <a:t>) </a:t>
            </a:r>
            <a:r>
              <a:rPr lang="en-US" dirty="0" err="1"/>
              <a:t>desimal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    </a:t>
            </a:r>
            <a:r>
              <a:rPr lang="en-US" dirty="0" err="1"/>
              <a:t>Misalnya</a:t>
            </a:r>
            <a:r>
              <a:rPr lang="en-US" dirty="0"/>
              <a:t> : 0.32    4,35    -131.128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Type Real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: </a:t>
            </a:r>
            <a:br>
              <a:rPr lang="en-US" dirty="0"/>
            </a:br>
            <a:r>
              <a:rPr lang="en-US" dirty="0"/>
              <a:t>   </a:t>
            </a:r>
            <a:br>
              <a:rPr lang="en-US" dirty="0"/>
            </a:br>
            <a:r>
              <a:rPr lang="en-US" dirty="0"/>
              <a:t>              </a:t>
            </a:r>
            <a:r>
              <a:rPr lang="en-US" i="1" u="sng" dirty="0"/>
              <a:t>  M * Re  =  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</a:t>
            </a:r>
            <a:br>
              <a:rPr lang="en-US" dirty="0"/>
            </a:br>
            <a:r>
              <a:rPr lang="en-US" dirty="0"/>
              <a:t>    M = </a:t>
            </a:r>
            <a:r>
              <a:rPr lang="en-US" dirty="0" err="1"/>
              <a:t>Pecahan</a:t>
            </a:r>
            <a:r>
              <a:rPr lang="en-US" dirty="0"/>
              <a:t>, R = Radix, </a:t>
            </a:r>
            <a:br>
              <a:rPr lang="en-US" dirty="0"/>
            </a:br>
            <a:r>
              <a:rPr lang="en-US" dirty="0"/>
              <a:t>    e = </a:t>
            </a:r>
            <a:r>
              <a:rPr lang="en-US" dirty="0" err="1"/>
              <a:t>Exponen</a:t>
            </a:r>
            <a:r>
              <a:rPr lang="en-US" dirty="0"/>
              <a:t>, X =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967968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Misalnya</a:t>
            </a:r>
            <a:r>
              <a:rPr lang="en-US" dirty="0"/>
              <a:t> :    3.2 * 10-1   =  0.32</a:t>
            </a:r>
            <a:br>
              <a:rPr lang="en-US" dirty="0"/>
            </a:br>
            <a:r>
              <a:rPr lang="en-US" dirty="0"/>
              <a:t>                         4.35 * 102  = 435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 Type data </a:t>
            </a:r>
            <a:r>
              <a:rPr lang="en-US" dirty="0" smtClean="0"/>
              <a:t>FLOAT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9000"/>
            <a:ext cx="57912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18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3.      </a:t>
            </a:r>
            <a:r>
              <a:rPr lang="en-US" sz="2800" i="1" dirty="0"/>
              <a:t> BOOL ATAU LOGICAL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Type data yang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keluaran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True </a:t>
            </a:r>
            <a:r>
              <a:rPr lang="en-US" sz="2000" dirty="0" err="1"/>
              <a:t>dan</a:t>
            </a:r>
            <a:r>
              <a:rPr lang="en-US" sz="2000" dirty="0"/>
              <a:t> False (</a:t>
            </a:r>
            <a:r>
              <a:rPr lang="en-US" sz="2000" dirty="0" err="1"/>
              <a:t>Benar</a:t>
            </a:r>
            <a:r>
              <a:rPr lang="en-US" sz="2000" dirty="0"/>
              <a:t> Salah) yang </a:t>
            </a:r>
            <a:r>
              <a:rPr lang="en-US" sz="2000" dirty="0" err="1"/>
              <a:t>dinyatakan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  1 </a:t>
            </a:r>
            <a:r>
              <a:rPr lang="en-US" sz="2000" dirty="0" err="1"/>
              <a:t>dan</a:t>
            </a:r>
            <a:r>
              <a:rPr lang="en-US" sz="2000" dirty="0"/>
              <a:t> 0,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satuan</a:t>
            </a:r>
            <a:r>
              <a:rPr lang="en-US" sz="2000" dirty="0"/>
              <a:t> data yang </a:t>
            </a:r>
            <a:r>
              <a:rPr lang="en-US" sz="2000" dirty="0" err="1"/>
              <a:t>terpakai</a:t>
            </a:r>
            <a:r>
              <a:rPr lang="en-US" sz="2000" dirty="0"/>
              <a:t> </a:t>
            </a:r>
            <a:r>
              <a:rPr lang="en-US" sz="2000" dirty="0" err="1"/>
              <a:t>cukup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bit </a:t>
            </a:r>
            <a:r>
              <a:rPr lang="en-US" sz="2000" dirty="0" err="1"/>
              <a:t>saja</a:t>
            </a:r>
            <a:r>
              <a:rPr lang="en-US" sz="2000" dirty="0"/>
              <a:t>. Operator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/>
              <a:t>: And, Or </a:t>
            </a:r>
            <a:r>
              <a:rPr lang="en-US" sz="2000" dirty="0" err="1"/>
              <a:t>dan</a:t>
            </a:r>
            <a:r>
              <a:rPr lang="en-US" sz="2000" dirty="0"/>
              <a:t> Not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68580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557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4.     </a:t>
            </a:r>
            <a:r>
              <a:rPr lang="en-US" sz="3200" i="1" dirty="0"/>
              <a:t>CHARACTER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Type data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aksara</a:t>
            </a:r>
            <a:r>
              <a:rPr lang="en-US" dirty="0"/>
              <a:t> (</a:t>
            </a:r>
            <a:r>
              <a:rPr lang="en-US" dirty="0" err="1"/>
              <a:t>simbol</a:t>
            </a:r>
            <a:r>
              <a:rPr lang="en-US" dirty="0"/>
              <a:t>) yang </a:t>
            </a:r>
            <a:r>
              <a:rPr lang="en-US" dirty="0" err="1"/>
              <a:t>meliputi</a:t>
            </a:r>
            <a:r>
              <a:rPr lang="en-US" dirty="0"/>
              <a:t> digit </a:t>
            </a:r>
            <a:r>
              <a:rPr lang="en-US" dirty="0" err="1"/>
              <a:t>numerik</a:t>
            </a:r>
            <a:r>
              <a:rPr lang="en-US" dirty="0"/>
              <a:t>, character </a:t>
            </a:r>
            <a:r>
              <a:rPr lang="en-US" dirty="0" err="1"/>
              <a:t>alfabetik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spesial</a:t>
            </a:r>
            <a:r>
              <a:rPr lang="en-US" dirty="0"/>
              <a:t> character.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char,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petik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( ‘ ) </a:t>
            </a:r>
            <a:br>
              <a:rPr lang="en-US" dirty="0"/>
            </a:br>
            <a:r>
              <a:rPr lang="en-US" dirty="0"/>
              <a:t>    </a:t>
            </a:r>
            <a:r>
              <a:rPr lang="en-US" dirty="0" err="1"/>
              <a:t>Contoh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    ‘A’   -&gt;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</a:t>
            </a:r>
            <a:br>
              <a:rPr lang="en-US" dirty="0"/>
            </a:br>
            <a:r>
              <a:rPr lang="en-US" dirty="0"/>
              <a:t>    ‘1’   -&gt;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/>
              <a:t>    ‘*’   -&gt;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67961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5.  </a:t>
            </a:r>
            <a:r>
              <a:rPr lang="en-US" i="1" dirty="0"/>
              <a:t>  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   </a:t>
            </a:r>
            <a:r>
              <a:rPr lang="en-US" dirty="0" err="1"/>
              <a:t>Merupakan</a:t>
            </a:r>
            <a:r>
              <a:rPr lang="en-US" dirty="0"/>
              <a:t> type data </a:t>
            </a:r>
            <a:r>
              <a:rPr lang="en-US" dirty="0" err="1"/>
              <a:t>majemuk</a:t>
            </a:r>
            <a:r>
              <a:rPr lang="en-US" dirty="0"/>
              <a:t> yang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character </a:t>
            </a:r>
            <a:r>
              <a:rPr lang="en-US" dirty="0" err="1"/>
              <a:t>sebanyak</a:t>
            </a:r>
            <a:r>
              <a:rPr lang="en-US" dirty="0"/>
              <a:t> 256 (default)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</a:t>
            </a:r>
            <a:r>
              <a:rPr lang="en-US" dirty="0" err="1"/>
              <a:t>niai</a:t>
            </a:r>
            <a:r>
              <a:rPr lang="en-US" dirty="0"/>
              <a:t> 0 - 255. Kumpulan character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String </a:t>
            </a:r>
            <a:r>
              <a:rPr lang="en-US" dirty="0" err="1"/>
              <a:t>dinamakan</a:t>
            </a:r>
            <a:r>
              <a:rPr lang="en-US" dirty="0"/>
              <a:t> </a:t>
            </a:r>
            <a:r>
              <a:rPr lang="en-US" dirty="0" err="1"/>
              <a:t>alfabet</a:t>
            </a:r>
            <a:r>
              <a:rPr lang="en-US" dirty="0"/>
              <a:t>.      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String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petik</a:t>
            </a:r>
            <a:r>
              <a:rPr lang="en-US" dirty="0"/>
              <a:t> </a:t>
            </a:r>
            <a:r>
              <a:rPr lang="en-US" dirty="0" err="1"/>
              <a:t>ganda</a:t>
            </a:r>
            <a:r>
              <a:rPr lang="en-US" dirty="0"/>
              <a:t> (“)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tipe_data</a:t>
            </a:r>
            <a:r>
              <a:rPr lang="en-US" dirty="0"/>
              <a:t> </a:t>
            </a:r>
            <a:r>
              <a:rPr lang="en-US" dirty="0" err="1"/>
              <a:t>pengenal</a:t>
            </a:r>
            <a:r>
              <a:rPr lang="en-US" dirty="0"/>
              <a:t> [</a:t>
            </a:r>
            <a:r>
              <a:rPr lang="en-US" dirty="0" err="1"/>
              <a:t>panjang</a:t>
            </a:r>
            <a:r>
              <a:rPr lang="en-US" dirty="0"/>
              <a:t>] ;    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pengenal</a:t>
            </a:r>
            <a:r>
              <a:rPr lang="en-US" dirty="0"/>
              <a:t> =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panjang</a:t>
            </a:r>
            <a:r>
              <a:rPr lang="en-US" dirty="0"/>
              <a:t>   =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Contoh</a:t>
            </a:r>
            <a:r>
              <a:rPr lang="en-US" dirty="0"/>
              <a:t> :     char </a:t>
            </a:r>
            <a:r>
              <a:rPr lang="en-US" dirty="0" err="1"/>
              <a:t>nama</a:t>
            </a:r>
            <a:r>
              <a:rPr lang="en-US" dirty="0"/>
              <a:t>[15] ;</a:t>
            </a:r>
          </a:p>
        </p:txBody>
      </p:sp>
    </p:spTree>
    <p:extLst>
      <p:ext uri="{BB962C8B-B14F-4D97-AF65-F5344CB8AC3E}">
        <p14:creationId xmlns:p14="http://schemas.microsoft.com/office/powerpoint/2010/main" val="1525703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err="1"/>
              <a:t>Fungsi</a:t>
            </a:r>
            <a:r>
              <a:rPr lang="en-US" i="1" dirty="0"/>
              <a:t> </a:t>
            </a:r>
            <a:r>
              <a:rPr lang="en-US" i="1" dirty="0" err="1"/>
              <a:t>pada</a:t>
            </a:r>
            <a:r>
              <a:rPr lang="en-US" i="1" dirty="0"/>
              <a:t> </a:t>
            </a:r>
            <a:r>
              <a:rPr lang="en-US" i="1" dirty="0" err="1"/>
              <a:t>Operasi</a:t>
            </a:r>
            <a:r>
              <a:rPr lang="en-US" i="1" dirty="0"/>
              <a:t>  STRING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1. </a:t>
            </a:r>
            <a:r>
              <a:rPr lang="en-US" dirty="0" err="1"/>
              <a:t>Strcpy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       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menyalin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string.</a:t>
            </a:r>
            <a:br>
              <a:rPr lang="en-US" dirty="0"/>
            </a:br>
            <a:r>
              <a:rPr lang="en-US" dirty="0"/>
              <a:t>2. </a:t>
            </a:r>
            <a:r>
              <a:rPr lang="en-US" dirty="0" err="1"/>
              <a:t>Strcat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       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string.</a:t>
            </a:r>
            <a:br>
              <a:rPr lang="en-US" dirty="0"/>
            </a:br>
            <a:r>
              <a:rPr lang="en-US" dirty="0"/>
              <a:t>3. </a:t>
            </a:r>
            <a:r>
              <a:rPr lang="en-US" dirty="0" err="1"/>
              <a:t>Strcmp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       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2 </a:t>
            </a:r>
            <a:r>
              <a:rPr lang="en-US" dirty="0" err="1"/>
              <a:t>nilai</a:t>
            </a:r>
            <a:r>
              <a:rPr lang="en-US" dirty="0"/>
              <a:t> string.</a:t>
            </a:r>
            <a:br>
              <a:rPr lang="en-US" dirty="0"/>
            </a:br>
            <a:r>
              <a:rPr lang="en-US" dirty="0"/>
              <a:t>4. </a:t>
            </a:r>
            <a:r>
              <a:rPr lang="en-US" dirty="0" err="1"/>
              <a:t>Strlen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       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string.</a:t>
            </a:r>
            <a:br>
              <a:rPr lang="en-US" dirty="0"/>
            </a:br>
            <a:r>
              <a:rPr lang="en-US" dirty="0"/>
              <a:t>5. </a:t>
            </a:r>
            <a:r>
              <a:rPr lang="en-US" dirty="0" err="1"/>
              <a:t>Strchr</a:t>
            </a:r>
            <a:r>
              <a:rPr lang="en-US" dirty="0"/>
              <a:t> ()</a:t>
            </a:r>
            <a:br>
              <a:rPr lang="en-US" dirty="0"/>
            </a:br>
            <a:r>
              <a:rPr lang="en-US" dirty="0"/>
              <a:t>       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string.</a:t>
            </a:r>
          </a:p>
        </p:txBody>
      </p:sp>
    </p:spTree>
    <p:extLst>
      <p:ext uri="{BB962C8B-B14F-4D97-AF65-F5344CB8AC3E}">
        <p14:creationId xmlns:p14="http://schemas.microsoft.com/office/powerpoint/2010/main" val="3229604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Jenis-jenis Operator Dalam Bahasa C</a:t>
            </a:r>
            <a:r>
              <a:rPr lang="de-DE" i="1" dirty="0" smtClean="0"/>
              <a:t>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30438"/>
            <a:ext cx="5181600" cy="281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030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data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efisien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yang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indonesia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 </a:t>
            </a:r>
            <a:r>
              <a:rPr lang="en-US" i="1" dirty="0"/>
              <a:t>"</a:t>
            </a:r>
            <a:r>
              <a:rPr lang="en-US" i="1" dirty="0" err="1"/>
              <a:t>tepat</a:t>
            </a:r>
            <a:r>
              <a:rPr lang="en-US" i="1" dirty="0"/>
              <a:t> </a:t>
            </a:r>
            <a:r>
              <a:rPr lang="en-US" i="1" dirty="0" err="1"/>
              <a:t>atau</a:t>
            </a:r>
            <a:r>
              <a:rPr lang="en-US" i="1" dirty="0"/>
              <a:t> </a:t>
            </a:r>
            <a:r>
              <a:rPr lang="en-US" i="1" dirty="0" err="1"/>
              <a:t>sesuai</a:t>
            </a:r>
            <a:r>
              <a:rPr lang="en-US" i="1" dirty="0"/>
              <a:t>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mengerjakan</a:t>
            </a:r>
            <a:r>
              <a:rPr lang="en-US" i="1" dirty="0"/>
              <a:t> (</a:t>
            </a:r>
            <a:r>
              <a:rPr lang="en-US" i="1" dirty="0" err="1"/>
              <a:t>menghasilkan</a:t>
            </a:r>
            <a:r>
              <a:rPr lang="en-US" i="1" dirty="0"/>
              <a:t>) </a:t>
            </a:r>
            <a:r>
              <a:rPr lang="en-US" i="1" dirty="0" err="1"/>
              <a:t>sesuatu</a:t>
            </a:r>
            <a:r>
              <a:rPr lang="en-US" i="1" dirty="0"/>
              <a:t> (</a:t>
            </a:r>
            <a:r>
              <a:rPr lang="en-US" i="1" dirty="0" err="1"/>
              <a:t>dng</a:t>
            </a:r>
            <a:r>
              <a:rPr lang="en-US" i="1" dirty="0"/>
              <a:t> 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membuang-buang</a:t>
            </a:r>
            <a:r>
              <a:rPr lang="en-US" i="1" dirty="0"/>
              <a:t> </a:t>
            </a:r>
            <a:r>
              <a:rPr lang="en-US" i="1" dirty="0" err="1"/>
              <a:t>waktu</a:t>
            </a:r>
            <a:r>
              <a:rPr lang="en-US" i="1" dirty="0"/>
              <a:t>, </a:t>
            </a:r>
            <a:r>
              <a:rPr lang="en-US" i="1" dirty="0" err="1"/>
              <a:t>tenaga</a:t>
            </a:r>
            <a:r>
              <a:rPr lang="en-US" i="1" dirty="0"/>
              <a:t>, </a:t>
            </a:r>
            <a:r>
              <a:rPr lang="en-US" i="1" dirty="0" err="1"/>
              <a:t>biaya</a:t>
            </a:r>
            <a:r>
              <a:rPr lang="en-US" i="1" dirty="0"/>
              <a:t>)"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Jenis-jenis Operator Dalam Bahasa C++ </a:t>
            </a:r>
            <a:r>
              <a:rPr lang="de-DE" i="1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5105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427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Jenis-jenis Operator Dalam Bahasa C++ </a:t>
            </a:r>
            <a:r>
              <a:rPr lang="de-DE" i="1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5486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633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Jenis-jenis Operator Dalam Bahasa C++ </a:t>
            </a:r>
            <a:r>
              <a:rPr lang="de-DE" i="1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6096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7717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Jenis-jenis Operator Dalam Bahasa C++ </a:t>
            </a:r>
            <a:r>
              <a:rPr lang="de-DE" i="1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6019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19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 TERSTRUKTUR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Dalam</a:t>
            </a:r>
            <a:r>
              <a:rPr lang="en-US" dirty="0" smtClean="0"/>
              <a:t> Program 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berlainan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    </a:t>
            </a:r>
            <a:r>
              <a:rPr lang="en-US" dirty="0" err="1"/>
              <a:t>Contoh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        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data_pegawai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    {</a:t>
            </a:r>
            <a:br>
              <a:rPr lang="en-US" dirty="0"/>
            </a:br>
            <a:r>
              <a:rPr lang="en-US" dirty="0"/>
              <a:t>             </a:t>
            </a:r>
            <a:r>
              <a:rPr lang="en-US" dirty="0" err="1"/>
              <a:t>int</a:t>
            </a:r>
            <a:r>
              <a:rPr lang="en-US" dirty="0"/>
              <a:t> nip;</a:t>
            </a:r>
            <a:br>
              <a:rPr lang="en-US" dirty="0"/>
            </a:br>
            <a:r>
              <a:rPr lang="en-US" dirty="0"/>
              <a:t>             char </a:t>
            </a:r>
            <a:r>
              <a:rPr lang="en-US" dirty="0" err="1"/>
              <a:t>nama</a:t>
            </a:r>
            <a:r>
              <a:rPr lang="en-US" dirty="0"/>
              <a:t>[25];</a:t>
            </a:r>
            <a:br>
              <a:rPr lang="en-US" dirty="0"/>
            </a:br>
            <a:r>
              <a:rPr lang="en-US" dirty="0"/>
              <a:t>             char </a:t>
            </a:r>
            <a:r>
              <a:rPr lang="en-US" dirty="0" err="1"/>
              <a:t>alamat</a:t>
            </a:r>
            <a:r>
              <a:rPr lang="en-US" dirty="0"/>
              <a:t>[40];</a:t>
            </a:r>
            <a:br>
              <a:rPr lang="en-US" dirty="0"/>
            </a:br>
            <a:r>
              <a:rPr lang="en-US" dirty="0"/>
              <a:t>        }</a:t>
            </a:r>
          </a:p>
        </p:txBody>
      </p:sp>
    </p:spTree>
    <p:extLst>
      <p:ext uri="{BB962C8B-B14F-4D97-AF65-F5344CB8AC3E}">
        <p14:creationId xmlns:p14="http://schemas.microsoft.com/office/powerpoint/2010/main" val="314259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1. </a:t>
            </a:r>
            <a:r>
              <a:rPr lang="en-US" b="1" dirty="0" err="1" smtClean="0"/>
              <a:t>Konsep</a:t>
            </a:r>
            <a:r>
              <a:rPr lang="en-US" b="1" dirty="0" smtClean="0"/>
              <a:t> </a:t>
            </a:r>
            <a:r>
              <a:rPr lang="en-US" b="1" dirty="0" err="1"/>
              <a:t>dasar</a:t>
            </a:r>
            <a:r>
              <a:rPr lang="en-US" b="1" dirty="0"/>
              <a:t> </a:t>
            </a:r>
            <a:r>
              <a:rPr lang="en-US" b="1" dirty="0" err="1"/>
              <a:t>struktur</a:t>
            </a:r>
            <a:r>
              <a:rPr lang="en-US" b="1" dirty="0"/>
              <a:t> </a:t>
            </a:r>
            <a:r>
              <a:rPr lang="en-US" b="1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sih</a:t>
            </a:r>
            <a:r>
              <a:rPr lang="en-US" dirty="0"/>
              <a:t>?"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di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, </a:t>
            </a:r>
            <a:r>
              <a:rPr lang="en-US" dirty="0" err="1"/>
              <a:t>suara</a:t>
            </a:r>
            <a:r>
              <a:rPr lang="en-US" dirty="0"/>
              <a:t>,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sinyal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simbol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Cara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ngatur</a:t>
            </a:r>
            <a:r>
              <a:rPr lang="en-US" dirty="0"/>
              <a:t> data-data </a:t>
            </a:r>
            <a:r>
              <a:rPr lang="en-US" dirty="0" err="1"/>
              <a:t>itulah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20697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2,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fontAlgn="base">
              <a:buFont typeface="Wingdings" pitchFamily="2" charset="2"/>
              <a:buChar char="§"/>
            </a:pP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sederhana</a:t>
            </a:r>
            <a:r>
              <a:rPr lang="en-US" dirty="0"/>
              <a:t> (</a:t>
            </a:r>
            <a:r>
              <a:rPr lang="en-US" i="1" dirty="0"/>
              <a:t>array 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i="1" dirty="0" smtClean="0"/>
              <a:t>record</a:t>
            </a:r>
            <a:r>
              <a:rPr lang="en-US" dirty="0" smtClean="0"/>
              <a:t>)</a:t>
            </a:r>
          </a:p>
          <a:p>
            <a:pPr lvl="1" fontAlgn="base">
              <a:buFont typeface="Wingdings" pitchFamily="2" charset="2"/>
              <a:buChar char="§"/>
            </a:pP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majemuk</a:t>
            </a:r>
            <a:r>
              <a:rPr lang="en-US" dirty="0"/>
              <a:t> yang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dua,yaitu</a:t>
            </a:r>
            <a:r>
              <a:rPr lang="en-US" dirty="0"/>
              <a:t> linier (</a:t>
            </a:r>
            <a:r>
              <a:rPr lang="en-US" i="1" dirty="0"/>
              <a:t>Stack, Queue, Linked list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non linier (</a:t>
            </a:r>
            <a:r>
              <a:rPr lang="en-US" i="1" dirty="0"/>
              <a:t>graph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5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15340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76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2. </a:t>
            </a:r>
            <a:r>
              <a:rPr lang="en-US" b="1" dirty="0" err="1"/>
              <a:t>Konstanta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program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string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berulang-ulang.untuk</a:t>
            </a:r>
            <a:r>
              <a:rPr lang="en-US" dirty="0"/>
              <a:t> </a:t>
            </a:r>
            <a:r>
              <a:rPr lang="en-US" dirty="0" err="1"/>
              <a:t>memudahkannya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menggantinya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3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200" dirty="0" err="1"/>
              <a:t>Konstanta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variabel</a:t>
            </a:r>
            <a:r>
              <a:rPr lang="en-US" sz="3200" dirty="0"/>
              <a:t> </a:t>
            </a:r>
            <a:r>
              <a:rPr lang="en-US" sz="3200" dirty="0" err="1"/>
              <a:t>itu</a:t>
            </a:r>
            <a:r>
              <a:rPr lang="en-US" sz="3200" dirty="0"/>
              <a:t> </a:t>
            </a:r>
            <a:r>
              <a:rPr lang="en-US" sz="3200" dirty="0" err="1"/>
              <a:t>sebenarnya</a:t>
            </a:r>
            <a:r>
              <a:rPr lang="en-US" sz="3200" dirty="0"/>
              <a:t> </a:t>
            </a:r>
            <a:r>
              <a:rPr lang="en-US" sz="3200" dirty="0" err="1"/>
              <a:t>hampir</a:t>
            </a:r>
            <a:r>
              <a:rPr lang="en-US" sz="3200" dirty="0"/>
              <a:t> </a:t>
            </a:r>
            <a:r>
              <a:rPr lang="en-US" sz="3200" dirty="0" err="1"/>
              <a:t>sama</a:t>
            </a:r>
            <a:r>
              <a:rPr lang="en-US" sz="3200" dirty="0"/>
              <a:t>, </a:t>
            </a:r>
            <a:r>
              <a:rPr lang="en-US" sz="3200" dirty="0" err="1"/>
              <a:t>bedanya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00237620"/>
              </p:ext>
            </p:extLst>
          </p:nvPr>
        </p:nvGraphicFramePr>
        <p:xfrm>
          <a:off x="301625" y="1527175"/>
          <a:ext cx="8504236" cy="297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118"/>
                <a:gridCol w="4252118"/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Konstanta</a:t>
                      </a:r>
                      <a:endParaRPr lang="en-US" sz="2800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Variabel</a:t>
                      </a:r>
                      <a:endParaRPr lang="en-US" sz="2800" dirty="0"/>
                    </a:p>
                  </a:txBody>
                  <a:tcPr marL="94491" marR="94491"/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+mj-lt"/>
                        </a:rPr>
                        <a:t>Bersifat</a:t>
                      </a:r>
                      <a:r>
                        <a:rPr lang="en-US" sz="2800" dirty="0" smtClean="0">
                          <a:latin typeface="+mj-lt"/>
                        </a:rPr>
                        <a:t> </a:t>
                      </a:r>
                      <a:r>
                        <a:rPr lang="en-US" sz="2800" dirty="0" err="1" smtClean="0">
                          <a:latin typeface="+mj-lt"/>
                        </a:rPr>
                        <a:t>Tetap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+mj-lt"/>
                        </a:rPr>
                        <a:t>Bersifat</a:t>
                      </a:r>
                      <a:r>
                        <a:rPr lang="en-US" sz="2800" dirty="0" smtClean="0">
                          <a:latin typeface="+mj-lt"/>
                        </a:rPr>
                        <a:t> </a:t>
                      </a:r>
                      <a:r>
                        <a:rPr lang="en-US" sz="2800" dirty="0" err="1" smtClean="0">
                          <a:latin typeface="+mj-lt"/>
                        </a:rPr>
                        <a:t>Dinamis</a:t>
                      </a:r>
                      <a:endParaRPr lang="en-US" sz="2800" dirty="0">
                        <a:latin typeface="+mj-lt"/>
                      </a:endParaRPr>
                    </a:p>
                  </a:txBody>
                  <a:tcPr marL="94491" marR="94491"/>
                </a:tc>
              </a:tr>
              <a:tr h="590550">
                <a:tc>
                  <a:txBody>
                    <a:bodyPr/>
                    <a:lstStyle/>
                    <a:p>
                      <a:pPr algn="l" fontAlgn="base">
                        <a:spcAft>
                          <a:spcPts val="0"/>
                        </a:spcAft>
                      </a:pPr>
                      <a:r>
                        <a:rPr lang="en-US" sz="2800" b="0" dirty="0" err="1">
                          <a:effectLst/>
                          <a:latin typeface="+mj-lt"/>
                        </a:rPr>
                        <a:t>Nilai</a:t>
                      </a:r>
                      <a:r>
                        <a:rPr lang="en-US" sz="2800" b="0" dirty="0">
                          <a:effectLst/>
                          <a:latin typeface="+mj-lt"/>
                        </a:rPr>
                        <a:t> </a:t>
                      </a:r>
                      <a:r>
                        <a:rPr lang="en-US" sz="2800" b="0" dirty="0" err="1">
                          <a:effectLst/>
                          <a:latin typeface="+mj-lt"/>
                        </a:rPr>
                        <a:t>sudah</a:t>
                      </a:r>
                      <a:r>
                        <a:rPr lang="en-US" sz="2800" b="0" dirty="0">
                          <a:effectLst/>
                          <a:latin typeface="+mj-lt"/>
                        </a:rPr>
                        <a:t> </a:t>
                      </a:r>
                      <a:r>
                        <a:rPr lang="en-US" sz="2800" b="0" dirty="0" err="1">
                          <a:effectLst/>
                          <a:latin typeface="+mj-lt"/>
                        </a:rPr>
                        <a:t>dideklarasikan</a:t>
                      </a:r>
                      <a:r>
                        <a:rPr lang="en-US" sz="2800" b="0" dirty="0">
                          <a:effectLst/>
                          <a:latin typeface="+mj-lt"/>
                        </a:rPr>
                        <a:t> di </a:t>
                      </a:r>
                      <a:r>
                        <a:rPr lang="en-US" sz="2800" b="0" dirty="0" err="1" smtClean="0">
                          <a:effectLst/>
                          <a:latin typeface="+mj-lt"/>
                        </a:rPr>
                        <a:t>awal</a:t>
                      </a:r>
                      <a:endParaRPr lang="en-US" sz="2800" b="0" dirty="0">
                        <a:effectLst/>
                        <a:latin typeface="+mj-lt"/>
                      </a:endParaRPr>
                    </a:p>
                  </a:txBody>
                  <a:tcPr marL="70868" marR="70868" marT="0" marB="0"/>
                </a:tc>
                <a:tc>
                  <a:txBody>
                    <a:bodyPr/>
                    <a:lstStyle/>
                    <a:p>
                      <a:pPr algn="l" fontAlgn="base">
                        <a:spcAft>
                          <a:spcPts val="0"/>
                        </a:spcAft>
                      </a:pPr>
                      <a:r>
                        <a:rPr lang="en-US" sz="2800" b="0" dirty="0" err="1">
                          <a:effectLst/>
                          <a:latin typeface="+mj-lt"/>
                        </a:rPr>
                        <a:t>Nilai</a:t>
                      </a:r>
                      <a:r>
                        <a:rPr lang="en-US" sz="2800" b="0" dirty="0">
                          <a:effectLst/>
                          <a:latin typeface="+mj-lt"/>
                        </a:rPr>
                        <a:t> </a:t>
                      </a:r>
                      <a:r>
                        <a:rPr lang="en-US" sz="2800" b="0" dirty="0" err="1">
                          <a:effectLst/>
                          <a:latin typeface="+mj-lt"/>
                        </a:rPr>
                        <a:t>tidak</a:t>
                      </a:r>
                      <a:r>
                        <a:rPr lang="en-US" sz="2800" b="0" dirty="0">
                          <a:effectLst/>
                          <a:latin typeface="+mj-lt"/>
                        </a:rPr>
                        <a:t> </a:t>
                      </a:r>
                      <a:r>
                        <a:rPr lang="en-US" sz="2800" b="0" dirty="0" err="1">
                          <a:effectLst/>
                          <a:latin typeface="+mj-lt"/>
                        </a:rPr>
                        <a:t>dideklarasikan</a:t>
                      </a:r>
                      <a:r>
                        <a:rPr lang="en-US" sz="2800" b="0" dirty="0">
                          <a:effectLst/>
                          <a:latin typeface="+mj-lt"/>
                        </a:rPr>
                        <a:t> di </a:t>
                      </a:r>
                      <a:r>
                        <a:rPr lang="en-US" sz="2800" b="0" dirty="0" err="1">
                          <a:effectLst/>
                          <a:latin typeface="+mj-lt"/>
                        </a:rPr>
                        <a:t>awal</a:t>
                      </a:r>
                      <a:endParaRPr lang="en-US" sz="2800" b="0" dirty="0">
                        <a:effectLst/>
                        <a:latin typeface="+mj-lt"/>
                      </a:endParaRPr>
                    </a:p>
                  </a:txBody>
                  <a:tcPr marL="70868" marR="70868" marT="0" marB="0"/>
                </a:tc>
              </a:tr>
              <a:tr h="590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effectLst/>
                          <a:latin typeface="+mj-lt"/>
                        </a:rPr>
                        <a:t>program</a:t>
                      </a:r>
                    </a:p>
                    <a:p>
                      <a:endParaRPr lang="en-US" sz="2800" dirty="0">
                        <a:latin typeface="+mj-lt"/>
                      </a:endParaRPr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effectLst/>
                          <a:latin typeface="+mj-lt"/>
                        </a:rPr>
                        <a:t>program</a:t>
                      </a:r>
                    </a:p>
                    <a:p>
                      <a:endParaRPr lang="en-US" sz="2800" dirty="0">
                        <a:latin typeface="+mj-lt"/>
                      </a:endParaRPr>
                    </a:p>
                  </a:txBody>
                  <a:tcPr marL="94491" marR="9449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4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52400"/>
            <a:ext cx="8534400" cy="83515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/>
              <a:t>Variable </a:t>
            </a:r>
            <a:r>
              <a:rPr lang="en-US" sz="2800" b="1" dirty="0" err="1"/>
              <a:t>mempunyai</a:t>
            </a:r>
            <a:r>
              <a:rPr lang="en-US" sz="2800" b="1" dirty="0"/>
              <a:t> </a:t>
            </a:r>
            <a:r>
              <a:rPr lang="en-US" sz="2800" b="1" dirty="0" err="1"/>
              <a:t>aturan</a:t>
            </a:r>
            <a:r>
              <a:rPr lang="en-US" sz="2800" b="1" dirty="0"/>
              <a:t> </a:t>
            </a:r>
            <a:r>
              <a:rPr lang="en-US" sz="2800" b="1" dirty="0" err="1"/>
              <a:t>dalam</a:t>
            </a:r>
            <a:r>
              <a:rPr lang="en-US" sz="2800" b="1" dirty="0"/>
              <a:t> </a:t>
            </a:r>
            <a:r>
              <a:rPr lang="en-US" sz="2800" b="1" dirty="0" err="1" smtClean="0"/>
              <a:t>pendeklarasiannya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diawali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.</a:t>
            </a:r>
          </a:p>
          <a:p>
            <a:pPr fontAlgn="base"/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boleh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spasi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. </a:t>
            </a:r>
            <a:r>
              <a:rPr lang="en-US" sz="2800" dirty="0" err="1"/>
              <a:t>Spasi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diganti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karakter</a:t>
            </a:r>
            <a:r>
              <a:rPr lang="en-US" sz="2800" dirty="0"/>
              <a:t> underscore (_).</a:t>
            </a:r>
          </a:p>
          <a:p>
            <a:pPr fontAlgn="base"/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boleh</a:t>
            </a:r>
            <a:r>
              <a:rPr lang="en-US" sz="2800" dirty="0"/>
              <a:t> </a:t>
            </a:r>
            <a:r>
              <a:rPr lang="en-US" sz="2800" dirty="0" err="1"/>
              <a:t>mengandung</a:t>
            </a:r>
            <a:r>
              <a:rPr lang="en-US" sz="2800" dirty="0"/>
              <a:t> </a:t>
            </a:r>
            <a:r>
              <a:rPr lang="en-US" sz="2800" dirty="0" err="1"/>
              <a:t>karakter-karakter</a:t>
            </a:r>
            <a:r>
              <a:rPr lang="en-US" sz="2800" dirty="0"/>
              <a:t> </a:t>
            </a:r>
            <a:r>
              <a:rPr lang="en-US" sz="2800" dirty="0" err="1"/>
              <a:t>khusus</a:t>
            </a:r>
            <a:r>
              <a:rPr lang="en-US" sz="2800" dirty="0"/>
              <a:t>, </a:t>
            </a:r>
            <a:r>
              <a:rPr lang="en-US" sz="2800" dirty="0" err="1"/>
              <a:t>seperti</a:t>
            </a:r>
            <a:r>
              <a:rPr lang="en-US" sz="2800" dirty="0"/>
              <a:t> : .,+, -, *, /, &lt;, &gt;, &amp;, (, ) </a:t>
            </a:r>
            <a:r>
              <a:rPr lang="en-US" sz="2800" dirty="0" err="1"/>
              <a:t>dan</a:t>
            </a:r>
            <a:r>
              <a:rPr lang="en-US" sz="2800" dirty="0"/>
              <a:t> lain-lain.</a:t>
            </a:r>
          </a:p>
          <a:p>
            <a:pPr fontAlgn="base"/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boleh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kata-kata </a:t>
            </a:r>
            <a:r>
              <a:rPr lang="en-US" sz="2800" dirty="0" err="1"/>
              <a:t>kunci</a:t>
            </a:r>
            <a:r>
              <a:rPr lang="en-US" sz="2800" dirty="0"/>
              <a:t> d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Konstanta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pendeklarasiannya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keyword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#define.</a:t>
            </a:r>
          </a:p>
        </p:txBody>
      </p:sp>
    </p:spTree>
    <p:extLst>
      <p:ext uri="{BB962C8B-B14F-4D97-AF65-F5344CB8AC3E}">
        <p14:creationId xmlns:p14="http://schemas.microsoft.com/office/powerpoint/2010/main" val="165422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87</TotalTime>
  <Words>362</Words>
  <Application>Microsoft Office PowerPoint</Application>
  <PresentationFormat>On-screen Show (4:3)</PresentationFormat>
  <Paragraphs>56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STRUKTUR DATA</vt:lpstr>
      <vt:lpstr>Struktur data</vt:lpstr>
      <vt:lpstr>1. Konsep dasar struktur data</vt:lpstr>
      <vt:lpstr>Struktur data dibagi menjadi 2, yaitu:</vt:lpstr>
      <vt:lpstr>Bagian Struktur Data</vt:lpstr>
      <vt:lpstr>2. Konstanta dan Variabel</vt:lpstr>
      <vt:lpstr>Konstanta dan variabel itu sebenarnya hampir sama, bedanya adalah</vt:lpstr>
      <vt:lpstr>Variable mempunyai aturan dalam pendeklarasiannya</vt:lpstr>
      <vt:lpstr>PowerPoint Presentation</vt:lpstr>
      <vt:lpstr>contoh perbedaan konstanta dan variabel</vt:lpstr>
      <vt:lpstr>3. Tipe Data</vt:lpstr>
      <vt:lpstr>TYPE DATA SEDERHANA  (Dalam Program C++)  </vt:lpstr>
      <vt:lpstr>2.  FLOAT </vt:lpstr>
      <vt:lpstr>PowerPoint Presentation</vt:lpstr>
      <vt:lpstr>3.       BOOL ATAU LOGICAL</vt:lpstr>
      <vt:lpstr>4.     CHARACTER</vt:lpstr>
      <vt:lpstr>5.    STRING</vt:lpstr>
      <vt:lpstr>PowerPoint Presentation</vt:lpstr>
      <vt:lpstr>Jenis-jenis Operator Dalam Bahasa C++</vt:lpstr>
      <vt:lpstr>Jenis-jenis Operator Dalam Bahasa C++ (2)</vt:lpstr>
      <vt:lpstr>Jenis-jenis Operator Dalam Bahasa C++ (3)</vt:lpstr>
      <vt:lpstr>Jenis-jenis Operator Dalam Bahasa C++ (4)</vt:lpstr>
      <vt:lpstr>Jenis-jenis Operator Dalam Bahasa C++ (5)</vt:lpstr>
      <vt:lpstr>TYPE TERSTRUKTUR (Dalam Program C++)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Toshiba</cp:lastModifiedBy>
  <cp:revision>11</cp:revision>
  <dcterms:created xsi:type="dcterms:W3CDTF">2020-03-10T07:04:18Z</dcterms:created>
  <dcterms:modified xsi:type="dcterms:W3CDTF">2020-04-05T15:43:50Z</dcterms:modified>
</cp:coreProperties>
</file>