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73" r:id="rId3"/>
    <p:sldId id="274" r:id="rId4"/>
    <p:sldId id="262" r:id="rId5"/>
    <p:sldId id="298" r:id="rId6"/>
    <p:sldId id="299" r:id="rId7"/>
    <p:sldId id="284" r:id="rId8"/>
    <p:sldId id="280" r:id="rId9"/>
    <p:sldId id="282" r:id="rId10"/>
    <p:sldId id="283" r:id="rId11"/>
    <p:sldId id="286" r:id="rId12"/>
    <p:sldId id="301" r:id="rId13"/>
    <p:sldId id="304" r:id="rId14"/>
    <p:sldId id="305" r:id="rId15"/>
    <p:sldId id="285" r:id="rId16"/>
    <p:sldId id="300" r:id="rId17"/>
    <p:sldId id="264" r:id="rId18"/>
    <p:sldId id="287" r:id="rId19"/>
    <p:sldId id="288" r:id="rId20"/>
    <p:sldId id="289" r:id="rId21"/>
    <p:sldId id="269" r:id="rId22"/>
    <p:sldId id="303" r:id="rId23"/>
    <p:sldId id="291" r:id="rId24"/>
    <p:sldId id="292" r:id="rId25"/>
    <p:sldId id="293" r:id="rId26"/>
    <p:sldId id="294" r:id="rId27"/>
    <p:sldId id="295" r:id="rId28"/>
    <p:sldId id="296" r:id="rId29"/>
    <p:sldId id="29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4"/>
    <p:restoredTop sz="94637"/>
  </p:normalViewPr>
  <p:slideViewPr>
    <p:cSldViewPr snapToGrid="0">
      <p:cViewPr varScale="1">
        <p:scale>
          <a:sx n="103" d="100"/>
          <a:sy n="103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C902-B66D-BB41-95E6-126D2ECB0176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90A5-ADA0-9047-898E-3441315C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1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C902-B66D-BB41-95E6-126D2ECB0176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90A5-ADA0-9047-898E-3441315C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1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C902-B66D-BB41-95E6-126D2ECB0176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90A5-ADA0-9047-898E-3441315C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7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C902-B66D-BB41-95E6-126D2ECB0176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90A5-ADA0-9047-898E-3441315C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5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C902-B66D-BB41-95E6-126D2ECB0176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90A5-ADA0-9047-898E-3441315C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6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C902-B66D-BB41-95E6-126D2ECB0176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90A5-ADA0-9047-898E-3441315C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4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C902-B66D-BB41-95E6-126D2ECB0176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90A5-ADA0-9047-898E-3441315C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0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C902-B66D-BB41-95E6-126D2ECB0176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90A5-ADA0-9047-898E-3441315C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9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C902-B66D-BB41-95E6-126D2ECB0176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90A5-ADA0-9047-898E-3441315C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8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C902-B66D-BB41-95E6-126D2ECB0176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90A5-ADA0-9047-898E-3441315C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5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C902-B66D-BB41-95E6-126D2ECB0176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90A5-ADA0-9047-898E-3441315C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9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9C902-B66D-BB41-95E6-126D2ECB0176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E90A5-ADA0-9047-898E-3441315C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rdiogram">
            <a:extLst>
              <a:ext uri="{FF2B5EF4-FFF2-40B4-BE49-F238E27FC236}">
                <a16:creationId xmlns:a16="http://schemas.microsoft.com/office/drawing/2014/main" id="{F19721E2-1732-C830-499C-46BDB9CC0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7E6DA-9648-C8DB-2E92-9429EB57C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7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Maximizing Caloric Expenditure: A Comparative Study of Cardio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9773E-7693-78F2-785C-D8018415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Erik Painter</a:t>
            </a:r>
          </a:p>
          <a:p>
            <a:pPr algn="l"/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Cleveland State University</a:t>
            </a:r>
          </a:p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56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0FF6D-7926-3AA9-3B8F-39E9D9D9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Latin Square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8C13B-A5F4-F7F2-9AAA-3026D40AEED8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1634F6-FBC1-7102-28BC-CB70BC958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654137"/>
              </p:ext>
            </p:extLst>
          </p:nvPr>
        </p:nvGraphicFramePr>
        <p:xfrm>
          <a:off x="4859128" y="1953768"/>
          <a:ext cx="6512349" cy="295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60">
                  <a:extLst>
                    <a:ext uri="{9D8B030D-6E8A-4147-A177-3AD203B41FA5}">
                      <a16:colId xmlns:a16="http://schemas.microsoft.com/office/drawing/2014/main" val="3204201924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val="672749904"/>
                    </a:ext>
                  </a:extLst>
                </a:gridCol>
                <a:gridCol w="1986069">
                  <a:extLst>
                    <a:ext uri="{9D8B030D-6E8A-4147-A177-3AD203B41FA5}">
                      <a16:colId xmlns:a16="http://schemas.microsoft.com/office/drawing/2014/main" val="2524599422"/>
                    </a:ext>
                  </a:extLst>
                </a:gridCol>
                <a:gridCol w="1403985">
                  <a:extLst>
                    <a:ext uri="{9D8B030D-6E8A-4147-A177-3AD203B41FA5}">
                      <a16:colId xmlns:a16="http://schemas.microsoft.com/office/drawing/2014/main" val="2259779885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452906348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Min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72742400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Min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67474761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Min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0951442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86131EB-7613-31AC-A6B8-3C22230CCCB8}"/>
              </a:ext>
            </a:extLst>
          </p:cNvPr>
          <p:cNvSpPr txBox="1"/>
          <p:nvPr/>
        </p:nvSpPr>
        <p:spPr>
          <a:xfrm>
            <a:off x="5362933" y="5008523"/>
            <a:ext cx="5713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Walking Uphill,  B = Elliptical, C = Stationary Bike</a:t>
            </a:r>
          </a:p>
        </p:txBody>
      </p:sp>
    </p:spTree>
    <p:extLst>
      <p:ext uri="{BB962C8B-B14F-4D97-AF65-F5344CB8AC3E}">
        <p14:creationId xmlns:p14="http://schemas.microsoft.com/office/powerpoint/2010/main" val="83593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96C45-8DC9-6C5D-B462-6E626FE1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ADF4-0E8A-A10D-9D5D-B424018C3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Randomizing order in which participants would perform experiment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factor combination was randomized for each replication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Result was 4 randomized lists of length 9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list had rows in random order for each unique combination of factors</a:t>
            </a:r>
          </a:p>
        </p:txBody>
      </p:sp>
    </p:spTree>
    <p:extLst>
      <p:ext uri="{BB962C8B-B14F-4D97-AF65-F5344CB8AC3E}">
        <p14:creationId xmlns:p14="http://schemas.microsoft.com/office/powerpoint/2010/main" val="28193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4309D8-AB3A-A058-7C38-3D90778E5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6142"/>
              </p:ext>
            </p:extLst>
          </p:nvPr>
        </p:nvGraphicFramePr>
        <p:xfrm>
          <a:off x="728707" y="457200"/>
          <a:ext cx="1073458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362">
                  <a:extLst>
                    <a:ext uri="{9D8B030D-6E8A-4147-A177-3AD203B41FA5}">
                      <a16:colId xmlns:a16="http://schemas.microsoft.com/office/drawing/2014/main" val="3046469728"/>
                    </a:ext>
                  </a:extLst>
                </a:gridCol>
                <a:gridCol w="2796058">
                  <a:extLst>
                    <a:ext uri="{9D8B030D-6E8A-4147-A177-3AD203B41FA5}">
                      <a16:colId xmlns:a16="http://schemas.microsoft.com/office/drawing/2014/main" val="2161620448"/>
                    </a:ext>
                  </a:extLst>
                </a:gridCol>
                <a:gridCol w="1691523">
                  <a:extLst>
                    <a:ext uri="{9D8B030D-6E8A-4147-A177-3AD203B41FA5}">
                      <a16:colId xmlns:a16="http://schemas.microsoft.com/office/drawing/2014/main" val="2383555949"/>
                    </a:ext>
                  </a:extLst>
                </a:gridCol>
                <a:gridCol w="3415644">
                  <a:extLst>
                    <a:ext uri="{9D8B030D-6E8A-4147-A177-3AD203B41FA5}">
                      <a16:colId xmlns:a16="http://schemas.microsoft.com/office/drawing/2014/main" val="3043423354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Intensity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Cal. Burned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extLst>
                  <a:ext uri="{0D108BD9-81ED-4DB2-BD59-A6C34878D82A}">
                    <a16:rowId xmlns:a16="http://schemas.microsoft.com/office/drawing/2014/main" val="389123148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extLst>
                  <a:ext uri="{0D108BD9-81ED-4DB2-BD59-A6C34878D82A}">
                    <a16:rowId xmlns:a16="http://schemas.microsoft.com/office/drawing/2014/main" val="7799400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extLst>
                  <a:ext uri="{0D108BD9-81ED-4DB2-BD59-A6C34878D82A}">
                    <a16:rowId xmlns:a16="http://schemas.microsoft.com/office/drawing/2014/main" val="495187228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extLst>
                  <a:ext uri="{0D108BD9-81ED-4DB2-BD59-A6C34878D82A}">
                    <a16:rowId xmlns:a16="http://schemas.microsoft.com/office/drawing/2014/main" val="179010843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extLst>
                  <a:ext uri="{0D108BD9-81ED-4DB2-BD59-A6C34878D82A}">
                    <a16:rowId xmlns:a16="http://schemas.microsoft.com/office/drawing/2014/main" val="356065121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extLst>
                  <a:ext uri="{0D108BD9-81ED-4DB2-BD59-A6C34878D82A}">
                    <a16:rowId xmlns:a16="http://schemas.microsoft.com/office/drawing/2014/main" val="77018238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extLst>
                  <a:ext uri="{0D108BD9-81ED-4DB2-BD59-A6C34878D82A}">
                    <a16:rowId xmlns:a16="http://schemas.microsoft.com/office/drawing/2014/main" val="150154865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extLst>
                  <a:ext uri="{0D108BD9-81ED-4DB2-BD59-A6C34878D82A}">
                    <a16:rowId xmlns:a16="http://schemas.microsoft.com/office/drawing/2014/main" val="1860129948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extLst>
                  <a:ext uri="{0D108BD9-81ED-4DB2-BD59-A6C34878D82A}">
                    <a16:rowId xmlns:a16="http://schemas.microsoft.com/office/drawing/2014/main" val="333274914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19" marR="21819" marT="21819" marB="0" anchor="b"/>
                </a:tc>
                <a:extLst>
                  <a:ext uri="{0D108BD9-81ED-4DB2-BD59-A6C34878D82A}">
                    <a16:rowId xmlns:a16="http://schemas.microsoft.com/office/drawing/2014/main" val="3845449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48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40962-C253-F608-C9F0-98A53C47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EF9A-E26B-6827-D0E6-0F04CFA0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design with 3 treatment levels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level set at 0.10 &amp; power set at 80%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Estimated standard deviation from pilot data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Effect size chosen at 50, which indicates significant difference in caloric expenditure</a:t>
            </a:r>
          </a:p>
        </p:txBody>
      </p:sp>
    </p:spTree>
    <p:extLst>
      <p:ext uri="{BB962C8B-B14F-4D97-AF65-F5344CB8AC3E}">
        <p14:creationId xmlns:p14="http://schemas.microsoft.com/office/powerpoint/2010/main" val="37439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A3472C-5F1E-A070-A9DD-E31E85761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65" y="457200"/>
            <a:ext cx="890427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4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DDECF-232E-852F-8158-8ED4CFC4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C8E30-749F-A843-6A6B-57E3CC322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caloric expenditure across various cardio exercises, durations, and intensity levels within the experimental constraints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confined to the participants of the experiment due to convenience sampling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generalizability</a:t>
            </a:r>
          </a:p>
        </p:txBody>
      </p:sp>
    </p:spTree>
    <p:extLst>
      <p:ext uri="{BB962C8B-B14F-4D97-AF65-F5344CB8AC3E}">
        <p14:creationId xmlns:p14="http://schemas.microsoft.com/office/powerpoint/2010/main" val="375622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7132B-4A8B-7276-790B-2E703CEE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Exp. Data Analysis</a:t>
            </a:r>
          </a:p>
        </p:txBody>
      </p:sp>
      <p:pic>
        <p:nvPicPr>
          <p:cNvPr id="5" name="Picture 4" descr="A table of numbers and a line of lines&#10;&#10;Description automatically generated with medium confidence">
            <a:extLst>
              <a:ext uri="{FF2B5EF4-FFF2-40B4-BE49-F238E27FC236}">
                <a16:creationId xmlns:a16="http://schemas.microsoft.com/office/drawing/2014/main" id="{6E74BA31-DD63-BB5D-8EB1-4CB480409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247" y="2706758"/>
            <a:ext cx="5495431" cy="2919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B3159A-BAB5-B5A5-15A0-D3A2C46E4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76" y="1842122"/>
            <a:ext cx="5309495" cy="47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06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7CB51-B8E2-ADE9-C31B-5820BC48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Exp.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2201C-EA44-AEFC-3571-7202DA9D5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97" y="2057762"/>
            <a:ext cx="4607072" cy="41578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CBABF4-EC38-7CFA-4C84-5148ABA26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266" y="2057763"/>
            <a:ext cx="4607072" cy="415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2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170E5-76EA-2016-0BE4-15736C6E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pic>
        <p:nvPicPr>
          <p:cNvPr id="5" name="Content Placeholder 4" descr="A white paper with black text&#10;&#10;Description automatically generated">
            <a:extLst>
              <a:ext uri="{FF2B5EF4-FFF2-40B4-BE49-F238E27FC236}">
                <a16:creationId xmlns:a16="http://schemas.microsoft.com/office/drawing/2014/main" id="{0D2268AA-D76E-438A-9AC5-7474902FC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14823"/>
            <a:ext cx="7225748" cy="402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55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663A7-97EA-434E-82DC-5E59D72C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AE0C-2469-F1A7-E46A-442C7388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285750" lvl="1" indent="-285750" fontAlgn="base">
              <a:spcBef>
                <a:spcPts val="1000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Treatment Effects:</a:t>
            </a:r>
          </a:p>
          <a:p>
            <a:pPr marL="742950" lvl="2" indent="-285750" fontAlgn="base">
              <a:spcBef>
                <a:spcPts val="10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for treatment factor is estimated by calculating variance among treatment level means (variability among treatment levels)</a:t>
            </a:r>
          </a:p>
          <a:p>
            <a:pPr marL="742950" lvl="2" indent="-285750" fontAlgn="base">
              <a:spcBef>
                <a:spcPts val="10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’Treatment Effect’ comes from deviation from overall mean</a:t>
            </a:r>
          </a:p>
          <a:p>
            <a:pPr marL="228600" lvl="1" fontAlgn="base">
              <a:spcBef>
                <a:spcPts val="100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Blocking Factor Effects:</a:t>
            </a:r>
          </a:p>
          <a:p>
            <a:pPr marL="685800" lvl="2" fontAlgn="base">
              <a:spcBef>
                <a:spcPts val="10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for blocking is estimated by calculating the variance among the block means (variability among blocks)</a:t>
            </a:r>
          </a:p>
          <a:p>
            <a:pPr marL="685800" lvl="2" fontAlgn="base">
              <a:spcBef>
                <a:spcPts val="10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‘Row/Column Block Effect’ comes from deviation from overall mean</a:t>
            </a:r>
          </a:p>
          <a:p>
            <a:pPr fontAlgn="base"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ANOVA:</a:t>
            </a:r>
          </a:p>
          <a:p>
            <a:pPr marL="685800" lvl="2" fontAlgn="base">
              <a:spcBef>
                <a:spcPts val="10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variation in caloric expenditure across different treatments and blocking factor levels</a:t>
            </a:r>
          </a:p>
          <a:p>
            <a:pPr marL="1143000" lvl="3" fontAlgn="base">
              <a:spcBef>
                <a:spcPts val="10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not interested in blocking factor level effects, but can be important for analyzing certain aspects of the experiment</a:t>
            </a:r>
          </a:p>
          <a:p>
            <a:pPr fontAlgn="base"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Post-hoc Tests:</a:t>
            </a:r>
          </a:p>
          <a:p>
            <a:pPr marL="685800" lvl="2" fontAlgn="base">
              <a:spcBef>
                <a:spcPts val="10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post-hoc tests (such as Tukey's HSD test) to determine which specific treatment levels differ significantly from each other in terms of mean caloric expenditure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472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E2C35-269A-1CBE-0F23-1575D7E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A724-1944-8979-A68D-9DB760E3C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Caloric expenditure during exercise is a critical aspect of health and fitness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factors influencing caloric expenditure during exercise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these factors can inform and contribute to more effective workouts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key factors influencing caloric expenditure, assess their impact using statistical analysis, and draw implications for future research and practice</a:t>
            </a:r>
          </a:p>
        </p:txBody>
      </p:sp>
    </p:spTree>
    <p:extLst>
      <p:ext uri="{BB962C8B-B14F-4D97-AF65-F5344CB8AC3E}">
        <p14:creationId xmlns:p14="http://schemas.microsoft.com/office/powerpoint/2010/main" val="1073545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8DE12-9B34-8AF4-7588-42768368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</a:p>
        </p:txBody>
      </p:sp>
      <p:pic>
        <p:nvPicPr>
          <p:cNvPr id="9" name="Content Placeholder 8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EEC96931-61FB-F2FE-4C5F-A5950C6D2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733" y="2015279"/>
            <a:ext cx="9294829" cy="39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58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8D8AE-61F4-E6C3-ED2F-D607DDD6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CB127-AD80-0635-A393-1FF8A2118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56" y="2070108"/>
            <a:ext cx="4429514" cy="3997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AC743F-AE9B-5481-7CCB-1A2B5AB95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32" y="2069914"/>
            <a:ext cx="4429729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71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8D8AE-61F4-E6C3-ED2F-D607DDD6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Residuals Cont.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EB80D58B-55A9-5F7D-80EC-3C9D2AC1D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19" y="1928621"/>
            <a:ext cx="5009429" cy="4516699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2CEFC00-B7BF-22D2-2EC2-930C26AA9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71" y="2316203"/>
            <a:ext cx="3638805" cy="1267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C51336-AB3C-D2B7-10EA-64061B0A7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093" y="4057650"/>
            <a:ext cx="5953388" cy="97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01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E19BE-D728-B7C8-F782-39076A6D9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AD7B-2026-91FB-477D-1D1F44DB5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Tukey’s HSD test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for family-wise error rate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any difference between two means that is greater than the expected standard error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6266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64880-8C01-23E7-92FD-39A831BA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Tukey’s Test Results</a:t>
            </a:r>
          </a:p>
        </p:txBody>
      </p:sp>
      <p:pic>
        <p:nvPicPr>
          <p:cNvPr id="9" name="Content Placeholder 8" descr="A black and white text&#10;&#10;Description automatically generated">
            <a:extLst>
              <a:ext uri="{FF2B5EF4-FFF2-40B4-BE49-F238E27FC236}">
                <a16:creationId xmlns:a16="http://schemas.microsoft.com/office/drawing/2014/main" id="{A9D6FB88-29CA-6754-6835-C5C05B783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635685"/>
            <a:ext cx="7225748" cy="35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98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1C4DA-54B2-2DD8-9909-EE7F6B8F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DB1A8-35B1-EBC9-D0BE-46513828A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Treatment B significantly increases caloric expenditure compared to Treatments A and 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Treatment B emerges as the most effective in maximizing caloric expenditure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Findings inform personalized exercise plans for enhanced weight management and overall health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87935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0299C-E1D0-1F98-867A-4ACE6B12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5FA9-0103-0DB2-C662-2F49C36E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generalizability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sample size reduces statistical power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factors not included affect caloric expenditure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baseline screening of subjects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our sample size calculation, max detectable difference is much higher than our results detectable difference</a:t>
            </a:r>
          </a:p>
        </p:txBody>
      </p:sp>
    </p:spTree>
    <p:extLst>
      <p:ext uri="{BB962C8B-B14F-4D97-AF65-F5344CB8AC3E}">
        <p14:creationId xmlns:p14="http://schemas.microsoft.com/office/powerpoint/2010/main" val="2127561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9821F-225C-A1FD-28B4-D3CE71B4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Replicated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18E6-6B67-6F12-BDED-667B9AF5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 different types of replicated Latin Square Designs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requires a different model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Our design has highest d.f. for error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Repeated vs. Replicated?</a:t>
            </a:r>
          </a:p>
        </p:txBody>
      </p:sp>
    </p:spTree>
    <p:extLst>
      <p:ext uri="{BB962C8B-B14F-4D97-AF65-F5344CB8AC3E}">
        <p14:creationId xmlns:p14="http://schemas.microsoft.com/office/powerpoint/2010/main" val="1460873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6FD0B-EA1F-8362-0DCF-6C55B125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AFF8-15C6-65F5-58C4-7FD472B7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experiments could explore caloric expenditure more comprehensively with factorial designs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2^k factorial design can efficiently screen influential factors for further investigation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Level B shows promise in maximizing caloric expenditure, how does it compare to other exercises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residual issues enhances confidence in study validity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 of study limitations highlights the need for future research to delve deeper into caloric expenditure during exercise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2905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2ACC8-711A-E8FF-C2BF-61B18D71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49C70-D9DB-44DC-3C03-B666AFD2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4C68-4307-0641-9139-DA07BAB5C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various types of cardio exercises produce differential effects on caloric expenditure?</a:t>
            </a:r>
          </a:p>
        </p:txBody>
      </p:sp>
    </p:spTree>
    <p:extLst>
      <p:ext uri="{BB962C8B-B14F-4D97-AF65-F5344CB8AC3E}">
        <p14:creationId xmlns:p14="http://schemas.microsoft.com/office/powerpoint/2010/main" val="193448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4F5C2-2CC4-80A3-89A6-D63FF4DB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 Effect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3EB879-703A-E2AA-06DA-5EA124F36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0102" y="467208"/>
            <a:ext cx="6170400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64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1C7EC-B8EB-96FD-A515-4674A8CC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5D45-91DB-BBB6-1C26-B3586E21C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3x3 Replicated Latin Square Design will be used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controlling of potential confounding variables and reduces variability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Best for simultaneous blocking with a limited number of experimental units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Very efficient!</a:t>
            </a:r>
          </a:p>
        </p:txBody>
      </p:sp>
    </p:spTree>
    <p:extLst>
      <p:ext uri="{BB962C8B-B14F-4D97-AF65-F5344CB8AC3E}">
        <p14:creationId xmlns:p14="http://schemas.microsoft.com/office/powerpoint/2010/main" val="216740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4C3DE-61EA-4614-81B5-314D0D5C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4583-EB6A-095D-F6AD-2AF6D58A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design involves 3 factors, 1 treatment and 2 blocking, with 3 levels for each factor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 replicates -&gt; 2 subjects, AM &amp; PM sessions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Multiple replications of the Latin Square are conducted to increase the power of our test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replicate comes from the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3x3 Latin Square</a:t>
            </a:r>
          </a:p>
        </p:txBody>
      </p:sp>
    </p:spTree>
    <p:extLst>
      <p:ext uri="{BB962C8B-B14F-4D97-AF65-F5344CB8AC3E}">
        <p14:creationId xmlns:p14="http://schemas.microsoft.com/office/powerpoint/2010/main" val="147561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3CC19-876F-7A4F-97F3-140EE4D5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3x3 Latin Square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8F40A9C-732B-C3AE-622C-F7541B295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234222"/>
              </p:ext>
            </p:extLst>
          </p:nvPr>
        </p:nvGraphicFramePr>
        <p:xfrm>
          <a:off x="5833585" y="1527716"/>
          <a:ext cx="4641166" cy="363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913">
                  <a:extLst>
                    <a:ext uri="{9D8B030D-6E8A-4147-A177-3AD203B41FA5}">
                      <a16:colId xmlns:a16="http://schemas.microsoft.com/office/drawing/2014/main" val="2087246161"/>
                    </a:ext>
                  </a:extLst>
                </a:gridCol>
                <a:gridCol w="1194751">
                  <a:extLst>
                    <a:ext uri="{9D8B030D-6E8A-4147-A177-3AD203B41FA5}">
                      <a16:colId xmlns:a16="http://schemas.microsoft.com/office/drawing/2014/main" val="1474140891"/>
                    </a:ext>
                  </a:extLst>
                </a:gridCol>
                <a:gridCol w="1194751">
                  <a:extLst>
                    <a:ext uri="{9D8B030D-6E8A-4147-A177-3AD203B41FA5}">
                      <a16:colId xmlns:a16="http://schemas.microsoft.com/office/drawing/2014/main" val="584507492"/>
                    </a:ext>
                  </a:extLst>
                </a:gridCol>
                <a:gridCol w="1194751">
                  <a:extLst>
                    <a:ext uri="{9D8B030D-6E8A-4147-A177-3AD203B41FA5}">
                      <a16:colId xmlns:a16="http://schemas.microsoft.com/office/drawing/2014/main" val="1471978388"/>
                    </a:ext>
                  </a:extLst>
                </a:gridCol>
              </a:tblGrid>
              <a:tr h="907896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668237500"/>
                  </a:ext>
                </a:extLst>
              </a:tr>
              <a:tr h="90789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577255279"/>
                  </a:ext>
                </a:extLst>
              </a:tr>
              <a:tr h="90789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758605136"/>
                  </a:ext>
                </a:extLst>
              </a:tr>
              <a:tr h="90789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452425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75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E8085-F5C7-958D-4237-08315D64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Permuting Rows &amp;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96E6-CDF8-FA3C-D89B-E441A1E6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Random real numbers between [0,1] were generated for each row and column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Rows and columns were reordered based on these real numbers in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352904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48720-0EAF-58F1-FDB1-17EA2008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Assigning Treatments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0A0C-A2D9-3328-EF25-613CA7175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row and column permutations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Random real numbers between [0,1] were generated for each treatment level (T1, T2, T3)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Treatments were sorted based on these numbers in descending order (Highest went to A, Lowest to C)</a:t>
            </a:r>
          </a:p>
        </p:txBody>
      </p:sp>
    </p:spTree>
    <p:extLst>
      <p:ext uri="{BB962C8B-B14F-4D97-AF65-F5344CB8AC3E}">
        <p14:creationId xmlns:p14="http://schemas.microsoft.com/office/powerpoint/2010/main" val="95206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2566</TotalTime>
  <Words>818</Words>
  <Application>Microsoft Macintosh PowerPoint</Application>
  <PresentationFormat>Widescreen</PresentationFormat>
  <Paragraphs>161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2013 - 2022 Theme</vt:lpstr>
      <vt:lpstr>Maximizing Caloric Expenditure: A Comparative Study of Cardio Exercises</vt:lpstr>
      <vt:lpstr>Motivation</vt:lpstr>
      <vt:lpstr>Research Question</vt:lpstr>
      <vt:lpstr>Cause Effect Diagram</vt:lpstr>
      <vt:lpstr>Design</vt:lpstr>
      <vt:lpstr>Design Cont.</vt:lpstr>
      <vt:lpstr>Standard 3x3 Latin Square</vt:lpstr>
      <vt:lpstr>Permuting Rows &amp; Columns</vt:lpstr>
      <vt:lpstr>Assigning Treatments</vt:lpstr>
      <vt:lpstr>Final Latin Square</vt:lpstr>
      <vt:lpstr>Experimental Order</vt:lpstr>
      <vt:lpstr>PowerPoint Presentation</vt:lpstr>
      <vt:lpstr>Sample Size</vt:lpstr>
      <vt:lpstr>PowerPoint Presentation</vt:lpstr>
      <vt:lpstr>Scope of Analysis</vt:lpstr>
      <vt:lpstr>Exp. Data Analysis</vt:lpstr>
      <vt:lpstr>Exp. Data Analysis</vt:lpstr>
      <vt:lpstr>Model</vt:lpstr>
      <vt:lpstr>Estimation Methods</vt:lpstr>
      <vt:lpstr>ANOVA</vt:lpstr>
      <vt:lpstr>Residuals</vt:lpstr>
      <vt:lpstr>Residuals Cont.</vt:lpstr>
      <vt:lpstr>Multiple Comparison</vt:lpstr>
      <vt:lpstr>Tukey’s Test Results</vt:lpstr>
      <vt:lpstr>Overall Results</vt:lpstr>
      <vt:lpstr>Implications</vt:lpstr>
      <vt:lpstr>Replicated Comparison</vt:lpstr>
      <vt:lpstr>Further Questions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Maximizing Caloric Expenditure: A Comparative Study of Cardio Exercises</dc:title>
  <dc:creator>Painter, Erik M</dc:creator>
  <cp:lastModifiedBy>Painter, Erik M</cp:lastModifiedBy>
  <cp:revision>10</cp:revision>
  <dcterms:created xsi:type="dcterms:W3CDTF">2024-04-28T18:45:52Z</dcterms:created>
  <dcterms:modified xsi:type="dcterms:W3CDTF">2024-05-02T14:00:15Z</dcterms:modified>
</cp:coreProperties>
</file>