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7"/>
  </p:notesMasterIdLst>
  <p:sldIdLst>
    <p:sldId id="323" r:id="rId5"/>
    <p:sldId id="325" r:id="rId6"/>
    <p:sldId id="330" r:id="rId7"/>
    <p:sldId id="336" r:id="rId8"/>
    <p:sldId id="326" r:id="rId9"/>
    <p:sldId id="337" r:id="rId10"/>
    <p:sldId id="338" r:id="rId11"/>
    <p:sldId id="339" r:id="rId12"/>
    <p:sldId id="328" r:id="rId13"/>
    <p:sldId id="329" r:id="rId14"/>
    <p:sldId id="327" r:id="rId15"/>
    <p:sldId id="335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D1461-88C9-4C76-9A08-EACB44CE3D02}" v="561" dt="2023-03-07T00:25:30.500"/>
    <p1510:client id="{67C93DAB-3BFB-441F-AF69-AC19C4D8DD64}" v="1048" dt="2022-12-03T18:27:53.568"/>
    <p1510:client id="{73347C4E-38BA-41C0-AB78-3735C6B2F4A3}" v="9" dt="2023-03-07T00:27:33.015"/>
    <p1510:client id="{A0F8C210-F04F-40BD-8A5B-78F28FF1714A}" v="13" dt="2023-03-07T18:56:44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2" autoAdjust="0"/>
    <p:restoredTop sz="86463" autoAdjust="0"/>
  </p:normalViewPr>
  <p:slideViewPr>
    <p:cSldViewPr>
      <p:cViewPr>
        <p:scale>
          <a:sx n="75" d="100"/>
          <a:sy n="75" d="100"/>
        </p:scale>
        <p:origin x="5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0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EF1E89C-E871-4D03-A0AE-FD2187037700}" type="datetimeFigureOut">
              <a:rPr lang="pt-BR"/>
              <a:pPr>
                <a:defRPr/>
              </a:pPr>
              <a:t>24/08/2023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1A6A84-4F79-4C71-A88D-D4536CC02D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58744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2813" spc="113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1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57175" indent="0" algn="ctr">
              <a:buNone/>
              <a:defRPr sz="1013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1013"/>
            </a:lvl4pPr>
            <a:lvl5pPr marL="1028700" indent="0" algn="ctr">
              <a:buNone/>
              <a:defRPr sz="1013"/>
            </a:lvl5pPr>
            <a:lvl6pPr marL="1285875" indent="0" algn="ctr">
              <a:buNone/>
              <a:defRPr sz="1013"/>
            </a:lvl6pPr>
            <a:lvl7pPr marL="1543050" indent="0" algn="ctr">
              <a:buNone/>
              <a:defRPr sz="1013"/>
            </a:lvl7pPr>
            <a:lvl8pPr marL="1800225" indent="0" algn="ctr">
              <a:buNone/>
              <a:defRPr sz="1013"/>
            </a:lvl8pPr>
            <a:lvl9pPr marL="2057400" indent="0" algn="ctr">
              <a:buNone/>
              <a:defRPr sz="101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6B8D-7954-4682-93F8-ED8DD08F6D64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7" descr="AF PPT Migra‹o da M#609F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18201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D0EAEB-35E1-4C28-9021-D8E8FB12E51C}" type="datetimeFigureOut">
              <a:rPr lang="pt-BR" smtClean="0"/>
              <a:pPr>
                <a:defRPr/>
              </a:pPr>
              <a:t>24/08/2023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44E8-7A2E-42FE-8756-24EB6BE724F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71909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4E178-C6A5-475D-907E-B544A157C7A6}" type="datetimeFigureOut">
              <a:rPr lang="pt-BR" smtClean="0"/>
              <a:pPr>
                <a:defRPr/>
              </a:pPr>
              <a:t>24/08/2023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8DB-08B0-4BA2-9C60-F800701BA1A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601707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 anchor="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982C9-EBA1-423F-983E-C46D5EC79475}" type="datetimeFigureOut">
              <a:rPr lang="pt-BR" smtClean="0"/>
              <a:pPr>
                <a:defRPr/>
              </a:pPr>
              <a:t>24/08/2023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0E7C-F655-4FE1-A386-4C47550D75C7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3897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78738" cy="1442674"/>
          </a:xfrm>
        </p:spPr>
        <p:txBody>
          <a:bodyPr anchor="t">
            <a:normAutofit/>
          </a:bodyPr>
          <a:lstStyle>
            <a:lvl1pPr>
              <a:defRPr sz="28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24/08/2023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8411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24/08/2023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6" name="Título 3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ubtítulo 4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49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4" y="585216"/>
            <a:ext cx="8352930" cy="1499616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86000"/>
            <a:ext cx="8352929" cy="4023360"/>
          </a:xfrm>
        </p:spPr>
        <p:txBody>
          <a:bodyPr>
            <a:normAutofit/>
          </a:bodyPr>
          <a:lstStyle>
            <a:lvl1pPr marL="185738" indent="-185738" defTabSz="612000">
              <a:buSzPct val="99000"/>
              <a:buFont typeface="Arial" panose="020B0604020202020204" pitchFamily="34" charset="0"/>
              <a:buChar char="•"/>
              <a:defRPr sz="20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defTabSz="612000">
              <a:buSzPct val="99000"/>
              <a:buFont typeface="Arial" panose="020B0604020202020204" pitchFamily="34" charset="0"/>
              <a:buChar char="•"/>
              <a:defRPr sz="18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2ECA6E-2449-4C79-846C-32E386D931DE}" type="datetimeFigureOut">
              <a:rPr lang="pt-BR" smtClean="0"/>
              <a:pPr>
                <a:defRPr/>
              </a:pPr>
              <a:t>24/08/2023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439-F337-4739-B430-0FD76C625A2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72357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igo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4" y="576088"/>
            <a:ext cx="8462716" cy="620664"/>
          </a:xfrm>
        </p:spPr>
        <p:txBody>
          <a:bodyPr anchor="t"/>
          <a:lstStyle>
            <a:lvl1pPr>
              <a:defRPr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4" y="1268760"/>
            <a:ext cx="8462715" cy="4959464"/>
          </a:xfrm>
        </p:spPr>
        <p:txBody>
          <a:bodyPr>
            <a:normAutofit/>
          </a:bodyPr>
          <a:lstStyle>
            <a:lvl1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24/08/2023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96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fa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162465"/>
            <a:ext cx="8196391" cy="1463040"/>
          </a:xfrm>
        </p:spPr>
        <p:txBody>
          <a:bodyPr anchor="t">
            <a:normAutofit/>
          </a:bodyPr>
          <a:lstStyle>
            <a:lvl1pPr algn="l">
              <a:defRPr sz="2800" b="0" spc="113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28800"/>
            <a:ext cx="8196391" cy="2419986"/>
          </a:xfrm>
        </p:spPr>
        <p:txBody>
          <a:bodyPr lIns="91440" rIns="9144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24/08/2023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302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fase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7" y="1628800"/>
            <a:ext cx="8196391" cy="1463040"/>
          </a:xfrm>
        </p:spPr>
        <p:txBody>
          <a:bodyPr anchor="t">
            <a:normAutofit/>
          </a:bodyPr>
          <a:lstStyle>
            <a:lvl1pPr algn="l">
              <a:defRPr sz="2800" b="0" spc="113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3205519"/>
            <a:ext cx="8196391" cy="2419986"/>
          </a:xfrm>
        </p:spPr>
        <p:txBody>
          <a:bodyPr lIns="91440" rIns="9144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24/08/2023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808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99" y="585216"/>
            <a:ext cx="8557351" cy="1499616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780" y="2286000"/>
            <a:ext cx="4091204" cy="4023360"/>
          </a:xfrm>
        </p:spPr>
        <p:txBody>
          <a:bodyPr>
            <a:normAutofit/>
          </a:bodyPr>
          <a:lstStyle>
            <a:lvl1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2286000"/>
            <a:ext cx="4214242" cy="4023360"/>
          </a:xfrm>
        </p:spPr>
        <p:txBody>
          <a:bodyPr>
            <a:normAutofit/>
          </a:bodyPr>
          <a:lstStyle>
            <a:lvl1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84E73-AB69-44D1-90BC-9E1F95097397}" type="datetimeFigureOut">
              <a:rPr lang="pt-BR" smtClean="0"/>
              <a:pPr>
                <a:defRPr/>
              </a:pPr>
              <a:t>24/08/2023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8901-775C-4CFD-85D0-7066DCA6EAA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44571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igo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5216"/>
            <a:ext cx="8606730" cy="539528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082736" cy="5040600"/>
          </a:xfrm>
        </p:spPr>
        <p:txBody>
          <a:bodyPr>
            <a:normAutofit/>
          </a:bodyPr>
          <a:lstStyle>
            <a:lvl1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400" kern="1200" baseline="0" dirty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268760"/>
            <a:ext cx="4366260" cy="5040600"/>
          </a:xfrm>
        </p:spPr>
        <p:txBody>
          <a:bodyPr>
            <a:normAutofit/>
          </a:bodyPr>
          <a:lstStyle>
            <a:lvl1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400" kern="1200" baseline="0" dirty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24/08/2023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4409982" y="3429000"/>
            <a:ext cx="0" cy="108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4409982" y="3429000"/>
            <a:ext cx="0" cy="108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9AAA06-A39A-4ADA-8228-396EA3D6A28A}" type="datetimeFigureOut">
              <a:rPr lang="pt-BR" smtClean="0"/>
              <a:pPr>
                <a:defRPr/>
              </a:pPr>
              <a:t>24/08/2023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92F8-76B2-43C6-992F-BA45F21700E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98481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8" y="2286000"/>
            <a:ext cx="729005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24/08/2023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6" descr="AF PPT Migra‹o da M#609F37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63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ransition>
    <p:fade/>
  </p:transition>
  <p:txStyles>
    <p:titleStyle>
      <a:lvl1pPr algn="l" defTabSz="514350" rtl="0" eaLnBrk="1" latinLnBrk="0" hangingPunct="1">
        <a:lnSpc>
          <a:spcPct val="80000"/>
        </a:lnSpc>
        <a:spcBef>
          <a:spcPct val="0"/>
        </a:spcBef>
        <a:buNone/>
        <a:defRPr sz="2700" kern="1200" cap="none" spc="56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51435" indent="-51435" algn="l" defTabSz="514350" rtl="0" eaLnBrk="1" latinLnBrk="0" hangingPunct="1">
        <a:lnSpc>
          <a:spcPct val="90000"/>
        </a:lnSpc>
        <a:spcBef>
          <a:spcPts val="675"/>
        </a:spcBef>
        <a:spcAft>
          <a:spcPts val="113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4916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25203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334328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437198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596646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684086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76638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68097" y="1628800"/>
            <a:ext cx="8196391" cy="2606040"/>
          </a:xfrm>
        </p:spPr>
        <p:txBody>
          <a:bodyPr>
            <a:normAutofit/>
          </a:bodyPr>
          <a:lstStyle/>
          <a:p>
            <a:r>
              <a:rPr lang="pt-BR" b="1" dirty="0">
                <a:latin typeface="Open Sans"/>
                <a:ea typeface="Open Sans"/>
                <a:cs typeface="Open Sans"/>
              </a:rPr>
              <a:t>DEFESA DE TEMA</a:t>
            </a:r>
            <a:br>
              <a:rPr lang="pt-BR" dirty="0">
                <a:latin typeface="Open Sans"/>
                <a:ea typeface="Open Sans"/>
                <a:cs typeface="Open Sans"/>
              </a:rPr>
            </a:br>
            <a:br>
              <a:rPr lang="pt-BR" dirty="0">
                <a:latin typeface="Open Sans"/>
                <a:ea typeface="Open Sans"/>
                <a:cs typeface="Open Sans"/>
              </a:rPr>
            </a:br>
            <a:r>
              <a:rPr lang="pt-BR" i="1" dirty="0">
                <a:latin typeface="Open Sans"/>
                <a:ea typeface="Open Sans"/>
                <a:cs typeface="Open Sans"/>
              </a:rPr>
              <a:t>Arborização Social – Venda de plantas ornamentais sob demanda</a:t>
            </a:r>
            <a:br>
              <a:rPr lang="pt-BR" dirty="0"/>
            </a:br>
            <a:r>
              <a:rPr lang="pt-BR" sz="1600" dirty="0">
                <a:latin typeface="Open Sans"/>
                <a:ea typeface="Open Sans"/>
                <a:cs typeface="Open Sans"/>
              </a:rPr>
              <a:t>Erik Gustavo </a:t>
            </a:r>
            <a:r>
              <a:rPr lang="pt-BR" sz="1600" dirty="0" err="1">
                <a:latin typeface="Open Sans"/>
                <a:ea typeface="Open Sans"/>
                <a:cs typeface="Open Sans"/>
              </a:rPr>
              <a:t>Tomelin</a:t>
            </a:r>
            <a:br>
              <a:rPr lang="pt-BR" sz="1600" dirty="0">
                <a:latin typeface="Open Sans"/>
                <a:ea typeface="Open Sans"/>
                <a:cs typeface="Open Sans"/>
              </a:rPr>
            </a:br>
            <a:r>
              <a:rPr lang="pt-BR" sz="1200" dirty="0">
                <a:latin typeface="Open Sans"/>
                <a:ea typeface="Open Sans"/>
                <a:cs typeface="Open Sans"/>
              </a:rPr>
              <a:t>tomelinerik@gmail.com</a:t>
            </a:r>
            <a:br>
              <a:rPr lang="pt-BR" sz="1200" dirty="0">
                <a:latin typeface="Open Sans"/>
                <a:ea typeface="Open Sans"/>
                <a:cs typeface="Open Sans"/>
              </a:rPr>
            </a:br>
            <a:endParaRPr lang="pt-BR" sz="16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892A015-904D-DF76-71B1-68A6865D4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Católica de Santa Catarina</a:t>
            </a:r>
          </a:p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Graduação em ENGENHARIA DE SOFTWARE</a:t>
            </a:r>
          </a:p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Disciplina: T2ESOFT08N | PORTIFÓLIO DE PROJETO </a:t>
            </a:r>
          </a:p>
        </p:txBody>
      </p:sp>
    </p:spTree>
    <p:extLst>
      <p:ext uri="{BB962C8B-B14F-4D97-AF65-F5344CB8AC3E}">
        <p14:creationId xmlns:p14="http://schemas.microsoft.com/office/powerpoint/2010/main" val="69158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544B0-848D-8158-5725-CF387AAD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Pacotes do </a:t>
            </a:r>
            <a:r>
              <a:rPr lang="pt-BR" dirty="0" err="1">
                <a:latin typeface="Open Sans"/>
                <a:ea typeface="Open Sans"/>
                <a:cs typeface="Open Sans"/>
              </a:rPr>
              <a:t>Feature</a:t>
            </a:r>
            <a:r>
              <a:rPr lang="pt-BR" dirty="0"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</a:rPr>
              <a:t>Driven</a:t>
            </a:r>
            <a:r>
              <a:rPr lang="pt-BR" dirty="0"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</a:rPr>
              <a:t>Development</a:t>
            </a:r>
            <a:r>
              <a:rPr lang="pt-BR" dirty="0">
                <a:latin typeface="Open Sans"/>
                <a:ea typeface="Open Sans"/>
                <a:cs typeface="Open Sans"/>
              </a:rPr>
              <a:t> (FDD)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A1580-0851-0045-92EC-CC870A25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Como </a:t>
            </a:r>
            <a:r>
              <a:rPr lang="pt-BR" dirty="0" err="1">
                <a:latin typeface="Open Sans"/>
                <a:ea typeface="Open Sans"/>
                <a:cs typeface="Open Sans"/>
              </a:rPr>
              <a:t>vc</a:t>
            </a:r>
            <a:r>
              <a:rPr lang="pt-BR" dirty="0">
                <a:latin typeface="Open Sans"/>
                <a:ea typeface="Open Sans"/>
                <a:cs typeface="Open Sans"/>
              </a:rPr>
              <a:t> organizou os requisitos do projeto? </a:t>
            </a:r>
            <a:endParaRPr lang="pt-BR" dirty="0"/>
          </a:p>
          <a:p>
            <a:pPr marL="185420" indent="-18542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Quais foram os requisitos em cada um dos pacotes que </a:t>
            </a:r>
            <a:r>
              <a:rPr lang="pt-BR" dirty="0" err="1">
                <a:latin typeface="Open Sans"/>
                <a:ea typeface="Open Sans"/>
                <a:cs typeface="Open Sans"/>
              </a:rPr>
              <a:t>vc</a:t>
            </a:r>
            <a:r>
              <a:rPr lang="pt-BR" dirty="0">
                <a:latin typeface="Open Sans"/>
                <a:ea typeface="Open Sans"/>
                <a:cs typeface="Open Sans"/>
              </a:rPr>
              <a:t> organizou no </a:t>
            </a:r>
            <a:r>
              <a:rPr lang="pt-BR" dirty="0" err="1">
                <a:latin typeface="Open Sans"/>
                <a:ea typeface="Open Sans"/>
                <a:cs typeface="Open Sans"/>
              </a:rPr>
              <a:t>trello</a:t>
            </a:r>
            <a:r>
              <a:rPr lang="pt-BR" dirty="0">
                <a:latin typeface="Open Sans"/>
                <a:ea typeface="Open Sans"/>
                <a:cs typeface="Open Sans"/>
              </a:rPr>
              <a:t> (ou equivalente)?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72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74A3F-370C-21EC-3EBC-4ECA0BC0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Tecnologias aplicadas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B4EAE-9CE8-DB07-3EA7-0306D659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*  Front-</a:t>
            </a:r>
            <a:r>
              <a:rPr lang="pt-BR" dirty="0" err="1">
                <a:latin typeface="Open Sans"/>
                <a:ea typeface="Open Sans"/>
                <a:cs typeface="Open Sans"/>
              </a:rPr>
              <a:t>end</a:t>
            </a:r>
            <a:r>
              <a:rPr lang="pt-BR" dirty="0">
                <a:latin typeface="Open Sans"/>
                <a:ea typeface="Open Sans"/>
                <a:cs typeface="Open Sans"/>
              </a:rPr>
              <a:t> -&gt; </a:t>
            </a:r>
            <a:r>
              <a:rPr lang="pt-BR" b="1" dirty="0" err="1">
                <a:latin typeface="Open Sans"/>
                <a:ea typeface="Open Sans"/>
                <a:cs typeface="Open Sans"/>
              </a:rPr>
              <a:t>Typescript</a:t>
            </a:r>
            <a:r>
              <a:rPr lang="pt-BR" b="1" dirty="0">
                <a:latin typeface="Open Sans"/>
                <a:ea typeface="Open Sans"/>
                <a:cs typeface="Open Sans"/>
              </a:rPr>
              <a:t>, Angular 15 </a:t>
            </a:r>
            <a:r>
              <a:rPr lang="pt-BR" dirty="0">
                <a:latin typeface="Open Sans"/>
                <a:ea typeface="Open Sans"/>
                <a:cs typeface="Open Sans"/>
              </a:rPr>
              <a:t>/ Back-</a:t>
            </a:r>
            <a:r>
              <a:rPr lang="pt-BR" dirty="0" err="1">
                <a:latin typeface="Open Sans"/>
                <a:ea typeface="Open Sans"/>
                <a:cs typeface="Open Sans"/>
              </a:rPr>
              <a:t>end</a:t>
            </a:r>
            <a:r>
              <a:rPr lang="pt-BR" dirty="0">
                <a:latin typeface="Open Sans"/>
                <a:ea typeface="Open Sans"/>
                <a:cs typeface="Open Sans"/>
              </a:rPr>
              <a:t> -&gt;</a:t>
            </a:r>
            <a:r>
              <a:rPr lang="pt-BR" b="1" dirty="0">
                <a:latin typeface="Open Sans"/>
                <a:ea typeface="Open Sans"/>
                <a:cs typeface="Open Sans"/>
              </a:rPr>
              <a:t> Java 17, </a:t>
            </a:r>
            <a:r>
              <a:rPr lang="pt-BR" b="1" dirty="0" err="1">
                <a:latin typeface="Open Sans"/>
                <a:ea typeface="Open Sans"/>
                <a:cs typeface="Open Sans"/>
              </a:rPr>
              <a:t>SpringBoot</a:t>
            </a:r>
            <a:r>
              <a:rPr lang="pt-BR" b="1" dirty="0">
                <a:latin typeface="Open Sans"/>
                <a:ea typeface="Open Sans"/>
                <a:cs typeface="Open Sans"/>
              </a:rPr>
              <a:t> 3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*  </a:t>
            </a:r>
            <a:r>
              <a:rPr lang="pt-BR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AWS </a:t>
            </a:r>
            <a:r>
              <a:rPr lang="pt-BR" dirty="0" err="1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Database</a:t>
            </a:r>
            <a:r>
              <a:rPr lang="pt-BR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 Services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*  ferramentas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*  bibliotecas </a:t>
            </a:r>
          </a:p>
        </p:txBody>
      </p:sp>
    </p:spTree>
    <p:extLst>
      <p:ext uri="{BB962C8B-B14F-4D97-AF65-F5344CB8AC3E}">
        <p14:creationId xmlns:p14="http://schemas.microsoft.com/office/powerpoint/2010/main" val="299265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ECAAE-C2ED-921F-F8D3-3E638B3E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Cronograma Futuro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97D4E-C032-12E8-8187-9424B247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Detalhamento das datas importantes do projeto e da entrega dos pacotes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9" cy="4860008"/>
          </a:xfrm>
        </p:spPr>
        <p:txBody>
          <a:bodyPr vert="horz" lIns="45720" tIns="45720" rIns="45720" bIns="45720" rtlCol="0" anchor="t">
            <a:normAutofit fontScale="77500" lnSpcReduction="20000"/>
          </a:bodyPr>
          <a:lstStyle/>
          <a:p>
            <a:pPr marL="342900" indent="-342900">
              <a:spcAft>
                <a:spcPts val="112"/>
              </a:spcAft>
            </a:pPr>
            <a:r>
              <a:rPr lang="pt-BR" b="1" dirty="0">
                <a:latin typeface="Open Sans"/>
                <a:ea typeface="Open Sans"/>
                <a:cs typeface="Open Sans"/>
              </a:rPr>
              <a:t>Quem é o cliente?</a:t>
            </a:r>
          </a:p>
          <a:p>
            <a:pPr marL="357187" lvl="2" indent="0">
              <a:spcAft>
                <a:spcPts val="112"/>
              </a:spcAft>
              <a:buNone/>
            </a:pPr>
            <a:r>
              <a:rPr lang="pt-BR" dirty="0"/>
              <a:t>Pessoas interessadas em adquirir plantas de forma personalizada e conveniente. Isso inclui tanto indivíduos que têm conhecimento sobre plantas quanto aqueles que estão começando a se interessar por jardinagem.</a:t>
            </a:r>
          </a:p>
          <a:p>
            <a:pPr marL="342900" indent="-342900">
              <a:spcAft>
                <a:spcPts val="112"/>
              </a:spcAft>
            </a:pPr>
            <a:r>
              <a:rPr lang="pt-BR" b="1" dirty="0">
                <a:latin typeface="Open Sans"/>
                <a:ea typeface="Open Sans"/>
                <a:cs typeface="Open Sans"/>
              </a:rPr>
              <a:t>Quais os problemas ou oportunidades temos para resolver?</a:t>
            </a:r>
          </a:p>
          <a:p>
            <a:pPr marL="357187" lvl="2" indent="0">
              <a:spcAft>
                <a:spcPts val="112"/>
              </a:spcAft>
              <a:buNone/>
            </a:pPr>
            <a:r>
              <a:rPr lang="pt-BR" dirty="0"/>
              <a:t>Os problemas a serem resolvidos incluem a falta de acesso fácil a plantas e personalizadas, bem como a limitação de opções para adquirir plantas online de maneira confiável. A oportunidade é criar um serviço que atenda a essa demanda, permitindo aos clientes encomendar plantas de acordo com suas preferências e renda, afim de receber orientações sobre cuidados.</a:t>
            </a:r>
          </a:p>
          <a:p>
            <a:pPr marL="514350" lvl="1" indent="-342900">
              <a:spcAft>
                <a:spcPts val="112"/>
              </a:spcAft>
            </a:pPr>
            <a:endParaRPr lang="pt-BR" dirty="0"/>
          </a:p>
          <a:p>
            <a:pPr marL="342900" indent="-342900">
              <a:spcAft>
                <a:spcPts val="112"/>
              </a:spcAft>
            </a:pPr>
            <a:r>
              <a:rPr lang="pt-BR" b="1" dirty="0">
                <a:latin typeface="Open Sans"/>
                <a:ea typeface="Open Sans"/>
                <a:cs typeface="Open Sans"/>
              </a:rPr>
              <a:t>Qual o benefício claro que o cliente pode ter?</a:t>
            </a:r>
          </a:p>
          <a:p>
            <a:pPr marL="357187" lvl="2" indent="0">
              <a:spcAft>
                <a:spcPts val="112"/>
              </a:spcAft>
              <a:buNone/>
            </a:pPr>
            <a:r>
              <a:rPr lang="pt-BR" dirty="0"/>
              <a:t>O cliente pode se beneficiar ao obter acesso a uma ampla variedade de plantas e a possibilidade de personalizar suas encomendas conforme suas preferências estéticas e necessidades. Além disso, eles podem receber informações detalhadas sobre o cultivo e os cuidados necessários para manter suas plantas saudáveis.</a:t>
            </a:r>
          </a:p>
          <a:p>
            <a:pPr marL="514350" lvl="1" indent="-342900">
              <a:spcAft>
                <a:spcPts val="112"/>
              </a:spcAft>
            </a:pPr>
            <a:endParaRPr lang="pt-BR" dirty="0"/>
          </a:p>
          <a:p>
            <a:pPr marL="342900" indent="-342900">
              <a:spcAft>
                <a:spcPts val="112"/>
              </a:spcAft>
            </a:pPr>
            <a:r>
              <a:rPr lang="pt-BR" b="1" dirty="0">
                <a:latin typeface="Open Sans"/>
                <a:ea typeface="Open Sans"/>
                <a:cs typeface="Open Sans"/>
              </a:rPr>
              <a:t>Qual a necessidade e desejo do cliente?</a:t>
            </a:r>
          </a:p>
          <a:p>
            <a:pPr marL="357187" lvl="2" indent="0">
              <a:spcAft>
                <a:spcPts val="112"/>
              </a:spcAft>
              <a:buNone/>
            </a:pPr>
            <a:r>
              <a:rPr lang="pt-BR" dirty="0"/>
              <a:t>A necessidade do cliente é ter uma fonte confiável para adquirir plantas de qualidade, sem as limitações de disponibilidade sazonal ou geográfica. O desejo é poder escolher entre diferentes tipos de plantas, tamanhos, vasos e receber recomendações personalizadas para o cuidado das plantas.</a:t>
            </a:r>
          </a:p>
          <a:p>
            <a:pPr marL="342900" indent="-342900">
              <a:spcAft>
                <a:spcPts val="112"/>
              </a:spcAft>
            </a:pPr>
            <a:endParaRPr lang="pt-BR" dirty="0"/>
          </a:p>
          <a:p>
            <a:pPr marL="342900" indent="-342900">
              <a:spcAft>
                <a:spcPts val="112"/>
              </a:spcAft>
            </a:pPr>
            <a:r>
              <a:rPr lang="pt-BR" b="1" dirty="0">
                <a:latin typeface="Open Sans"/>
                <a:ea typeface="Open Sans"/>
                <a:cs typeface="Open Sans"/>
              </a:rPr>
              <a:t>Como será a experiência do cliente nesse novo serviço?</a:t>
            </a:r>
          </a:p>
          <a:p>
            <a:pPr marL="357187" lvl="2" indent="0">
              <a:spcAft>
                <a:spcPts val="112"/>
              </a:spcAft>
              <a:buNone/>
            </a:pPr>
            <a:r>
              <a:rPr lang="pt-BR" dirty="0"/>
              <a:t>A experiência do cliente será altamente personalizada e conveniente. Eles poderão navegar pelo catálogo online, escolher as plantas desejadas, selecionar opções de tamanho e vaso, e finalizar o pedido. Durante o processo, o sistema pode oferecer recomendações com base nas preferências do cliente e fornecer informações sobre os cuidados específicos de cada planta. Além disso, o cliente receberá atualizações sobre o status do pedido e informações de rastreamento da entrega.</a:t>
            </a:r>
          </a:p>
          <a:p>
            <a:pPr marL="342900" indent="-342900">
              <a:spcAft>
                <a:spcPts val="112"/>
              </a:spcAft>
            </a:pPr>
            <a:endParaRPr lang="pt-BR" dirty="0">
              <a:latin typeface="Open Sans"/>
              <a:ea typeface="Open Sans"/>
              <a:cs typeface="Open Sans"/>
            </a:endParaRPr>
          </a:p>
          <a:p>
            <a:pPr marL="0" indent="0">
              <a:spcAft>
                <a:spcPts val="112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3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00D18-0612-800F-630D-2D71E22D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Metodologia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4EB60-CF25-6A6D-74C8-5375E17B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4" y="1916832"/>
            <a:ext cx="8352929" cy="809731"/>
          </a:xfrm>
        </p:spPr>
        <p:txBody>
          <a:bodyPr vert="horz" lIns="45720" tIns="45720" rIns="45720" bIns="45720" rtlCol="0" anchor="t">
            <a:normAutofit/>
          </a:bodyPr>
          <a:lstStyle/>
          <a:p>
            <a:pPr algn="l"/>
            <a:r>
              <a:rPr lang="pt-BR" i="0" dirty="0">
                <a:effectLst/>
                <a:latin typeface="Söhne"/>
              </a:rPr>
              <a:t>Quadro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dirty="0" err="1">
                <a:effectLst/>
                <a:latin typeface="Söhne"/>
              </a:rPr>
              <a:t>Kanban</a:t>
            </a:r>
            <a:r>
              <a:rPr lang="pt-BR" b="1" i="0" dirty="0">
                <a:effectLst/>
                <a:latin typeface="Söhne"/>
              </a:rPr>
              <a:t> - </a:t>
            </a:r>
            <a:r>
              <a:rPr lang="pt-BR" b="1" i="1" dirty="0">
                <a:effectLst/>
                <a:latin typeface="Söhne"/>
              </a:rPr>
              <a:t>Arborização Social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22FE88-5211-4402-85E0-F6A4C0741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84" b="39480"/>
          <a:stretch/>
        </p:blipFill>
        <p:spPr>
          <a:xfrm>
            <a:off x="-1" y="2726563"/>
            <a:ext cx="9144000" cy="22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2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BF2A3-F2E3-00A0-C51F-A34BD2B5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Casos de Uso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8FD5DB-2B8C-5706-EBB6-6FE0BA76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Apresente o diagrama de casos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9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EC46-1D9E-3327-A481-AD0414CA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Requisitos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A8EFA-EF1F-F481-588E-0340066D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49856"/>
            <a:ext cx="8352929" cy="4023360"/>
          </a:xfrm>
        </p:spPr>
        <p:txBody>
          <a:bodyPr vert="horz" lIns="45720" tIns="45720" rIns="4572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pt-BR" sz="6400" b="1" dirty="0">
                <a:latin typeface="Open Sans"/>
                <a:ea typeface="Open Sans"/>
                <a:cs typeface="Open Sans"/>
              </a:rPr>
              <a:t>Requisitos Funcionais</a:t>
            </a:r>
          </a:p>
          <a:p>
            <a:pPr marL="0" indent="0">
              <a:buNone/>
            </a:pPr>
            <a:endParaRPr lang="pt-BR" sz="6400" b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6400" b="1" dirty="0">
                <a:latin typeface="Open Sans"/>
                <a:ea typeface="Open Sans"/>
                <a:cs typeface="Open Sans"/>
              </a:rPr>
              <a:t>1. RF1 - Buscar Plantas:</a:t>
            </a:r>
          </a:p>
          <a:p>
            <a:pPr marL="0" indent="0">
              <a:buNone/>
            </a:pPr>
            <a:r>
              <a:rPr lang="pt-BR" sz="6400" dirty="0">
                <a:latin typeface="Open Sans"/>
                <a:ea typeface="Open Sans"/>
                <a:cs typeface="Open Sans"/>
              </a:rPr>
              <a:t>   - Permitir que os clientes pesquisem por plantas no catálogo.</a:t>
            </a:r>
          </a:p>
          <a:p>
            <a:pPr marL="0" indent="0">
              <a:buNone/>
            </a:pPr>
            <a:r>
              <a:rPr lang="pt-BR" sz="6400" dirty="0">
                <a:latin typeface="Open Sans"/>
                <a:ea typeface="Open Sans"/>
                <a:cs typeface="Open Sans"/>
              </a:rPr>
              <a:t>   - Os resultados da busca devem ser exibidos de forma clara e organizada.</a:t>
            </a:r>
            <a:br>
              <a:rPr lang="pt-BR" sz="6400" dirty="0">
                <a:latin typeface="Open Sans"/>
                <a:ea typeface="Open Sans"/>
                <a:cs typeface="Open Sans"/>
              </a:rPr>
            </a:br>
            <a:endParaRPr lang="pt-BR" sz="6400" b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6400" b="1" dirty="0">
                <a:latin typeface="Open Sans"/>
                <a:ea typeface="Open Sans"/>
                <a:cs typeface="Open Sans"/>
              </a:rPr>
              <a:t>2. RF2 - Visualizar Detalhes da Planta:</a:t>
            </a:r>
          </a:p>
          <a:p>
            <a:pPr marL="0" indent="0">
              <a:buNone/>
            </a:pPr>
            <a:r>
              <a:rPr lang="pt-BR" sz="6400" dirty="0">
                <a:latin typeface="Open Sans"/>
                <a:ea typeface="Open Sans"/>
                <a:cs typeface="Open Sans"/>
              </a:rPr>
              <a:t>   - Permitir que os clientes vejam informações detalhadas sobre uma planta específica.</a:t>
            </a:r>
          </a:p>
          <a:p>
            <a:pPr marL="0" indent="0">
              <a:buNone/>
            </a:pPr>
            <a:r>
              <a:rPr lang="pt-BR" sz="6400" dirty="0">
                <a:latin typeface="Open Sans"/>
                <a:ea typeface="Open Sans"/>
                <a:cs typeface="Open Sans"/>
              </a:rPr>
              <a:t>   - As informações incluem nome, descrição, preço, cuidados, etc.</a:t>
            </a:r>
            <a:br>
              <a:rPr lang="pt-BR" sz="6400" dirty="0">
                <a:latin typeface="Open Sans"/>
                <a:ea typeface="Open Sans"/>
                <a:cs typeface="Open Sans"/>
              </a:rPr>
            </a:br>
            <a:endParaRPr lang="pt-BR" sz="6400" b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6400" b="1" dirty="0">
                <a:latin typeface="Open Sans"/>
                <a:ea typeface="Open Sans"/>
                <a:cs typeface="Open Sans"/>
              </a:rPr>
              <a:t>3. RF3 - Adicionar ao Carrinho:</a:t>
            </a:r>
          </a:p>
          <a:p>
            <a:pPr marL="0" indent="0">
              <a:buNone/>
            </a:pPr>
            <a:r>
              <a:rPr lang="pt-BR" sz="6400" dirty="0">
                <a:latin typeface="Open Sans"/>
                <a:ea typeface="Open Sans"/>
                <a:cs typeface="Open Sans"/>
              </a:rPr>
              <a:t>   - Permitir que os clientes adicionem plantas ao carrinho de compras.</a:t>
            </a:r>
          </a:p>
          <a:p>
            <a:pPr marL="0" indent="0">
              <a:buNone/>
            </a:pPr>
            <a:r>
              <a:rPr lang="pt-BR" sz="6400" dirty="0">
                <a:latin typeface="Open Sans"/>
                <a:ea typeface="Open Sans"/>
                <a:cs typeface="Open Sans"/>
              </a:rPr>
              <a:t>   - A quantidade e as opções selecionadas devem ser registradas no carrinho.</a:t>
            </a:r>
            <a:br>
              <a:rPr lang="pt-BR" sz="6400" dirty="0">
                <a:latin typeface="Open Sans"/>
                <a:ea typeface="Open Sans"/>
                <a:cs typeface="Open Sans"/>
              </a:rPr>
            </a:br>
            <a:endParaRPr lang="pt-BR" sz="6400" b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6400" b="1" dirty="0">
                <a:latin typeface="Open Sans"/>
                <a:ea typeface="Open Sans"/>
                <a:cs typeface="Open Sans"/>
              </a:rPr>
              <a:t>4. RF4 - Finalizar Compra:</a:t>
            </a:r>
          </a:p>
          <a:p>
            <a:pPr marL="0" indent="0">
              <a:buNone/>
            </a:pPr>
            <a:r>
              <a:rPr lang="pt-BR" sz="6400" dirty="0">
                <a:latin typeface="Open Sans"/>
                <a:ea typeface="Open Sans"/>
                <a:cs typeface="Open Sans"/>
              </a:rPr>
              <a:t>   - Permitir que os clientes visualize as informações adicionadas.</a:t>
            </a:r>
          </a:p>
          <a:p>
            <a:pPr marL="0" indent="0">
              <a:buNone/>
            </a:pPr>
            <a:r>
              <a:rPr lang="pt-BR" sz="6400" dirty="0">
                <a:latin typeface="Open Sans"/>
                <a:ea typeface="Open Sans"/>
                <a:cs typeface="Open Sans"/>
              </a:rPr>
              <a:t>   - Redirecionar para um </a:t>
            </a:r>
            <a:r>
              <a:rPr lang="pt-BR" sz="6400" dirty="0" err="1">
                <a:latin typeface="Open Sans"/>
                <a:ea typeface="Open Sans"/>
                <a:cs typeface="Open Sans"/>
              </a:rPr>
              <a:t>whatsapp</a:t>
            </a:r>
            <a:r>
              <a:rPr lang="pt-BR" sz="6400" dirty="0">
                <a:latin typeface="Open Sans"/>
                <a:ea typeface="Open Sans"/>
                <a:cs typeface="Open Sans"/>
              </a:rPr>
              <a:t> empresarial afim de gerenciar os pagamentos e endereços de entrega.</a:t>
            </a:r>
          </a:p>
          <a:p>
            <a:pPr marL="0" indent="0">
              <a:buNone/>
            </a:pPr>
            <a:endParaRPr lang="pt-BR" sz="6400" b="1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295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EC46-1D9E-3327-A481-AD0414CA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Requisitos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A8EFA-EF1F-F481-588E-0340066D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8352929" cy="4023360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0" indent="0">
              <a:buNone/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5. RF5 - Gerenciar Catálogo de Plantas:</a:t>
            </a:r>
          </a:p>
          <a:p>
            <a:pPr marL="0" indent="0">
              <a:buNone/>
            </a:pPr>
            <a:r>
              <a:rPr lang="pt-BR" sz="1600" dirty="0">
                <a:latin typeface="Open Sans"/>
                <a:ea typeface="Open Sans"/>
                <a:cs typeface="Open Sans"/>
              </a:rPr>
              <a:t>   - Permitir que os administradores adicionem, editem ou removam plantas do catálogo.</a:t>
            </a:r>
          </a:p>
          <a:p>
            <a:pPr marL="0" indent="0">
              <a:buNone/>
            </a:pPr>
            <a:r>
              <a:rPr lang="pt-BR" sz="1600" dirty="0">
                <a:latin typeface="Open Sans"/>
                <a:ea typeface="Open Sans"/>
                <a:cs typeface="Open Sans"/>
              </a:rPr>
              <a:t>   - As operações de gerenciamento devem ser acessíveis somente por administradores.</a:t>
            </a:r>
            <a:br>
              <a:rPr lang="pt-BR" sz="1600" dirty="0">
                <a:latin typeface="Open Sans"/>
                <a:ea typeface="Open Sans"/>
                <a:cs typeface="Open Sans"/>
              </a:rPr>
            </a:br>
            <a:endParaRPr lang="pt-BR" sz="1600" b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6. RF6 - Analisar Estatísticas de Vendas:</a:t>
            </a:r>
          </a:p>
          <a:p>
            <a:pPr marL="0" indent="0">
              <a:buNone/>
            </a:pPr>
            <a:r>
              <a:rPr lang="pt-BR" sz="1600" dirty="0">
                <a:latin typeface="Open Sans"/>
                <a:ea typeface="Open Sans"/>
                <a:cs typeface="Open Sans"/>
              </a:rPr>
              <a:t>   - Permitir que os administradores visualizem gráficos e dados estatísticos das vendas.</a:t>
            </a:r>
          </a:p>
          <a:p>
            <a:pPr marL="0" indent="0">
              <a:buNone/>
            </a:pPr>
            <a:r>
              <a:rPr lang="pt-BR" sz="1600" dirty="0">
                <a:latin typeface="Open Sans"/>
                <a:ea typeface="Open Sans"/>
                <a:cs typeface="Open Sans"/>
              </a:rPr>
              <a:t>   - As estatísticas podem incluir vendas por período, produtos mais vendidos, etc.</a:t>
            </a:r>
            <a:br>
              <a:rPr lang="pt-BR" sz="1600" dirty="0">
                <a:latin typeface="Open Sans"/>
                <a:ea typeface="Open Sans"/>
                <a:cs typeface="Open Sans"/>
              </a:rPr>
            </a:br>
            <a:endParaRPr lang="pt-BR" sz="1600" b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7. RF7 - Enviar Notificações:</a:t>
            </a:r>
          </a:p>
          <a:p>
            <a:pPr marL="0" indent="0">
              <a:buNone/>
            </a:pPr>
            <a:r>
              <a:rPr lang="pt-BR" sz="1600" dirty="0">
                <a:latin typeface="Open Sans"/>
                <a:ea typeface="Open Sans"/>
                <a:cs typeface="Open Sans"/>
              </a:rPr>
              <a:t>   - Atualizar o usuário sobre o tempo de espera e envio pelo </a:t>
            </a:r>
            <a:r>
              <a:rPr lang="pt-BR" sz="1600" dirty="0" err="1">
                <a:latin typeface="Open Sans"/>
                <a:ea typeface="Open Sans"/>
                <a:cs typeface="Open Sans"/>
              </a:rPr>
              <a:t>whatsapp</a:t>
            </a:r>
            <a:r>
              <a:rPr lang="pt-BR" sz="1600" dirty="0">
                <a:latin typeface="Open Sans"/>
                <a:ea typeface="Open Sans"/>
                <a:cs typeface="Open Sans"/>
              </a:rPr>
              <a:t>.</a:t>
            </a:r>
          </a:p>
          <a:p>
            <a:pPr marL="0" indent="0">
              <a:buNone/>
            </a:pPr>
            <a:r>
              <a:rPr lang="pt-BR" sz="1600" dirty="0">
                <a:latin typeface="Open Sans"/>
                <a:ea typeface="Open Sans"/>
                <a:cs typeface="Open Sans"/>
              </a:rPr>
              <a:t>   - As notificações devem ser claras e informativas.</a:t>
            </a:r>
          </a:p>
          <a:p>
            <a:pPr marL="0" indent="0">
              <a:buNone/>
            </a:pPr>
            <a:endParaRPr lang="pt-BR" sz="1600" b="1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5473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EC46-1D9E-3327-A481-AD0414CA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Requisitos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A8EFA-EF1F-F481-588E-0340066D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35024"/>
            <a:ext cx="8352929" cy="4023360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0" indent="0">
              <a:buNone/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Requisitos Não Funcionais</a:t>
            </a:r>
          </a:p>
          <a:p>
            <a:pPr marL="0" indent="0">
              <a:buNone/>
            </a:pPr>
            <a:endParaRPr lang="pt-BR" sz="1600" b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1. RNF1 - Usabilidade:</a:t>
            </a:r>
          </a:p>
          <a:p>
            <a:pPr marL="0" indent="0">
              <a:buNone/>
            </a:pPr>
            <a:r>
              <a:rPr lang="pt-BR" sz="1600" dirty="0">
                <a:latin typeface="Open Sans"/>
                <a:ea typeface="Open Sans"/>
                <a:cs typeface="Open Sans"/>
              </a:rPr>
              <a:t>   - A interface do usuário deve ser intuitiva e fácil de usar, mesmo para pessoas sem experiência técnica.</a:t>
            </a:r>
            <a:br>
              <a:rPr lang="pt-BR" sz="1600" dirty="0">
                <a:latin typeface="Open Sans"/>
                <a:ea typeface="Open Sans"/>
                <a:cs typeface="Open Sans"/>
              </a:rPr>
            </a:br>
            <a:endParaRPr lang="pt-BR" sz="1600" b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2. RNF2 - Desempenho:</a:t>
            </a:r>
          </a:p>
          <a:p>
            <a:pPr marL="0" indent="0">
              <a:buNone/>
            </a:pPr>
            <a:r>
              <a:rPr lang="pt-BR" sz="1600" dirty="0">
                <a:latin typeface="Open Sans"/>
                <a:ea typeface="Open Sans"/>
                <a:cs typeface="Open Sans"/>
              </a:rPr>
              <a:t>   - O sistema deve ser capaz de lidar com uma carga razoável de tráfego simultâneo sem degradação significativa no desempenho.</a:t>
            </a:r>
            <a:br>
              <a:rPr lang="pt-BR" sz="1600" dirty="0">
                <a:latin typeface="Open Sans"/>
                <a:ea typeface="Open Sans"/>
                <a:cs typeface="Open Sans"/>
              </a:rPr>
            </a:br>
            <a:endParaRPr lang="pt-BR" sz="1600" b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3. RNF3 - Segurança:</a:t>
            </a:r>
          </a:p>
          <a:p>
            <a:pPr marL="0" indent="0">
              <a:buNone/>
            </a:pPr>
            <a:r>
              <a:rPr lang="pt-BR" sz="1600" dirty="0">
                <a:latin typeface="Open Sans"/>
                <a:ea typeface="Open Sans"/>
                <a:cs typeface="Open Sans"/>
              </a:rPr>
              <a:t>   - As informações armazenadas serão mínimas e criptografadas para fins de segurança de dados.</a:t>
            </a:r>
            <a:br>
              <a:rPr lang="pt-BR" sz="1600" dirty="0">
                <a:latin typeface="Open Sans"/>
                <a:ea typeface="Open Sans"/>
                <a:cs typeface="Open Sans"/>
              </a:rPr>
            </a:br>
            <a:endParaRPr lang="pt-BR" sz="1600" b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4. RNF4 - Disponibilidade:</a:t>
            </a:r>
          </a:p>
          <a:p>
            <a:pPr marL="0" indent="0">
              <a:buNone/>
            </a:pPr>
            <a:r>
              <a:rPr lang="pt-BR" sz="1600" dirty="0">
                <a:latin typeface="Open Sans"/>
                <a:ea typeface="Open Sans"/>
                <a:cs typeface="Open Sans"/>
              </a:rPr>
              <a:t>   - O sistema deve estar disponível para acesso a maior parte do tempo, com tempo de inatividade planejado mínimo.</a:t>
            </a:r>
          </a:p>
          <a:p>
            <a:pPr marL="0" indent="0">
              <a:buNone/>
            </a:pPr>
            <a:endParaRPr lang="pt-BR" sz="1600" b="1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3968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EC46-1D9E-3327-A481-AD0414CA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Requisitos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A8EFA-EF1F-F481-588E-0340066D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35024"/>
            <a:ext cx="8352929" cy="4023360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0" indent="0">
              <a:buNone/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5. RNF5 - Escalabilidade:</a:t>
            </a:r>
          </a:p>
          <a:p>
            <a:pPr marL="0" indent="0">
              <a:buNone/>
            </a:pPr>
            <a:r>
              <a:rPr lang="pt-BR" sz="1600" dirty="0">
                <a:latin typeface="Open Sans"/>
                <a:ea typeface="Open Sans"/>
                <a:cs typeface="Open Sans"/>
              </a:rPr>
              <a:t>   - O sistema deve ser projetado para ser escalável, permitindo a adição de mais plantas e clientes conforme necessário.</a:t>
            </a:r>
            <a:br>
              <a:rPr lang="pt-BR" sz="1600" dirty="0">
                <a:latin typeface="Open Sans"/>
                <a:ea typeface="Open Sans"/>
                <a:cs typeface="Open Sans"/>
              </a:rPr>
            </a:br>
            <a:endParaRPr lang="pt-BR" sz="1600" b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6. RNF6 - Compatibilidade:</a:t>
            </a:r>
          </a:p>
          <a:p>
            <a:pPr marL="0" indent="0">
              <a:buNone/>
            </a:pPr>
            <a:r>
              <a:rPr lang="pt-BR" sz="1600" dirty="0">
                <a:latin typeface="Open Sans"/>
                <a:ea typeface="Open Sans"/>
                <a:cs typeface="Open Sans"/>
              </a:rPr>
              <a:t>   - A aplicação deve ser compatível com diferentes navegadores e dispositivos, incluindo smartphones, tablets e computadores.</a:t>
            </a:r>
          </a:p>
          <a:p>
            <a:pPr marL="0" indent="0">
              <a:buNone/>
            </a:pPr>
            <a:endParaRPr lang="pt-BR" sz="1600" b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7. RNF7 - Tempo de Resposta:</a:t>
            </a:r>
          </a:p>
          <a:p>
            <a:pPr marL="0" indent="0">
              <a:buNone/>
            </a:pPr>
            <a:r>
              <a:rPr lang="pt-BR" sz="1600" dirty="0">
                <a:latin typeface="Open Sans"/>
                <a:ea typeface="Open Sans"/>
                <a:cs typeface="Open Sans"/>
              </a:rPr>
              <a:t>   - As páginas devem carregar rapidamente para proporcionar uma experiência fluida aos usuários.</a:t>
            </a:r>
          </a:p>
          <a:p>
            <a:pPr marL="0" indent="0">
              <a:buNone/>
            </a:pPr>
            <a:endParaRPr lang="pt-BR" sz="1600" b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8. RNF8 - Confiabilidade:</a:t>
            </a:r>
          </a:p>
          <a:p>
            <a:pPr marL="0" indent="0">
              <a:buNone/>
            </a:pPr>
            <a:r>
              <a:rPr lang="pt-BR" sz="1600" dirty="0">
                <a:latin typeface="Open Sans"/>
                <a:ea typeface="Open Sans"/>
                <a:cs typeface="Open Sans"/>
              </a:rPr>
              <a:t>   - O sistema deve ser confiável, evitando falhas inesperadas e erros frequentes.</a:t>
            </a:r>
          </a:p>
        </p:txBody>
      </p:sp>
    </p:spTree>
    <p:extLst>
      <p:ext uri="{BB962C8B-B14F-4D97-AF65-F5344CB8AC3E}">
        <p14:creationId xmlns:p14="http://schemas.microsoft.com/office/powerpoint/2010/main" val="72630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F7155-6A31-3C21-DC89-1D5282CC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Modelagem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7075DA-679E-64B3-620E-D6B8EEFE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Utilize um ou mais slides para apresentar diagramas de classes, objetos, sequencias, pacotes ou etc.... você tem liberdade para escolher o que melhor adequa-se. </a:t>
            </a:r>
          </a:p>
          <a:p>
            <a:pPr marL="0" indent="0">
              <a:spcAft>
                <a:spcPts val="112"/>
              </a:spcAft>
              <a:buNone/>
            </a:pPr>
            <a:endParaRPr lang="pt-BR" dirty="0">
              <a:latin typeface="Open Sans"/>
              <a:ea typeface="Open Sans"/>
              <a:cs typeface="Open Sans"/>
            </a:endParaRP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ATENÇÃO - atente para o limite de 7 minutos.  </a:t>
            </a:r>
            <a:br>
              <a:rPr lang="pt-BR" dirty="0">
                <a:latin typeface="Open Sans"/>
                <a:ea typeface="Open Sans"/>
                <a:cs typeface="Open Sans"/>
              </a:rPr>
            </a:br>
            <a:r>
              <a:rPr lang="pt-BR" dirty="0">
                <a:latin typeface="Open Sans"/>
                <a:ea typeface="Open Sans"/>
                <a:cs typeface="Open Sans"/>
              </a:rPr>
              <a:t>Outros pontos:</a:t>
            </a:r>
          </a:p>
          <a:p>
            <a:pPr marL="342900" indent="-34290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importante estar apto para explicar cada modelo </a:t>
            </a:r>
            <a:endParaRPr lang="pt-BR"/>
          </a:p>
          <a:p>
            <a:pPr marL="342900" indent="-34290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Estar apto a responder questionamentos sobre os modelos.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9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-2014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la 1 e 2.pptx" id="{29610CA9-9A32-4E9F-9605-39144ED61684}" vid="{9B123074-9685-4DD2-AC53-02E8F737580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1D8CFE97B7F54BB64B70AEDF0EB890" ma:contentTypeVersion="2" ma:contentTypeDescription="Crie um novo documento." ma:contentTypeScope="" ma:versionID="f540eaa3552cf20a89e3b36cc1ef338c">
  <xsd:schema xmlns:xsd="http://www.w3.org/2001/XMLSchema" xmlns:xs="http://www.w3.org/2001/XMLSchema" xmlns:p="http://schemas.microsoft.com/office/2006/metadata/properties" xmlns:ns2="8191d3a3-29e2-4032-b098-63d06824dbee" targetNamespace="http://schemas.microsoft.com/office/2006/metadata/properties" ma:root="true" ma:fieldsID="33f958a47b0ae20ce29cc77aa5606997" ns2:_="">
    <xsd:import namespace="8191d3a3-29e2-4032-b098-63d06824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1d3a3-29e2-4032-b098-63d06824db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36FF81-0CEF-426B-853C-221AA41BB1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02694F-8332-47FA-A71E-33B841076A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91d3a3-29e2-4032-b098-63d06824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28837B-1CF1-4B5A-9121-038039F94D9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catolica</Template>
  <TotalTime>358</TotalTime>
  <Words>973</Words>
  <Application>Microsoft Office PowerPoint</Application>
  <PresentationFormat>Apresentação na tela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Arial</vt:lpstr>
      <vt:lpstr>Berlin Sans FB</vt:lpstr>
      <vt:lpstr>Calibri</vt:lpstr>
      <vt:lpstr>Consolas</vt:lpstr>
      <vt:lpstr>Open Sans</vt:lpstr>
      <vt:lpstr>Söhne</vt:lpstr>
      <vt:lpstr>Tw Cen MT</vt:lpstr>
      <vt:lpstr>Tw Cen MT Condensed</vt:lpstr>
      <vt:lpstr>Wingdings 3</vt:lpstr>
      <vt:lpstr>Tema-2014</vt:lpstr>
      <vt:lpstr>DEFESA DE TEMA  Arborização Social – Venda de plantas ornamentais sob demanda Erik Gustavo Tomelin tomelinerik@gmail.com </vt:lpstr>
      <vt:lpstr>O projeto</vt:lpstr>
      <vt:lpstr>Metodologia</vt:lpstr>
      <vt:lpstr>Casos de Uso</vt:lpstr>
      <vt:lpstr>Requisitos</vt:lpstr>
      <vt:lpstr>Requisitos</vt:lpstr>
      <vt:lpstr>Requisitos</vt:lpstr>
      <vt:lpstr>Requisitos</vt:lpstr>
      <vt:lpstr>Modelagem</vt:lpstr>
      <vt:lpstr>Pacotes do Feature Driven Development (FDD)</vt:lpstr>
      <vt:lpstr>Tecnologias aplicadas </vt:lpstr>
      <vt:lpstr>Cronograma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(Padrões de Projeto)</dc:title>
  <dc:creator>Jobson Ronan</dc:creator>
  <cp:lastModifiedBy>ERIK GUSTAVO TOMELIN</cp:lastModifiedBy>
  <cp:revision>221</cp:revision>
  <dcterms:created xsi:type="dcterms:W3CDTF">2006-01-02T04:13:30Z</dcterms:created>
  <dcterms:modified xsi:type="dcterms:W3CDTF">2023-08-24T23:20:08Z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0x010100C31D8CFE97B7F54BB64B70AEDF0EB890</vt:lpwstr>
  </property>
</Properties>
</file>