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22"/>
  </p:notesMasterIdLst>
  <p:sldIdLst>
    <p:sldId id="323" r:id="rId5"/>
    <p:sldId id="325" r:id="rId6"/>
    <p:sldId id="330" r:id="rId7"/>
    <p:sldId id="336" r:id="rId8"/>
    <p:sldId id="326" r:id="rId9"/>
    <p:sldId id="337" r:id="rId10"/>
    <p:sldId id="338" r:id="rId11"/>
    <p:sldId id="339" r:id="rId12"/>
    <p:sldId id="328" r:id="rId13"/>
    <p:sldId id="341" r:id="rId14"/>
    <p:sldId id="343" r:id="rId15"/>
    <p:sldId id="345" r:id="rId16"/>
    <p:sldId id="329" r:id="rId17"/>
    <p:sldId id="327" r:id="rId18"/>
    <p:sldId id="346" r:id="rId19"/>
    <p:sldId id="348" r:id="rId20"/>
    <p:sldId id="335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BD1461-88C9-4C76-9A08-EACB44CE3D02}" v="561" dt="2023-03-07T00:25:30.500"/>
    <p1510:client id="{67C93DAB-3BFB-441F-AF69-AC19C4D8DD64}" v="1048" dt="2022-12-03T18:27:53.568"/>
    <p1510:client id="{73347C4E-38BA-41C0-AB78-3735C6B2F4A3}" v="9" dt="2023-03-07T00:27:33.015"/>
    <p1510:client id="{762B31A0-A211-8A8C-F391-F4BCF56DB3C5}" v="35" dt="2023-09-06T18:21:09.945"/>
    <p1510:client id="{A0F8C210-F04F-40BD-8A5B-78F28FF1714A}" v="13" dt="2023-03-07T18:56:44.944"/>
    <p1510:client id="{A54B067C-56C6-A4B4-EAD0-CD4982607A07}" v="393" dt="2023-09-12T01:51:22.858"/>
    <p1510:client id="{DB45D7C7-2E2C-4456-B201-5113616D0DEC}" v="12" dt="2023-09-11T19:58:24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2EF1E89C-E871-4D03-A0AE-FD2187037700}" type="datetimeFigureOut">
              <a:rPr lang="pt-BR"/>
              <a:pPr>
                <a:defRPr/>
              </a:pPr>
              <a:t>11/09/2023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1A6A84-4F79-4C71-A88D-D4536CC02D1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58744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2813" spc="113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1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57175" indent="0" algn="ctr">
              <a:buNone/>
              <a:defRPr sz="1013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1013"/>
            </a:lvl4pPr>
            <a:lvl5pPr marL="1028700" indent="0" algn="ctr">
              <a:buNone/>
              <a:defRPr sz="1013"/>
            </a:lvl5pPr>
            <a:lvl6pPr marL="1285875" indent="0" algn="ctr">
              <a:buNone/>
              <a:defRPr sz="1013"/>
            </a:lvl6pPr>
            <a:lvl7pPr marL="1543050" indent="0" algn="ctr">
              <a:buNone/>
              <a:defRPr sz="1013"/>
            </a:lvl7pPr>
            <a:lvl8pPr marL="1800225" indent="0" algn="ctr">
              <a:buNone/>
              <a:defRPr sz="1013"/>
            </a:lvl8pPr>
            <a:lvl9pPr marL="2057400" indent="0" algn="ctr">
              <a:buNone/>
              <a:defRPr sz="1013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6B8D-7954-4682-93F8-ED8DD08F6D64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7" descr="AF PPT Migra‹o da M#609F3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18201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D0EAEB-35E1-4C28-9021-D8E8FB12E51C}" type="datetimeFigureOut">
              <a:rPr lang="pt-BR" smtClean="0"/>
              <a:pPr>
                <a:defRPr/>
              </a:pPr>
              <a:t>11/09/2023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44E8-7A2E-42FE-8756-24EB6BE724F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371909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34E178-C6A5-475D-907E-B544A157C7A6}" type="datetimeFigureOut">
              <a:rPr lang="pt-BR" smtClean="0"/>
              <a:pPr>
                <a:defRPr/>
              </a:pPr>
              <a:t>11/09/2023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8DB-08B0-4BA2-9C60-F800701BA1A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7601707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 anchor="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1982C9-EBA1-423F-983E-C46D5EC79475}" type="datetimeFigureOut">
              <a:rPr lang="pt-BR" smtClean="0"/>
              <a:pPr>
                <a:defRPr/>
              </a:pPr>
              <a:t>11/09/2023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0E7C-F655-4FE1-A386-4C47550D75C7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53897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78738" cy="1442674"/>
          </a:xfrm>
        </p:spPr>
        <p:txBody>
          <a:bodyPr anchor="t">
            <a:normAutofit/>
          </a:bodyPr>
          <a:lstStyle>
            <a:lvl1pPr>
              <a:defRPr sz="28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11/09/2023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8411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11/09/2023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sp>
        <p:nvSpPr>
          <p:cNvPr id="6" name="Título 3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" name="Subtítulo 4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>
            <a:normAutofit/>
          </a:bodyPr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9049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4" y="585216"/>
            <a:ext cx="8352930" cy="1499616"/>
          </a:xfrm>
        </p:spPr>
        <p:txBody>
          <a:bodyPr anchor="t">
            <a:normAutofit/>
          </a:bodyPr>
          <a:lstStyle>
            <a:lvl1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86000"/>
            <a:ext cx="8352929" cy="4023360"/>
          </a:xfrm>
        </p:spPr>
        <p:txBody>
          <a:bodyPr>
            <a:normAutofit/>
          </a:bodyPr>
          <a:lstStyle>
            <a:lvl1pPr marL="185738" indent="-185738" defTabSz="612000">
              <a:buSzPct val="99000"/>
              <a:buFont typeface="Arial" panose="020B0604020202020204" pitchFamily="34" charset="0"/>
              <a:buChar char="•"/>
              <a:defRPr sz="20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57188" indent="-185738" defTabSz="612000">
              <a:buSzPct val="99000"/>
              <a:buFont typeface="Arial" panose="020B0604020202020204" pitchFamily="34" charset="0"/>
              <a:buChar char="•"/>
              <a:defRPr sz="18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42925" indent="-185738" defTabSz="612000">
              <a:buSzPct val="99000"/>
              <a:buFont typeface="Arial" panose="020B0604020202020204" pitchFamily="34" charset="0"/>
              <a:buChar char="•"/>
              <a:defRPr sz="16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15963" indent="-185738" defTabSz="612000">
              <a:buSzPct val="99000"/>
              <a:buFont typeface="Arial" panose="020B0604020202020204" pitchFamily="34" charset="0"/>
              <a:buChar char="•"/>
              <a:defRPr sz="16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5963" indent="-185738" defTabSz="612000">
              <a:buSzPct val="99000"/>
              <a:buFont typeface="Arial" panose="020B0604020202020204" pitchFamily="34" charset="0"/>
              <a:buChar char="•"/>
              <a:defRPr sz="16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2ECA6E-2449-4C79-846C-32E386D931DE}" type="datetimeFigureOut">
              <a:rPr lang="pt-BR" smtClean="0"/>
              <a:pPr>
                <a:defRPr/>
              </a:pPr>
              <a:t>11/09/2023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5439-F337-4739-B430-0FD76C625A2F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8723576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igo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4" y="576088"/>
            <a:ext cx="8462716" cy="620664"/>
          </a:xfrm>
        </p:spPr>
        <p:txBody>
          <a:bodyPr anchor="t"/>
          <a:lstStyle>
            <a:lvl1pPr>
              <a:defRPr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4" y="1268760"/>
            <a:ext cx="8462715" cy="4959464"/>
          </a:xfrm>
        </p:spPr>
        <p:txBody>
          <a:bodyPr>
            <a:normAutofit/>
          </a:bodyPr>
          <a:lstStyle>
            <a:lvl1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1pPr>
            <a:lvl2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2pPr>
            <a:lvl3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3pPr>
            <a:lvl4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4pPr>
            <a:lvl5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11/09/2023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8496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fa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162465"/>
            <a:ext cx="8196391" cy="1463040"/>
          </a:xfrm>
        </p:spPr>
        <p:txBody>
          <a:bodyPr anchor="t">
            <a:normAutofit/>
          </a:bodyPr>
          <a:lstStyle>
            <a:lvl1pPr algn="l">
              <a:defRPr sz="2800" b="0" spc="113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28800"/>
            <a:ext cx="8196391" cy="2419986"/>
          </a:xfrm>
        </p:spPr>
        <p:txBody>
          <a:bodyPr lIns="91440" rIns="9144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11/09/2023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7302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fase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7" y="1628800"/>
            <a:ext cx="8196391" cy="1463040"/>
          </a:xfrm>
        </p:spPr>
        <p:txBody>
          <a:bodyPr anchor="t">
            <a:normAutofit/>
          </a:bodyPr>
          <a:lstStyle>
            <a:lvl1pPr algn="l">
              <a:defRPr sz="2800" b="0" spc="113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3205519"/>
            <a:ext cx="8196391" cy="2419986"/>
          </a:xfrm>
        </p:spPr>
        <p:txBody>
          <a:bodyPr lIns="91440" rIns="9144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11/09/2023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4808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99" y="585216"/>
            <a:ext cx="8557351" cy="1499616"/>
          </a:xfrm>
        </p:spPr>
        <p:txBody>
          <a:bodyPr anchor="t">
            <a:normAutofit/>
          </a:bodyPr>
          <a:lstStyle>
            <a:lvl1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780" y="2286000"/>
            <a:ext cx="4091204" cy="4023360"/>
          </a:xfrm>
        </p:spPr>
        <p:txBody>
          <a:bodyPr>
            <a:normAutofit/>
          </a:bodyPr>
          <a:lstStyle>
            <a:lvl1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2286000"/>
            <a:ext cx="4214242" cy="4023360"/>
          </a:xfrm>
        </p:spPr>
        <p:txBody>
          <a:bodyPr>
            <a:normAutofit/>
          </a:bodyPr>
          <a:lstStyle>
            <a:lvl1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84E73-AB69-44D1-90BC-9E1F95097397}" type="datetimeFigureOut">
              <a:rPr lang="pt-BR" smtClean="0"/>
              <a:pPr>
                <a:defRPr/>
              </a:pPr>
              <a:t>11/09/2023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8901-775C-4CFD-85D0-7066DCA6EAA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044571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igo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85216"/>
            <a:ext cx="8606730" cy="539528"/>
          </a:xfrm>
        </p:spPr>
        <p:txBody>
          <a:bodyPr anchor="t">
            <a:normAutofit/>
          </a:bodyPr>
          <a:lstStyle>
            <a:lvl1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082736" cy="5040600"/>
          </a:xfrm>
        </p:spPr>
        <p:txBody>
          <a:bodyPr>
            <a:normAutofit/>
          </a:bodyPr>
          <a:lstStyle>
            <a:lvl1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1pPr>
            <a:lvl2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2pPr>
            <a:lvl3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3pPr>
            <a:lvl4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4pPr>
            <a:lvl5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en-US" sz="1400" kern="1200" baseline="0" dirty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268760"/>
            <a:ext cx="4366260" cy="5040600"/>
          </a:xfrm>
        </p:spPr>
        <p:txBody>
          <a:bodyPr>
            <a:normAutofit/>
          </a:bodyPr>
          <a:lstStyle>
            <a:lvl1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1pPr>
            <a:lvl2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2pPr>
            <a:lvl3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3pPr>
            <a:lvl4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4pPr>
            <a:lvl5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en-US" sz="1400" kern="1200" baseline="0" dirty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11/09/2023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4409982" y="3429000"/>
            <a:ext cx="0" cy="10801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4409982" y="3429000"/>
            <a:ext cx="0" cy="10801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00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9AAA06-A39A-4ADA-8228-396EA3D6A28A}" type="datetimeFigureOut">
              <a:rPr lang="pt-BR" smtClean="0"/>
              <a:pPr>
                <a:defRPr/>
              </a:pPr>
              <a:t>11/09/2023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92F8-76B2-43C6-992F-BA45F21700E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98481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8" y="2286000"/>
            <a:ext cx="729005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3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11/09/2023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3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3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6" descr="AF PPT Migra‹o da M#609F37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63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ransition>
    <p:fade/>
  </p:transition>
  <p:txStyles>
    <p:titleStyle>
      <a:lvl1pPr algn="l" defTabSz="514350" rtl="0" eaLnBrk="1" latinLnBrk="0" hangingPunct="1">
        <a:lnSpc>
          <a:spcPct val="80000"/>
        </a:lnSpc>
        <a:spcBef>
          <a:spcPct val="0"/>
        </a:spcBef>
        <a:buNone/>
        <a:defRPr sz="2700" kern="1200" cap="none" spc="56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51435" indent="-51435" algn="l" defTabSz="514350" rtl="0" eaLnBrk="1" latinLnBrk="0" hangingPunct="1">
        <a:lnSpc>
          <a:spcPct val="90000"/>
        </a:lnSpc>
        <a:spcBef>
          <a:spcPts val="675"/>
        </a:spcBef>
        <a:spcAft>
          <a:spcPts val="113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149162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252032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334328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437198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6pPr>
      <a:lvl7pPr marL="596646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7pPr>
      <a:lvl8pPr marL="684086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8pPr>
      <a:lvl9pPr marL="766382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68097" y="1628800"/>
            <a:ext cx="8196391" cy="2606040"/>
          </a:xfrm>
        </p:spPr>
        <p:txBody>
          <a:bodyPr>
            <a:normAutofit/>
          </a:bodyPr>
          <a:lstStyle/>
          <a:p>
            <a:r>
              <a:rPr lang="pt-BR" b="1">
                <a:latin typeface="Open Sans"/>
                <a:ea typeface="Open Sans"/>
                <a:cs typeface="Open Sans"/>
              </a:rPr>
              <a:t>DEFESA DE TEMA</a:t>
            </a:r>
            <a:br>
              <a:rPr lang="pt-BR">
                <a:latin typeface="Open Sans"/>
                <a:ea typeface="Open Sans"/>
                <a:cs typeface="Open Sans"/>
              </a:rPr>
            </a:br>
            <a:br>
              <a:rPr lang="pt-BR">
                <a:latin typeface="Open Sans"/>
                <a:ea typeface="Open Sans"/>
                <a:cs typeface="Open Sans"/>
              </a:rPr>
            </a:br>
            <a:r>
              <a:rPr lang="pt-BR" i="1">
                <a:latin typeface="Open Sans"/>
                <a:ea typeface="Open Sans"/>
                <a:cs typeface="Open Sans"/>
              </a:rPr>
              <a:t>Arborização Social – Venda de plantas ornamentais sob demanda</a:t>
            </a:r>
            <a:br>
              <a:rPr lang="pt-BR"/>
            </a:br>
            <a:r>
              <a:rPr lang="pt-BR" sz="1600">
                <a:latin typeface="Open Sans"/>
                <a:ea typeface="Open Sans"/>
                <a:cs typeface="Open Sans"/>
              </a:rPr>
              <a:t>Erik Gustavo </a:t>
            </a:r>
            <a:r>
              <a:rPr lang="pt-BR" sz="1600" err="1">
                <a:latin typeface="Open Sans"/>
                <a:ea typeface="Open Sans"/>
                <a:cs typeface="Open Sans"/>
              </a:rPr>
              <a:t>Tomelin</a:t>
            </a:r>
            <a:br>
              <a:rPr lang="pt-BR" sz="1600">
                <a:latin typeface="Open Sans"/>
                <a:ea typeface="Open Sans"/>
                <a:cs typeface="Open Sans"/>
              </a:rPr>
            </a:br>
            <a:r>
              <a:rPr lang="pt-BR" sz="1200">
                <a:latin typeface="Open Sans"/>
                <a:ea typeface="Open Sans"/>
                <a:cs typeface="Open Sans"/>
              </a:rPr>
              <a:t>tomelinerik@gmail.com</a:t>
            </a:r>
            <a:br>
              <a:rPr lang="pt-BR" sz="1200">
                <a:latin typeface="Open Sans"/>
                <a:ea typeface="Open Sans"/>
                <a:cs typeface="Open Sans"/>
              </a:rPr>
            </a:br>
            <a:endParaRPr lang="pt-BR" sz="1600">
              <a:latin typeface="Open Sans"/>
              <a:ea typeface="Open Sans"/>
              <a:cs typeface="Open Sans"/>
            </a:endParaRP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892A015-904D-DF76-71B1-68A6865D4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12"/>
              </a:spcAft>
            </a:pPr>
            <a:r>
              <a:rPr lang="pt-BR">
                <a:latin typeface="Open Sans"/>
                <a:ea typeface="Open Sans"/>
                <a:cs typeface="Open Sans"/>
              </a:rPr>
              <a:t>Católica de Santa Catarina</a:t>
            </a:r>
          </a:p>
          <a:p>
            <a:pPr>
              <a:spcAft>
                <a:spcPts val="112"/>
              </a:spcAft>
            </a:pPr>
            <a:r>
              <a:rPr lang="pt-BR">
                <a:latin typeface="Open Sans"/>
                <a:ea typeface="Open Sans"/>
                <a:cs typeface="Open Sans"/>
              </a:rPr>
              <a:t>Graduação em ENGENHARIA DE SOFTWARE</a:t>
            </a:r>
          </a:p>
          <a:p>
            <a:pPr>
              <a:spcAft>
                <a:spcPts val="112"/>
              </a:spcAft>
            </a:pPr>
            <a:r>
              <a:rPr lang="pt-BR">
                <a:latin typeface="Open Sans"/>
                <a:ea typeface="Open Sans"/>
                <a:cs typeface="Open Sans"/>
              </a:rPr>
              <a:t>Disciplina: T2ESOFT08N | PORTIFÓLIO DE PROJETO </a:t>
            </a:r>
          </a:p>
        </p:txBody>
      </p:sp>
    </p:spTree>
    <p:extLst>
      <p:ext uri="{BB962C8B-B14F-4D97-AF65-F5344CB8AC3E}">
        <p14:creationId xmlns:p14="http://schemas.microsoft.com/office/powerpoint/2010/main" val="69158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F7155-6A31-3C21-DC89-1D5282CC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" y="-3815"/>
            <a:ext cx="9138304" cy="9999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dirty="0">
                <a:latin typeface="Open Sans"/>
                <a:ea typeface="Open Sans"/>
                <a:cs typeface="Open Sans"/>
              </a:rPr>
              <a:t>Diagrama de classe</a:t>
            </a:r>
            <a:endParaRPr lang="pt-BR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8D6525C4-F64D-04D5-0B4A-F2EC3EB65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4942" y="996916"/>
            <a:ext cx="4974116" cy="486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21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F7155-6A31-3C21-DC89-1D5282CC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" y="-3815"/>
            <a:ext cx="9138304" cy="9999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dirty="0">
                <a:latin typeface="Open Sans"/>
                <a:ea typeface="Open Sans"/>
                <a:cs typeface="Open Sans"/>
              </a:rPr>
              <a:t>C4 Model</a:t>
            </a:r>
            <a:endParaRPr lang="pt-BR" dirty="0"/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D5363B08-E312-058D-FE1D-058076160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89" y="1250791"/>
            <a:ext cx="6627997" cy="435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70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F7155-6A31-3C21-DC89-1D5282CC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" y="-3815"/>
            <a:ext cx="9138304" cy="9999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dirty="0">
                <a:latin typeface="Open Sans"/>
                <a:ea typeface="Open Sans"/>
                <a:cs typeface="Open Sans"/>
              </a:rPr>
              <a:t>C4 Model</a:t>
            </a:r>
            <a:endParaRPr lang="pt-BR" dirty="0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768856A4-E328-BF73-4BE4-62201B22C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118" y="1257110"/>
            <a:ext cx="5351764" cy="43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42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544B0-848D-8158-5725-CF387AAD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Pacotes do </a:t>
            </a:r>
            <a:r>
              <a:rPr lang="pt-BR" dirty="0" err="1">
                <a:latin typeface="Open Sans"/>
                <a:ea typeface="Open Sans"/>
                <a:cs typeface="Open Sans"/>
              </a:rPr>
              <a:t>Feature</a:t>
            </a:r>
            <a:r>
              <a:rPr lang="pt-BR" dirty="0"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</a:rPr>
              <a:t>Driven</a:t>
            </a:r>
            <a:r>
              <a:rPr lang="pt-BR" dirty="0"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</a:rPr>
              <a:t>Development</a:t>
            </a:r>
            <a:r>
              <a:rPr lang="pt-BR" dirty="0">
                <a:latin typeface="Open Sans"/>
                <a:ea typeface="Open Sans"/>
                <a:cs typeface="Open Sans"/>
              </a:rPr>
              <a:t> (FDD)</a:t>
            </a:r>
            <a:br>
              <a:rPr lang="pt-BR" dirty="0">
                <a:latin typeface="Open Sans"/>
                <a:ea typeface="Open Sans"/>
                <a:cs typeface="Open Sans"/>
              </a:rPr>
            </a:br>
            <a:r>
              <a:rPr lang="pt-BR" sz="1600" b="1" dirty="0">
                <a:solidFill>
                  <a:srgbClr val="2E2B21"/>
                </a:solidFill>
                <a:latin typeface="Open Sans"/>
                <a:ea typeface="Open Sans"/>
                <a:cs typeface="Open Sans"/>
              </a:rPr>
              <a:t>(Requisito)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4A1580-0851-0045-92EC-CC870A25E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185420" indent="-185420">
              <a:spcAft>
                <a:spcPts val="112"/>
              </a:spcAft>
            </a:pPr>
            <a:r>
              <a:rPr lang="pt-BR" sz="1600" b="1" dirty="0">
                <a:latin typeface="Open Sans"/>
                <a:ea typeface="Open Sans"/>
                <a:cs typeface="Open Sans"/>
              </a:rPr>
              <a:t>Página inicial com navegação, busca, interação e clareza para diferentes funcionalidades.</a:t>
            </a:r>
            <a:endParaRPr lang="pt-BR" sz="1600" b="1"/>
          </a:p>
          <a:p>
            <a:pPr marL="185420" indent="-185420">
              <a:spcAft>
                <a:spcPts val="112"/>
              </a:spcAft>
            </a:pPr>
            <a:r>
              <a:rPr lang="pt-BR" sz="1600" b="1" dirty="0">
                <a:latin typeface="Open Sans"/>
                <a:ea typeface="Open Sans"/>
                <a:cs typeface="Open Sans"/>
              </a:rPr>
              <a:t>Permitir contato direto pra empresa pelo </a:t>
            </a:r>
            <a:r>
              <a:rPr lang="pt-BR" sz="1600" b="1" dirty="0" err="1">
                <a:latin typeface="Open Sans"/>
                <a:ea typeface="Open Sans"/>
                <a:cs typeface="Open Sans"/>
              </a:rPr>
              <a:t>Whatsapp</a:t>
            </a:r>
            <a:r>
              <a:rPr lang="pt-BR" sz="1600" b="1" dirty="0">
                <a:latin typeface="Open Sans"/>
                <a:ea typeface="Open Sans"/>
                <a:cs typeface="Open Sans"/>
              </a:rPr>
              <a:t> Business.</a:t>
            </a:r>
          </a:p>
          <a:p>
            <a:pPr marL="185420" indent="-185420">
              <a:spcAft>
                <a:spcPts val="112"/>
              </a:spcAft>
            </a:pPr>
            <a:r>
              <a:rPr lang="pt-BR" sz="1600" b="1" dirty="0">
                <a:latin typeface="Open Sans"/>
                <a:ea typeface="Open Sans"/>
                <a:cs typeface="Open Sans"/>
              </a:rPr>
              <a:t>Autenticação com </a:t>
            </a:r>
            <a:r>
              <a:rPr lang="pt-BR" sz="1600" b="1" dirty="0" err="1">
                <a:latin typeface="Open Sans"/>
                <a:ea typeface="Open Sans"/>
                <a:cs typeface="Open Sans"/>
              </a:rPr>
              <a:t>OAuth</a:t>
            </a:r>
            <a:r>
              <a:rPr lang="pt-BR" sz="1600" b="1" dirty="0">
                <a:latin typeface="Open Sans"/>
                <a:ea typeface="Open Sans"/>
                <a:cs typeface="Open Sans"/>
              </a:rPr>
              <a:t> (Autenticação Google)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61729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74A3F-370C-21EC-3EBC-4ECA0BC0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Open Sans"/>
                <a:ea typeface="Open Sans"/>
                <a:cs typeface="Open Sans"/>
              </a:rPr>
              <a:t>Tecnologias aplicadas 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B4EAE-9CE8-DB07-3EA7-0306D659D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spcAft>
                <a:spcPts val="112"/>
              </a:spcAft>
              <a:buNone/>
            </a:pPr>
            <a:r>
              <a:rPr lang="pt-BR" b="1" dirty="0">
                <a:latin typeface="Open Sans"/>
                <a:ea typeface="Open Sans"/>
                <a:cs typeface="Open Sans"/>
              </a:rPr>
              <a:t>Front-</a:t>
            </a:r>
            <a:r>
              <a:rPr lang="pt-BR" b="1" err="1">
                <a:latin typeface="Open Sans"/>
                <a:ea typeface="Open Sans"/>
                <a:cs typeface="Open Sans"/>
              </a:rPr>
              <a:t>end</a:t>
            </a:r>
            <a:br>
              <a:rPr lang="pt-BR" dirty="0">
                <a:latin typeface="Open Sans"/>
                <a:ea typeface="Open Sans"/>
                <a:cs typeface="Open Sans"/>
              </a:rPr>
            </a:br>
            <a:r>
              <a:rPr lang="pt-BR" err="1">
                <a:latin typeface="Open Sans"/>
                <a:ea typeface="Open Sans"/>
                <a:cs typeface="Open Sans"/>
              </a:rPr>
              <a:t>Typescript</a:t>
            </a:r>
            <a:r>
              <a:rPr lang="pt-BR" dirty="0">
                <a:latin typeface="Open Sans"/>
                <a:ea typeface="Open Sans"/>
                <a:cs typeface="Open Sans"/>
              </a:rPr>
              <a:t>, Angular 15</a:t>
            </a:r>
            <a:endParaRPr lang="pt-BR" dirty="0"/>
          </a:p>
          <a:p>
            <a:pPr marL="0" indent="0">
              <a:spcAft>
                <a:spcPts val="112"/>
              </a:spcAft>
              <a:buNone/>
            </a:pPr>
            <a:endParaRPr lang="pt-BR" dirty="0">
              <a:latin typeface="Open Sans"/>
              <a:ea typeface="Open Sans"/>
              <a:cs typeface="Open Sans"/>
            </a:endParaRPr>
          </a:p>
          <a:p>
            <a:pPr marL="0" indent="0">
              <a:spcAft>
                <a:spcPts val="112"/>
              </a:spcAft>
              <a:buNone/>
            </a:pPr>
            <a:r>
              <a:rPr lang="pt-BR" b="1">
                <a:latin typeface="Open Sans"/>
                <a:ea typeface="Open Sans"/>
                <a:cs typeface="Open Sans"/>
              </a:rPr>
              <a:t>Back-</a:t>
            </a:r>
            <a:r>
              <a:rPr lang="pt-BR" b="1" err="1">
                <a:latin typeface="Open Sans"/>
                <a:ea typeface="Open Sans"/>
                <a:cs typeface="Open Sans"/>
              </a:rPr>
              <a:t>end</a:t>
            </a:r>
            <a:endParaRPr lang="pt-BR" b="1" dirty="0" err="1"/>
          </a:p>
          <a:p>
            <a:pPr marL="0" indent="0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Java 17, </a:t>
            </a:r>
            <a:r>
              <a:rPr lang="pt-BR" err="1">
                <a:latin typeface="Open Sans"/>
                <a:ea typeface="Open Sans"/>
                <a:cs typeface="Open Sans"/>
              </a:rPr>
              <a:t>SpringBoot</a:t>
            </a:r>
            <a:r>
              <a:rPr lang="pt-BR" dirty="0">
                <a:latin typeface="Open Sans"/>
                <a:ea typeface="Open Sans"/>
                <a:cs typeface="Open Sans"/>
              </a:rPr>
              <a:t> 3</a:t>
            </a:r>
            <a:endParaRPr lang="pt-BR"/>
          </a:p>
          <a:p>
            <a:pPr marL="0" indent="0">
              <a:spcAft>
                <a:spcPts val="112"/>
              </a:spcAft>
              <a:buNone/>
            </a:pPr>
            <a:endParaRPr lang="pt-BR" dirty="0">
              <a:latin typeface="Open Sans"/>
              <a:ea typeface="Open Sans"/>
              <a:cs typeface="Open Sans"/>
            </a:endParaRPr>
          </a:p>
          <a:p>
            <a:pPr marL="0" indent="0">
              <a:spcAft>
                <a:spcPts val="112"/>
              </a:spcAft>
              <a:buNone/>
            </a:pPr>
            <a:r>
              <a:rPr lang="pt-BR" b="1" dirty="0">
                <a:latin typeface="Open Sans"/>
                <a:ea typeface="Open Sans"/>
                <a:cs typeface="Open Sans"/>
              </a:rPr>
              <a:t>Cloud</a:t>
            </a:r>
          </a:p>
          <a:p>
            <a:pPr marL="0" indent="0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AWS </a:t>
            </a:r>
            <a:r>
              <a:rPr lang="pt-BR" err="1">
                <a:latin typeface="Open Sans"/>
                <a:ea typeface="Open Sans"/>
                <a:cs typeface="Open Sans"/>
              </a:rPr>
              <a:t>Database</a:t>
            </a:r>
            <a:r>
              <a:rPr lang="pt-BR" dirty="0">
                <a:latin typeface="Open Sans"/>
                <a:ea typeface="Open Sans"/>
                <a:cs typeface="Open Sans"/>
              </a:rPr>
              <a:t> Services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65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B4EAE-9CE8-DB07-3EA7-0306D659D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" y="1"/>
            <a:ext cx="9180375" cy="6098991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marL="0" indent="0" algn="ctr">
              <a:spcAft>
                <a:spcPts val="112"/>
              </a:spcAft>
              <a:buNone/>
            </a:pPr>
            <a:r>
              <a:rPr lang="pt-BR" sz="2800" b="1" dirty="0">
                <a:latin typeface="Open Sans"/>
                <a:ea typeface="Open Sans"/>
                <a:cs typeface="Open Sans"/>
              </a:rPr>
              <a:t>Ferramentas</a:t>
            </a:r>
            <a:endParaRPr lang="pt-BR" sz="2800" dirty="0">
              <a:latin typeface="Open Sans"/>
              <a:ea typeface="Open Sans"/>
              <a:cs typeface="Open Sans"/>
            </a:endParaRPr>
          </a:p>
          <a:p>
            <a:pPr marL="514350" indent="-514350" algn="ctr">
              <a:spcAft>
                <a:spcPts val="112"/>
              </a:spcAft>
              <a:buAutoNum type="arabicPeriod"/>
            </a:pPr>
            <a:endParaRPr lang="pt-BR" sz="2800" b="1" dirty="0">
              <a:latin typeface="Open Sans"/>
              <a:ea typeface="Open Sans"/>
              <a:cs typeface="Open Sans"/>
            </a:endParaRPr>
          </a:p>
          <a:p>
            <a:pPr marL="514350" indent="-514350" algn="ctr">
              <a:spcAft>
                <a:spcPts val="112"/>
              </a:spcAft>
              <a:buAutoNum type="arabicPeriod"/>
            </a:pPr>
            <a:endParaRPr lang="pt-BR" sz="2800" b="1" dirty="0">
              <a:latin typeface="Open Sans"/>
              <a:ea typeface="Open Sans"/>
              <a:cs typeface="Open Sans"/>
            </a:endParaRPr>
          </a:p>
          <a:p>
            <a:pPr marL="457200" indent="-457200">
              <a:spcAft>
                <a:spcPts val="112"/>
              </a:spcAft>
              <a:buAutoNum type="arabicPeriod"/>
            </a:pPr>
            <a:r>
              <a:rPr lang="pt-BR" b="1" dirty="0">
                <a:latin typeface="Open Sans"/>
                <a:ea typeface="Open Sans"/>
                <a:cs typeface="Open Sans"/>
              </a:rPr>
              <a:t>Angular CLI</a:t>
            </a:r>
            <a:endParaRPr lang="pt-BR">
              <a:cs typeface="Open Sans"/>
            </a:endParaRPr>
          </a:p>
          <a:p>
            <a:pPr marL="457200" indent="-457200">
              <a:spcAft>
                <a:spcPts val="112"/>
              </a:spcAft>
              <a:buAutoNum type="arabicPeriod"/>
            </a:pPr>
            <a:r>
              <a:rPr lang="pt-BR" b="1" dirty="0">
                <a:latin typeface="Open Sans"/>
                <a:ea typeface="Open Sans"/>
                <a:cs typeface="Open Sans"/>
              </a:rPr>
              <a:t>Visual Studio </a:t>
            </a:r>
            <a:r>
              <a:rPr lang="pt-BR" b="1" err="1">
                <a:latin typeface="Open Sans"/>
                <a:ea typeface="Open Sans"/>
                <a:cs typeface="Open Sans"/>
              </a:rPr>
              <a:t>Code</a:t>
            </a:r>
            <a:endParaRPr lang="pt-BR">
              <a:cs typeface="Open Sans"/>
            </a:endParaRPr>
          </a:p>
          <a:p>
            <a:pPr marL="457200" indent="-457200">
              <a:spcAft>
                <a:spcPts val="112"/>
              </a:spcAft>
              <a:buAutoNum type="arabicPeriod"/>
            </a:pPr>
            <a:r>
              <a:rPr lang="pt-BR" b="1" err="1">
                <a:latin typeface="Open Sans"/>
                <a:ea typeface="Open Sans"/>
                <a:cs typeface="Open Sans"/>
              </a:rPr>
              <a:t>Git</a:t>
            </a:r>
            <a:endParaRPr lang="pt-BR">
              <a:cs typeface="Open Sans"/>
            </a:endParaRPr>
          </a:p>
          <a:p>
            <a:pPr marL="457200" indent="-457200">
              <a:spcAft>
                <a:spcPts val="112"/>
              </a:spcAft>
              <a:buAutoNum type="arabicPeriod"/>
            </a:pPr>
            <a:r>
              <a:rPr lang="pt-BR" b="1" err="1">
                <a:latin typeface="Open Sans"/>
                <a:ea typeface="Open Sans"/>
                <a:cs typeface="Open Sans"/>
              </a:rPr>
              <a:t>Postman</a:t>
            </a:r>
            <a:endParaRPr lang="pt-BR">
              <a:cs typeface="Open Sans"/>
            </a:endParaRPr>
          </a:p>
          <a:p>
            <a:pPr marL="457200" indent="-457200">
              <a:spcAft>
                <a:spcPts val="112"/>
              </a:spcAft>
              <a:buAutoNum type="arabicPeriod"/>
            </a:pPr>
            <a:r>
              <a:rPr lang="pt-BR" b="1" err="1">
                <a:latin typeface="Open Sans"/>
                <a:ea typeface="Open Sans"/>
                <a:cs typeface="Open Sans"/>
              </a:rPr>
              <a:t>Trello</a:t>
            </a:r>
            <a:endParaRPr lang="pt-BR" sz="1200" dirty="0" err="1">
              <a:cs typeface="Open Sans"/>
            </a:endParaRPr>
          </a:p>
          <a:p>
            <a:pPr marL="185420" indent="0">
              <a:spcAft>
                <a:spcPts val="112"/>
              </a:spcAft>
              <a:buNone/>
            </a:pPr>
            <a:endParaRPr lang="pt-BR" b="1" dirty="0">
              <a:latin typeface="Segoe UI"/>
              <a:ea typeface="Open Sans"/>
              <a:cs typeface="Segoe UI"/>
            </a:endParaRPr>
          </a:p>
          <a:p>
            <a:pPr marL="185420" indent="-185420">
              <a:spcAft>
                <a:spcPts val="112"/>
              </a:spcAft>
              <a:buNone/>
            </a:pPr>
            <a:endParaRPr lang="pt-BR" dirty="0">
              <a:latin typeface="Segoe UI"/>
              <a:ea typeface="Open Sans"/>
              <a:cs typeface="Segoe UI"/>
            </a:endParaRPr>
          </a:p>
          <a:p>
            <a:pPr marL="0" indent="0">
              <a:spcAft>
                <a:spcPts val="112"/>
              </a:spcAft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36538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B4EAE-9CE8-DB07-3EA7-0306D659D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" y="1"/>
            <a:ext cx="9180375" cy="6098991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marL="185420" indent="0">
              <a:spcAft>
                <a:spcPts val="112"/>
              </a:spcAft>
              <a:buNone/>
            </a:pPr>
            <a:endParaRPr lang="pt-BR" sz="2800" b="1" dirty="0">
              <a:latin typeface="Segoe UI"/>
              <a:ea typeface="Open Sans"/>
              <a:cs typeface="Segoe UI"/>
            </a:endParaRPr>
          </a:p>
          <a:p>
            <a:pPr marL="185420" indent="0" algn="ctr">
              <a:spcAft>
                <a:spcPts val="112"/>
              </a:spcAft>
              <a:buNone/>
            </a:pPr>
            <a:r>
              <a:rPr lang="pt-BR" sz="2800" b="1" dirty="0">
                <a:latin typeface="Segoe UI"/>
                <a:ea typeface="Open Sans"/>
                <a:cs typeface="Segoe UI"/>
              </a:rPr>
              <a:t>Bibliotecas/Frameworks</a:t>
            </a:r>
            <a:endParaRPr lang="pt-BR" sz="2800" dirty="0">
              <a:latin typeface="Segoe UI"/>
              <a:ea typeface="Open Sans"/>
              <a:cs typeface="Segoe UI"/>
            </a:endParaRPr>
          </a:p>
          <a:p>
            <a:pPr marL="185420" indent="0">
              <a:spcAft>
                <a:spcPts val="112"/>
              </a:spcAft>
              <a:buNone/>
            </a:pPr>
            <a:endParaRPr lang="pt-BR" sz="1900" b="1" dirty="0">
              <a:latin typeface="Segoe UI"/>
              <a:ea typeface="Open Sans"/>
              <a:cs typeface="Segoe UI"/>
            </a:endParaRPr>
          </a:p>
          <a:p>
            <a:pPr marL="185420" indent="0">
              <a:spcAft>
                <a:spcPts val="112"/>
              </a:spcAft>
              <a:buNone/>
            </a:pPr>
            <a:endParaRPr lang="pt-BR" sz="1900" b="1" dirty="0">
              <a:latin typeface="Segoe UI"/>
              <a:ea typeface="Open Sans"/>
              <a:cs typeface="Segoe UI"/>
            </a:endParaRPr>
          </a:p>
          <a:p>
            <a:pPr marL="457200" indent="-457200">
              <a:spcAft>
                <a:spcPts val="112"/>
              </a:spcAft>
              <a:buAutoNum type="arabicPeriod"/>
            </a:pPr>
            <a:r>
              <a:rPr lang="pt-BR" b="1" dirty="0">
                <a:latin typeface="Open Sans"/>
                <a:ea typeface="Open Sans"/>
                <a:cs typeface="Arial"/>
              </a:rPr>
              <a:t>Angular Material</a:t>
            </a:r>
            <a:endParaRPr lang="pt-BR">
              <a:latin typeface="Open Sans"/>
              <a:ea typeface="Open Sans"/>
              <a:cs typeface="Arial"/>
            </a:endParaRPr>
          </a:p>
          <a:p>
            <a:pPr marL="457200" indent="-457200">
              <a:spcAft>
                <a:spcPts val="112"/>
              </a:spcAft>
              <a:buAutoNum type="arabicPeriod"/>
            </a:pPr>
            <a:r>
              <a:rPr lang="pt-BR" b="1" err="1">
                <a:latin typeface="Open Sans"/>
                <a:ea typeface="Open Sans"/>
                <a:cs typeface="Arial"/>
              </a:rPr>
              <a:t>RxJS</a:t>
            </a:r>
            <a:endParaRPr lang="pt-BR">
              <a:latin typeface="Open Sans"/>
              <a:ea typeface="Open Sans"/>
              <a:cs typeface="Arial"/>
            </a:endParaRPr>
          </a:p>
          <a:p>
            <a:pPr marL="457200" indent="-457200">
              <a:spcAft>
                <a:spcPts val="112"/>
              </a:spcAft>
              <a:buAutoNum type="arabicPeriod"/>
            </a:pPr>
            <a:r>
              <a:rPr lang="pt-BR" b="1" err="1">
                <a:latin typeface="Open Sans"/>
                <a:ea typeface="Open Sans"/>
                <a:cs typeface="Arial"/>
              </a:rPr>
              <a:t>NgRx</a:t>
            </a:r>
            <a:endParaRPr lang="pt-BR">
              <a:latin typeface="Open Sans"/>
              <a:ea typeface="Open Sans"/>
              <a:cs typeface="Arial"/>
            </a:endParaRPr>
          </a:p>
          <a:p>
            <a:pPr marL="457200" indent="-457200">
              <a:spcAft>
                <a:spcPts val="112"/>
              </a:spcAft>
              <a:buAutoNum type="arabicPeriod"/>
            </a:pPr>
            <a:r>
              <a:rPr lang="pt-BR" b="1" dirty="0" err="1">
                <a:latin typeface="Open Sans"/>
                <a:ea typeface="Open Sans"/>
                <a:cs typeface="Arial"/>
              </a:rPr>
              <a:t>Tailwind</a:t>
            </a:r>
            <a:r>
              <a:rPr lang="pt-BR" b="1" dirty="0">
                <a:latin typeface="Open Sans"/>
                <a:ea typeface="Open Sans"/>
                <a:cs typeface="Arial"/>
              </a:rPr>
              <a:t> CSS</a:t>
            </a:r>
            <a:endParaRPr lang="pt-BR" dirty="0">
              <a:latin typeface="Open Sans"/>
              <a:ea typeface="Open Sans"/>
              <a:cs typeface="Arial"/>
            </a:endParaRPr>
          </a:p>
          <a:p>
            <a:pPr marL="457200" indent="-457200">
              <a:spcAft>
                <a:spcPts val="112"/>
              </a:spcAft>
              <a:buAutoNum type="arabicPeriod"/>
            </a:pPr>
            <a:r>
              <a:rPr lang="pt-BR" b="1" dirty="0" err="1">
                <a:latin typeface="Open Sans"/>
                <a:ea typeface="Open Sans"/>
                <a:cs typeface="Arial"/>
              </a:rPr>
              <a:t>Font</a:t>
            </a:r>
            <a:r>
              <a:rPr lang="pt-BR" b="1" dirty="0">
                <a:latin typeface="Open Sans"/>
                <a:ea typeface="Open Sans"/>
                <a:cs typeface="Arial"/>
              </a:rPr>
              <a:t> </a:t>
            </a:r>
            <a:r>
              <a:rPr lang="pt-BR" b="1" dirty="0" err="1">
                <a:latin typeface="Open Sans"/>
                <a:ea typeface="Open Sans"/>
                <a:cs typeface="Arial"/>
              </a:rPr>
              <a:t>Awesome</a:t>
            </a:r>
            <a:endParaRPr lang="pt-BR" dirty="0">
              <a:cs typeface="Arial"/>
            </a:endParaRPr>
          </a:p>
          <a:p>
            <a:pPr marL="457200" indent="-457200">
              <a:spcAft>
                <a:spcPts val="112"/>
              </a:spcAft>
              <a:buAutoNum type="arabicPeriod"/>
            </a:pPr>
            <a:r>
              <a:rPr lang="pt-BR" b="1" dirty="0">
                <a:latin typeface="Open Sans"/>
                <a:ea typeface="Open Sans"/>
                <a:cs typeface="Arial"/>
              </a:rPr>
              <a:t>Moment.js</a:t>
            </a:r>
            <a:endParaRPr lang="pt-BR" dirty="0">
              <a:latin typeface="Open Sans"/>
              <a:cs typeface="Arial"/>
            </a:endParaRPr>
          </a:p>
          <a:p>
            <a:pPr marL="457200" indent="-457200">
              <a:spcAft>
                <a:spcPts val="112"/>
              </a:spcAft>
              <a:buAutoNum type="arabicPeriod"/>
            </a:pPr>
            <a:r>
              <a:rPr lang="pt-BR" b="1" dirty="0" err="1">
                <a:latin typeface="Open Sans"/>
                <a:ea typeface="Open Sans"/>
                <a:cs typeface="Arial"/>
              </a:rPr>
              <a:t>ngx-translate</a:t>
            </a:r>
            <a:r>
              <a:rPr lang="pt-BR" b="1" dirty="0">
                <a:latin typeface="Open Sans"/>
                <a:ea typeface="Open Sans"/>
                <a:cs typeface="Arial"/>
              </a:rPr>
              <a:t>/core</a:t>
            </a:r>
            <a:endParaRPr lang="pt-BR" dirty="0">
              <a:latin typeface="Open Sans"/>
              <a:cs typeface="Arial"/>
            </a:endParaRPr>
          </a:p>
          <a:p>
            <a:pPr marL="457200" indent="-457200">
              <a:spcAft>
                <a:spcPts val="112"/>
              </a:spcAft>
              <a:buAutoNum type="arabicPeriod"/>
            </a:pPr>
            <a:r>
              <a:rPr lang="pt-BR" b="1" dirty="0">
                <a:latin typeface="Open Sans"/>
                <a:ea typeface="Open Sans"/>
                <a:cs typeface="Arial"/>
              </a:rPr>
              <a:t>Chart.js</a:t>
            </a:r>
            <a:endParaRPr lang="pt-BR" dirty="0">
              <a:latin typeface="Open Sans"/>
              <a:cs typeface="Arial"/>
            </a:endParaRPr>
          </a:p>
          <a:p>
            <a:pPr marL="457200" indent="-457200">
              <a:spcAft>
                <a:spcPts val="112"/>
              </a:spcAft>
              <a:buAutoNum type="arabicPeriod"/>
            </a:pPr>
            <a:r>
              <a:rPr lang="pt-BR" b="1" dirty="0">
                <a:latin typeface="Open Sans"/>
                <a:ea typeface="Open Sans"/>
                <a:cs typeface="Arial"/>
              </a:rPr>
              <a:t>Cypress</a:t>
            </a:r>
            <a:endParaRPr lang="pt-BR" dirty="0"/>
          </a:p>
          <a:p>
            <a:pPr marL="185420" indent="0">
              <a:spcAft>
                <a:spcPts val="112"/>
              </a:spcAft>
              <a:buNone/>
            </a:pPr>
            <a:endParaRPr lang="pt-BR" b="1" dirty="0">
              <a:latin typeface="Segoe UI"/>
              <a:ea typeface="Open Sans"/>
              <a:cs typeface="Segoe UI"/>
            </a:endParaRPr>
          </a:p>
          <a:p>
            <a:pPr marL="185420" indent="-185420">
              <a:spcAft>
                <a:spcPts val="112"/>
              </a:spcAft>
              <a:buNone/>
            </a:pPr>
            <a:endParaRPr lang="pt-BR" dirty="0">
              <a:latin typeface="Segoe UI"/>
              <a:ea typeface="Open Sans"/>
              <a:cs typeface="Segoe UI"/>
            </a:endParaRPr>
          </a:p>
          <a:p>
            <a:pPr marL="0" indent="0">
              <a:spcAft>
                <a:spcPts val="112"/>
              </a:spcAft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86406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ECAAE-C2ED-921F-F8D3-3E638B3E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Open Sans"/>
                <a:ea typeface="Open Sans"/>
                <a:cs typeface="Open Sans"/>
              </a:rPr>
              <a:t>Cronograma Futuro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397D4E-C032-12E8-8187-9424B2470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185420" indent="-185420"/>
            <a:r>
              <a:rPr lang="pt-BR" b="1">
                <a:latin typeface="Open Sans"/>
                <a:ea typeface="Open Sans"/>
                <a:cs typeface="Open Sans"/>
              </a:rPr>
              <a:t>Fase de Planejamento e Base do projeto</a:t>
            </a:r>
            <a:r>
              <a:rPr lang="pt-BR">
                <a:latin typeface="Open Sans"/>
                <a:ea typeface="Open Sans"/>
                <a:cs typeface="Open Sans"/>
              </a:rPr>
              <a:t> (Agosto e Setembro)</a:t>
            </a:r>
          </a:p>
          <a:p>
            <a:pPr marL="185420" indent="-185420">
              <a:spcAft>
                <a:spcPts val="112"/>
              </a:spcAft>
            </a:pPr>
            <a:r>
              <a:rPr lang="pt-BR" b="1" dirty="0">
                <a:latin typeface="Open Sans"/>
                <a:ea typeface="Open Sans"/>
                <a:cs typeface="Open Sans"/>
              </a:rPr>
              <a:t>Fase de Desenvolvimento</a:t>
            </a:r>
            <a:r>
              <a:rPr lang="pt-BR" dirty="0">
                <a:latin typeface="Open Sans"/>
                <a:ea typeface="Open Sans"/>
                <a:cs typeface="Open Sans"/>
              </a:rPr>
              <a:t> (Setembro a Novembro)</a:t>
            </a:r>
            <a:endParaRPr lang="pt-BR" dirty="0"/>
          </a:p>
          <a:p>
            <a:pPr marL="185420" indent="-185420">
              <a:spcAft>
                <a:spcPts val="112"/>
              </a:spcAft>
            </a:pPr>
            <a:r>
              <a:rPr lang="pt-BR" b="1" dirty="0">
                <a:latin typeface="Open Sans"/>
                <a:ea typeface="Open Sans"/>
                <a:cs typeface="Open Sans"/>
              </a:rPr>
              <a:t>Fase de Testes e Qualidade</a:t>
            </a:r>
            <a:r>
              <a:rPr lang="pt-BR" dirty="0">
                <a:latin typeface="Open Sans"/>
                <a:ea typeface="Open Sans"/>
                <a:cs typeface="Open Sans"/>
              </a:rPr>
              <a:t> (Dezembro)</a:t>
            </a:r>
          </a:p>
        </p:txBody>
      </p:sp>
    </p:spTree>
    <p:extLst>
      <p:ext uri="{BB962C8B-B14F-4D97-AF65-F5344CB8AC3E}">
        <p14:creationId xmlns:p14="http://schemas.microsoft.com/office/powerpoint/2010/main" val="5897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1412776"/>
            <a:ext cx="8352929" cy="4860008"/>
          </a:xfrm>
        </p:spPr>
        <p:txBody>
          <a:bodyPr vert="horz" lIns="45720" tIns="45720" rIns="45720" bIns="45720" rtlCol="0" anchor="t">
            <a:normAutofit fontScale="77500" lnSpcReduction="20000"/>
          </a:bodyPr>
          <a:lstStyle/>
          <a:p>
            <a:pPr marL="342900" indent="-342900">
              <a:spcAft>
                <a:spcPts val="112"/>
              </a:spcAft>
            </a:pPr>
            <a:r>
              <a:rPr lang="pt-BR" b="1">
                <a:latin typeface="Open Sans"/>
                <a:ea typeface="Open Sans"/>
                <a:cs typeface="Open Sans"/>
              </a:rPr>
              <a:t>Quem é o cliente?</a:t>
            </a:r>
          </a:p>
          <a:p>
            <a:pPr marL="356870" lvl="2" indent="0">
              <a:spcAft>
                <a:spcPts val="112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</a:rPr>
              <a:t>Pessoas interessadas em adquirir plantas de forma personalizada e conveniente. Isso inclui tanto indivíduos que têm conhecimento sobre plantas quanto aqueles que estão começando a se interessar por jardinagem.</a:t>
            </a:r>
            <a:br>
              <a:rPr lang="pt-BR">
                <a:latin typeface="Open Sans"/>
                <a:ea typeface="Open Sans"/>
                <a:cs typeface="Open Sans"/>
              </a:rPr>
            </a:br>
            <a:endParaRPr lang="pt-BR"/>
          </a:p>
          <a:p>
            <a:pPr marL="342900" indent="-342900">
              <a:spcAft>
                <a:spcPts val="112"/>
              </a:spcAft>
            </a:pPr>
            <a:r>
              <a:rPr lang="pt-BR" b="1">
                <a:latin typeface="Open Sans"/>
                <a:ea typeface="Open Sans"/>
                <a:cs typeface="Open Sans"/>
              </a:rPr>
              <a:t>Quais os problemas ou oportunidades temos para resolver?</a:t>
            </a:r>
          </a:p>
          <a:p>
            <a:pPr marL="356870" lvl="2" indent="0">
              <a:spcAft>
                <a:spcPts val="112"/>
              </a:spcAft>
              <a:buNone/>
            </a:pPr>
            <a:r>
              <a:rPr lang="pt-BR"/>
              <a:t>Os problemas a serem resolvidos incluem a falta de acesso fácil a plantas e personalizadas, bem como a limitação de opções para adquirir plantas online de maneira confiável. A oportunidade é criar um serviço que atenda a essa demanda, permitindo aos clientes encomendar plantas de acordo com suas preferências e renda, afim de receber orientações sobre cuidados.</a:t>
            </a:r>
          </a:p>
          <a:p>
            <a:pPr marL="514350" lvl="1" indent="-342900">
              <a:spcAft>
                <a:spcPts val="112"/>
              </a:spcAft>
            </a:pPr>
            <a:endParaRPr lang="pt-BR"/>
          </a:p>
          <a:p>
            <a:pPr marL="342900" indent="-342900">
              <a:spcAft>
                <a:spcPts val="112"/>
              </a:spcAft>
            </a:pPr>
            <a:r>
              <a:rPr lang="pt-BR" b="1">
                <a:latin typeface="Open Sans"/>
                <a:ea typeface="Open Sans"/>
                <a:cs typeface="Open Sans"/>
              </a:rPr>
              <a:t>Qual o benefício claro que o cliente pode ter?</a:t>
            </a:r>
          </a:p>
          <a:p>
            <a:pPr marL="356870" lvl="2" indent="0">
              <a:spcAft>
                <a:spcPts val="112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</a:rPr>
              <a:t>O cliente pode se beneficiar ao obter acesso a uma ampla variedade de plantas e a possibilidade de personalizar suas encomendas conforme suas preferências estéticas e necessidades. Além disso, eles podem receber orientações sobre o cultivo e os cuidados necessários para manter suas plantas saudáveis.</a:t>
            </a:r>
          </a:p>
          <a:p>
            <a:pPr marL="514350" lvl="1" indent="-342900">
              <a:spcAft>
                <a:spcPts val="112"/>
              </a:spcAft>
            </a:pPr>
            <a:endParaRPr lang="pt-BR"/>
          </a:p>
          <a:p>
            <a:pPr marL="342900" indent="-342900">
              <a:spcAft>
                <a:spcPts val="112"/>
              </a:spcAft>
            </a:pPr>
            <a:r>
              <a:rPr lang="pt-BR" b="1">
                <a:latin typeface="Open Sans"/>
                <a:ea typeface="Open Sans"/>
                <a:cs typeface="Open Sans"/>
              </a:rPr>
              <a:t>Qual a necessidade e desejo do cliente?</a:t>
            </a:r>
          </a:p>
          <a:p>
            <a:pPr marL="356870" lvl="2" indent="0">
              <a:spcAft>
                <a:spcPts val="112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</a:rPr>
              <a:t>O desejo é poder escolher entre diferentes tipos de plantas, tamanhos, vasos e receber recomendações personalizadas para o cuidado das plantas.</a:t>
            </a:r>
          </a:p>
          <a:p>
            <a:pPr marL="342900" indent="-342900">
              <a:spcAft>
                <a:spcPts val="112"/>
              </a:spcAft>
            </a:pPr>
            <a:endParaRPr lang="pt-BR"/>
          </a:p>
          <a:p>
            <a:pPr marL="342900" indent="-342900">
              <a:spcAft>
                <a:spcPts val="112"/>
              </a:spcAft>
            </a:pPr>
            <a:r>
              <a:rPr lang="pt-BR" b="1">
                <a:latin typeface="Open Sans"/>
                <a:ea typeface="Open Sans"/>
                <a:cs typeface="Open Sans"/>
              </a:rPr>
              <a:t>Como será a experiência do cliente nesse novo serviço?</a:t>
            </a:r>
          </a:p>
          <a:p>
            <a:pPr marL="356870" lvl="2" indent="0">
              <a:spcAft>
                <a:spcPts val="112"/>
              </a:spcAft>
              <a:buNone/>
            </a:pPr>
            <a:r>
              <a:rPr lang="pt-BR"/>
              <a:t>A experiência do cliente será altamente personalizada e conveniente. Eles poderão navegar pelo catálogo online, escolher as plantas desejadas, selecionar opções de tamanho e vaso, e finalizar o pedido. Durante o processo, o sistema pode oferecer recomendações com base nas preferências do cliente e fornecer informações sobre os cuidados específicos de cada planta. Além disso, o cliente receberá atualizações sobre o status do pedido e informações de rastreamento da entrega.</a:t>
            </a:r>
          </a:p>
          <a:p>
            <a:pPr marL="342900" indent="-342900">
              <a:spcAft>
                <a:spcPts val="112"/>
              </a:spcAft>
            </a:pPr>
            <a:endParaRPr lang="pt-BR">
              <a:latin typeface="Open Sans"/>
              <a:ea typeface="Open Sans"/>
              <a:cs typeface="Open Sans"/>
            </a:endParaRPr>
          </a:p>
          <a:p>
            <a:pPr marL="0" indent="0">
              <a:spcAft>
                <a:spcPts val="112"/>
              </a:spcAft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33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00D18-0612-800F-630D-2D71E22D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Open Sans"/>
                <a:ea typeface="Open Sans"/>
                <a:cs typeface="Open Sans"/>
              </a:rPr>
              <a:t>Metodologia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E4EB60-CF25-6A6D-74C8-5375E17BE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4" y="1916832"/>
            <a:ext cx="8352929" cy="809731"/>
          </a:xfrm>
        </p:spPr>
        <p:txBody>
          <a:bodyPr vert="horz" lIns="45720" tIns="45720" rIns="45720" bIns="45720" rtlCol="0" anchor="t">
            <a:normAutofit/>
          </a:bodyPr>
          <a:lstStyle/>
          <a:p>
            <a:pPr algn="l"/>
            <a:r>
              <a:rPr lang="pt-BR" i="0">
                <a:effectLst/>
                <a:latin typeface="Söhne"/>
              </a:rPr>
              <a:t>Quadro</a:t>
            </a:r>
            <a:r>
              <a:rPr lang="pt-BR" b="1" i="0">
                <a:effectLst/>
                <a:latin typeface="Söhne"/>
              </a:rPr>
              <a:t> </a:t>
            </a:r>
            <a:r>
              <a:rPr lang="pt-BR" b="1" err="1">
                <a:effectLst/>
                <a:latin typeface="Söhne"/>
              </a:rPr>
              <a:t>Kanban</a:t>
            </a:r>
            <a:r>
              <a:rPr lang="pt-BR" b="1" i="0">
                <a:effectLst/>
                <a:latin typeface="Söhne"/>
              </a:rPr>
              <a:t> - </a:t>
            </a:r>
            <a:r>
              <a:rPr lang="pt-BR" b="1" i="1">
                <a:effectLst/>
                <a:latin typeface="Söhne"/>
              </a:rPr>
              <a:t>Arborização Social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22FE88-5211-4402-85E0-F6A4C0741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84" b="39480"/>
          <a:stretch/>
        </p:blipFill>
        <p:spPr>
          <a:xfrm>
            <a:off x="-1" y="2726563"/>
            <a:ext cx="9144000" cy="22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2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BF2A3-F2E3-00A0-C51F-A34BD2B5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>
                <a:latin typeface="Open Sans"/>
                <a:ea typeface="Open Sans"/>
                <a:cs typeface="Open Sans"/>
              </a:rPr>
              <a:t>Casos de Uso</a:t>
            </a:r>
            <a:endParaRPr lang="pt-BR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1C2360E3-E40B-7DDA-B22D-63C06EEA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509" y="1217364"/>
            <a:ext cx="4533440" cy="447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3EC46-1D9E-3327-A481-AD0414CA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Open Sans"/>
                <a:ea typeface="Open Sans"/>
                <a:cs typeface="Open Sans"/>
              </a:rPr>
              <a:t>Requisitos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7A8EFA-EF1F-F481-588E-0340066D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349856"/>
            <a:ext cx="8352929" cy="4023360"/>
          </a:xfrm>
        </p:spPr>
        <p:txBody>
          <a:bodyPr vert="horz" lIns="45720" tIns="45720" rIns="4572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pt-BR" sz="6400" b="1">
                <a:latin typeface="Open Sans"/>
                <a:ea typeface="Open Sans"/>
                <a:cs typeface="Open Sans"/>
              </a:rPr>
              <a:t>Requisitos Funcionais</a:t>
            </a:r>
          </a:p>
          <a:p>
            <a:pPr marL="0" indent="0">
              <a:buNone/>
            </a:pPr>
            <a:endParaRPr lang="pt-BR" sz="6400" b="1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pt-BR" sz="6400" b="1">
                <a:latin typeface="Open Sans"/>
                <a:ea typeface="Open Sans"/>
                <a:cs typeface="Open Sans"/>
              </a:rPr>
              <a:t>1. RF1 - Buscar Plantas:</a:t>
            </a:r>
          </a:p>
          <a:p>
            <a:pPr marL="0" indent="0">
              <a:buNone/>
            </a:pPr>
            <a:r>
              <a:rPr lang="pt-BR" sz="6400">
                <a:latin typeface="Open Sans"/>
                <a:ea typeface="Open Sans"/>
                <a:cs typeface="Open Sans"/>
              </a:rPr>
              <a:t>   - Permitir que os clientes pesquisem por plantas no catálogo.</a:t>
            </a:r>
          </a:p>
          <a:p>
            <a:pPr marL="0" indent="0">
              <a:buNone/>
            </a:pPr>
            <a:r>
              <a:rPr lang="pt-BR" sz="6400">
                <a:latin typeface="Open Sans"/>
                <a:ea typeface="Open Sans"/>
                <a:cs typeface="Open Sans"/>
              </a:rPr>
              <a:t>   - Os resultados da busca devem ser exibidos de forma clara e organizada.</a:t>
            </a:r>
            <a:br>
              <a:rPr lang="pt-BR" sz="6400">
                <a:latin typeface="Open Sans"/>
                <a:ea typeface="Open Sans"/>
                <a:cs typeface="Open Sans"/>
              </a:rPr>
            </a:br>
            <a:endParaRPr lang="pt-BR" sz="6400" b="1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pt-BR" sz="6400" b="1">
                <a:latin typeface="Open Sans"/>
                <a:ea typeface="Open Sans"/>
                <a:cs typeface="Open Sans"/>
              </a:rPr>
              <a:t>2. RF2 - Visualizar Detalhes da Planta:</a:t>
            </a:r>
          </a:p>
          <a:p>
            <a:pPr marL="0" indent="0">
              <a:buNone/>
            </a:pPr>
            <a:r>
              <a:rPr lang="pt-BR" sz="6400">
                <a:latin typeface="Open Sans"/>
                <a:ea typeface="Open Sans"/>
                <a:cs typeface="Open Sans"/>
              </a:rPr>
              <a:t>   - Permitir que os clientes vejam informações detalhadas sobre uma planta específica.</a:t>
            </a:r>
          </a:p>
          <a:p>
            <a:pPr marL="0" indent="0">
              <a:buNone/>
            </a:pPr>
            <a:r>
              <a:rPr lang="pt-BR" sz="6400">
                <a:latin typeface="Open Sans"/>
                <a:ea typeface="Open Sans"/>
                <a:cs typeface="Open Sans"/>
              </a:rPr>
              <a:t>   - As informações incluem nome, descrição, preço, cuidados, etc.</a:t>
            </a:r>
            <a:br>
              <a:rPr lang="pt-BR" sz="6400">
                <a:latin typeface="Open Sans"/>
                <a:ea typeface="Open Sans"/>
                <a:cs typeface="Open Sans"/>
              </a:rPr>
            </a:br>
            <a:endParaRPr lang="pt-BR" sz="6400" b="1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pt-BR" sz="6400" b="1">
                <a:latin typeface="Open Sans"/>
                <a:ea typeface="Open Sans"/>
                <a:cs typeface="Open Sans"/>
              </a:rPr>
              <a:t>3. RF3 - Adicionar ao Carrinho:</a:t>
            </a:r>
          </a:p>
          <a:p>
            <a:pPr marL="0" indent="0">
              <a:buNone/>
            </a:pPr>
            <a:r>
              <a:rPr lang="pt-BR" sz="6400">
                <a:latin typeface="Open Sans"/>
                <a:ea typeface="Open Sans"/>
                <a:cs typeface="Open Sans"/>
              </a:rPr>
              <a:t>   - Permitir que os clientes adicionem plantas ao carrinho de compras.</a:t>
            </a:r>
          </a:p>
          <a:p>
            <a:pPr marL="0" indent="0">
              <a:buNone/>
            </a:pPr>
            <a:r>
              <a:rPr lang="pt-BR" sz="6400">
                <a:latin typeface="Open Sans"/>
                <a:ea typeface="Open Sans"/>
                <a:cs typeface="Open Sans"/>
              </a:rPr>
              <a:t>   - A quantidade e as opções selecionadas devem ser registradas no carrinho.</a:t>
            </a:r>
            <a:br>
              <a:rPr lang="pt-BR" sz="6400">
                <a:latin typeface="Open Sans"/>
                <a:ea typeface="Open Sans"/>
                <a:cs typeface="Open Sans"/>
              </a:rPr>
            </a:br>
            <a:endParaRPr lang="pt-BR" sz="6400" b="1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pt-BR" sz="6400" b="1">
                <a:latin typeface="Open Sans"/>
                <a:ea typeface="Open Sans"/>
                <a:cs typeface="Open Sans"/>
              </a:rPr>
              <a:t>4. RF4 - Finalizar Compra:</a:t>
            </a:r>
          </a:p>
          <a:p>
            <a:pPr marL="0" indent="0">
              <a:buNone/>
            </a:pPr>
            <a:r>
              <a:rPr lang="pt-BR" sz="6400">
                <a:latin typeface="Open Sans"/>
                <a:ea typeface="Open Sans"/>
                <a:cs typeface="Open Sans"/>
              </a:rPr>
              <a:t>   - Permitir que os clientes visualize as informações adicionadas.</a:t>
            </a:r>
          </a:p>
          <a:p>
            <a:pPr marL="0" indent="0">
              <a:buNone/>
            </a:pPr>
            <a:r>
              <a:rPr lang="pt-BR" sz="6400">
                <a:latin typeface="Open Sans"/>
                <a:ea typeface="Open Sans"/>
                <a:cs typeface="Open Sans"/>
              </a:rPr>
              <a:t>   - Redirecionar para um </a:t>
            </a:r>
            <a:r>
              <a:rPr lang="pt-BR" sz="6400" err="1">
                <a:latin typeface="Open Sans"/>
                <a:ea typeface="Open Sans"/>
                <a:cs typeface="Open Sans"/>
              </a:rPr>
              <a:t>whatsapp</a:t>
            </a:r>
            <a:r>
              <a:rPr lang="pt-BR" sz="6400">
                <a:latin typeface="Open Sans"/>
                <a:ea typeface="Open Sans"/>
                <a:cs typeface="Open Sans"/>
              </a:rPr>
              <a:t> empresarial afim de gerenciar os pagamentos e endereços de entrega.</a:t>
            </a:r>
          </a:p>
          <a:p>
            <a:pPr marL="0" indent="0">
              <a:buNone/>
            </a:pPr>
            <a:endParaRPr lang="pt-BR" sz="6400" b="1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2959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3EC46-1D9E-3327-A481-AD0414CA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Open Sans"/>
                <a:ea typeface="Open Sans"/>
                <a:cs typeface="Open Sans"/>
              </a:rPr>
              <a:t>Requisitos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7A8EFA-EF1F-F481-588E-0340066D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268760"/>
            <a:ext cx="8352929" cy="4023360"/>
          </a:xfrm>
        </p:spPr>
        <p:txBody>
          <a:bodyPr vert="horz" lIns="45720" tIns="45720" rIns="45720" bIns="45720" rtlCol="0" anchor="t">
            <a:noAutofit/>
          </a:bodyPr>
          <a:lstStyle/>
          <a:p>
            <a:pPr marL="0" indent="0">
              <a:buNone/>
            </a:pPr>
            <a:r>
              <a:rPr lang="pt-BR" sz="1600" b="1">
                <a:latin typeface="Open Sans"/>
                <a:ea typeface="Open Sans"/>
                <a:cs typeface="Open Sans"/>
              </a:rPr>
              <a:t>5. RF5 - Gerenciar Catálogo de Plantas:</a:t>
            </a:r>
          </a:p>
          <a:p>
            <a:pPr marL="0" indent="0">
              <a:buNone/>
            </a:pPr>
            <a:r>
              <a:rPr lang="pt-BR" sz="1600">
                <a:latin typeface="Open Sans"/>
                <a:ea typeface="Open Sans"/>
                <a:cs typeface="Open Sans"/>
              </a:rPr>
              <a:t>   - Permitir que os administradores adicionem, editem ou removam plantas do catálogo.</a:t>
            </a:r>
          </a:p>
          <a:p>
            <a:pPr marL="0" indent="0">
              <a:buNone/>
            </a:pPr>
            <a:r>
              <a:rPr lang="pt-BR" sz="1600">
                <a:latin typeface="Open Sans"/>
                <a:ea typeface="Open Sans"/>
                <a:cs typeface="Open Sans"/>
              </a:rPr>
              <a:t>   - As operações de gerenciamento devem ser acessíveis somente por administradores.</a:t>
            </a:r>
            <a:br>
              <a:rPr lang="pt-BR" sz="1600">
                <a:latin typeface="Open Sans"/>
                <a:ea typeface="Open Sans"/>
                <a:cs typeface="Open Sans"/>
              </a:rPr>
            </a:br>
            <a:endParaRPr lang="pt-BR" sz="1600" b="1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pt-BR" sz="1600" b="1">
                <a:latin typeface="Open Sans"/>
                <a:ea typeface="Open Sans"/>
                <a:cs typeface="Open Sans"/>
              </a:rPr>
              <a:t>6. RF6 - Analisar Estatísticas de Vendas:</a:t>
            </a:r>
          </a:p>
          <a:p>
            <a:pPr marL="0" indent="0">
              <a:buNone/>
            </a:pPr>
            <a:r>
              <a:rPr lang="pt-BR" sz="1600">
                <a:latin typeface="Open Sans"/>
                <a:ea typeface="Open Sans"/>
                <a:cs typeface="Open Sans"/>
              </a:rPr>
              <a:t>   - Permitir que os administradores visualizem gráficos e dados estatísticos das vendas.</a:t>
            </a:r>
          </a:p>
          <a:p>
            <a:pPr marL="0" indent="0">
              <a:buNone/>
            </a:pPr>
            <a:r>
              <a:rPr lang="pt-BR" sz="1600">
                <a:latin typeface="Open Sans"/>
                <a:ea typeface="Open Sans"/>
                <a:cs typeface="Open Sans"/>
              </a:rPr>
              <a:t>   - As estatísticas podem incluir vendas por período, produtos mais vendidos, etc.</a:t>
            </a:r>
            <a:br>
              <a:rPr lang="pt-BR" sz="1600">
                <a:latin typeface="Open Sans"/>
                <a:ea typeface="Open Sans"/>
                <a:cs typeface="Open Sans"/>
              </a:rPr>
            </a:br>
            <a:endParaRPr lang="pt-BR" sz="1600" b="1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pt-BR" sz="1600" b="1">
                <a:latin typeface="Open Sans"/>
                <a:ea typeface="Open Sans"/>
                <a:cs typeface="Open Sans"/>
              </a:rPr>
              <a:t>7. RF7 - Enviar Notificações:</a:t>
            </a:r>
          </a:p>
          <a:p>
            <a:pPr marL="0" indent="0">
              <a:buNone/>
            </a:pPr>
            <a:r>
              <a:rPr lang="pt-BR" sz="1600">
                <a:latin typeface="Open Sans"/>
                <a:ea typeface="Open Sans"/>
                <a:cs typeface="Open Sans"/>
              </a:rPr>
              <a:t>   - Atualizar o usuário sobre o tempo de espera e envio pelo </a:t>
            </a:r>
            <a:r>
              <a:rPr lang="pt-BR" sz="1600" err="1">
                <a:latin typeface="Open Sans"/>
                <a:ea typeface="Open Sans"/>
                <a:cs typeface="Open Sans"/>
              </a:rPr>
              <a:t>whatsapp</a:t>
            </a:r>
            <a:r>
              <a:rPr lang="pt-BR" sz="1600">
                <a:latin typeface="Open Sans"/>
                <a:ea typeface="Open Sans"/>
                <a:cs typeface="Open Sans"/>
              </a:rPr>
              <a:t>.</a:t>
            </a:r>
          </a:p>
          <a:p>
            <a:pPr marL="0" indent="0">
              <a:buNone/>
            </a:pPr>
            <a:r>
              <a:rPr lang="pt-BR" sz="1600">
                <a:latin typeface="Open Sans"/>
                <a:ea typeface="Open Sans"/>
                <a:cs typeface="Open Sans"/>
              </a:rPr>
              <a:t>   - As notificações devem ser claras e informativas.</a:t>
            </a:r>
          </a:p>
          <a:p>
            <a:pPr marL="0" indent="0">
              <a:buNone/>
            </a:pPr>
            <a:endParaRPr lang="pt-BR" sz="1600" b="1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5473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3EC46-1D9E-3327-A481-AD0414CA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Open Sans"/>
                <a:ea typeface="Open Sans"/>
                <a:cs typeface="Open Sans"/>
              </a:rPr>
              <a:t>Requisitos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7A8EFA-EF1F-F481-588E-0340066D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335024"/>
            <a:ext cx="8352929" cy="4023360"/>
          </a:xfrm>
        </p:spPr>
        <p:txBody>
          <a:bodyPr vert="horz" lIns="45720" tIns="45720" rIns="45720" bIns="45720" rtlCol="0" anchor="t">
            <a:noAutofit/>
          </a:bodyPr>
          <a:lstStyle/>
          <a:p>
            <a:pPr marL="0" indent="0">
              <a:buNone/>
            </a:pPr>
            <a:r>
              <a:rPr lang="pt-BR" sz="1600" b="1">
                <a:latin typeface="Open Sans"/>
                <a:ea typeface="Open Sans"/>
                <a:cs typeface="Open Sans"/>
              </a:rPr>
              <a:t>Requisitos Não Funcionais</a:t>
            </a:r>
          </a:p>
          <a:p>
            <a:pPr marL="0" indent="0">
              <a:buNone/>
            </a:pPr>
            <a:endParaRPr lang="pt-BR" sz="1600" b="1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pt-BR" sz="1600" b="1">
                <a:latin typeface="Open Sans"/>
                <a:ea typeface="Open Sans"/>
                <a:cs typeface="Open Sans"/>
              </a:rPr>
              <a:t>1. RNF1 - Usabilidade:</a:t>
            </a:r>
          </a:p>
          <a:p>
            <a:pPr marL="0" indent="0">
              <a:buNone/>
            </a:pPr>
            <a:r>
              <a:rPr lang="pt-BR" sz="1600">
                <a:latin typeface="Open Sans"/>
                <a:ea typeface="Open Sans"/>
                <a:cs typeface="Open Sans"/>
              </a:rPr>
              <a:t>   - A interface do usuário deve ser intuitiva e fácil de usar, mesmo para pessoas sem experiência técnica.</a:t>
            </a:r>
            <a:br>
              <a:rPr lang="pt-BR" sz="1600">
                <a:latin typeface="Open Sans"/>
                <a:ea typeface="Open Sans"/>
                <a:cs typeface="Open Sans"/>
              </a:rPr>
            </a:br>
            <a:endParaRPr lang="pt-BR" sz="1600" b="1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pt-BR" sz="1600" b="1">
                <a:latin typeface="Open Sans"/>
                <a:ea typeface="Open Sans"/>
                <a:cs typeface="Open Sans"/>
              </a:rPr>
              <a:t>2. RNF2 - Desempenho:</a:t>
            </a:r>
          </a:p>
          <a:p>
            <a:pPr marL="0" indent="0">
              <a:buNone/>
            </a:pPr>
            <a:r>
              <a:rPr lang="pt-BR" sz="1600">
                <a:latin typeface="Open Sans"/>
                <a:ea typeface="Open Sans"/>
                <a:cs typeface="Open Sans"/>
              </a:rPr>
              <a:t>   - O sistema deve ser capaz de lidar com uma carga razoável de tráfego simultâneo sem degradação significativa no desempenho.</a:t>
            </a:r>
            <a:br>
              <a:rPr lang="pt-BR" sz="1600">
                <a:latin typeface="Open Sans"/>
                <a:ea typeface="Open Sans"/>
                <a:cs typeface="Open Sans"/>
              </a:rPr>
            </a:br>
            <a:endParaRPr lang="pt-BR" sz="1600" b="1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pt-BR" sz="1600" b="1">
                <a:latin typeface="Open Sans"/>
                <a:ea typeface="Open Sans"/>
                <a:cs typeface="Open Sans"/>
              </a:rPr>
              <a:t>3. RNF3 - Segurança:</a:t>
            </a:r>
          </a:p>
          <a:p>
            <a:pPr marL="0" indent="0">
              <a:buNone/>
            </a:pPr>
            <a:r>
              <a:rPr lang="pt-BR" sz="1600">
                <a:latin typeface="Open Sans"/>
                <a:ea typeface="Open Sans"/>
                <a:cs typeface="Open Sans"/>
              </a:rPr>
              <a:t>   - As informações armazenadas serão mínimas e criptografadas para fins de segurança de dados.</a:t>
            </a:r>
            <a:br>
              <a:rPr lang="pt-BR" sz="1600">
                <a:latin typeface="Open Sans"/>
                <a:ea typeface="Open Sans"/>
                <a:cs typeface="Open Sans"/>
              </a:rPr>
            </a:br>
            <a:endParaRPr lang="pt-BR" sz="1600" b="1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pt-BR" sz="1600" b="1">
                <a:latin typeface="Open Sans"/>
                <a:ea typeface="Open Sans"/>
                <a:cs typeface="Open Sans"/>
              </a:rPr>
              <a:t>4. RNF4 - Disponibilidade:</a:t>
            </a:r>
          </a:p>
          <a:p>
            <a:pPr marL="0" indent="0">
              <a:buNone/>
            </a:pPr>
            <a:r>
              <a:rPr lang="pt-BR" sz="1600">
                <a:latin typeface="Open Sans"/>
                <a:ea typeface="Open Sans"/>
                <a:cs typeface="Open Sans"/>
              </a:rPr>
              <a:t>   - O sistema deve estar disponível para acesso a maior parte do tempo, com tempo de inatividade planejado mínimo.</a:t>
            </a:r>
          </a:p>
          <a:p>
            <a:pPr marL="0" indent="0">
              <a:buNone/>
            </a:pPr>
            <a:endParaRPr lang="pt-BR" sz="1600" b="1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3968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3EC46-1D9E-3327-A481-AD0414CA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Open Sans"/>
                <a:ea typeface="Open Sans"/>
                <a:cs typeface="Open Sans"/>
              </a:rPr>
              <a:t>Requisitos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7A8EFA-EF1F-F481-588E-0340066D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335024"/>
            <a:ext cx="8352929" cy="4023360"/>
          </a:xfrm>
        </p:spPr>
        <p:txBody>
          <a:bodyPr vert="horz" lIns="45720" tIns="45720" rIns="45720" bIns="45720" rtlCol="0" anchor="t">
            <a:noAutofit/>
          </a:bodyPr>
          <a:lstStyle/>
          <a:p>
            <a:pPr marL="0" indent="0">
              <a:buNone/>
            </a:pPr>
            <a:r>
              <a:rPr lang="pt-BR" sz="1600" b="1">
                <a:latin typeface="Open Sans"/>
                <a:ea typeface="Open Sans"/>
                <a:cs typeface="Open Sans"/>
              </a:rPr>
              <a:t>5. RNF5 - Escalabilidade:</a:t>
            </a:r>
          </a:p>
          <a:p>
            <a:pPr marL="0" indent="0">
              <a:buNone/>
            </a:pPr>
            <a:r>
              <a:rPr lang="pt-BR" sz="1600">
                <a:latin typeface="Open Sans"/>
                <a:ea typeface="Open Sans"/>
                <a:cs typeface="Open Sans"/>
              </a:rPr>
              <a:t>   - O sistema deve ser projetado para ser escalável, permitindo a adição de mais plantas e clientes conforme necessário.</a:t>
            </a:r>
            <a:br>
              <a:rPr lang="pt-BR" sz="1600">
                <a:latin typeface="Open Sans"/>
                <a:ea typeface="Open Sans"/>
                <a:cs typeface="Open Sans"/>
              </a:rPr>
            </a:br>
            <a:endParaRPr lang="pt-BR" sz="1600" b="1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pt-BR" sz="1600" b="1">
                <a:latin typeface="Open Sans"/>
                <a:ea typeface="Open Sans"/>
                <a:cs typeface="Open Sans"/>
              </a:rPr>
              <a:t>6. RNF6 - Compatibilidade:</a:t>
            </a:r>
          </a:p>
          <a:p>
            <a:pPr marL="0" indent="0">
              <a:buNone/>
            </a:pPr>
            <a:r>
              <a:rPr lang="pt-BR" sz="1600">
                <a:latin typeface="Open Sans"/>
                <a:ea typeface="Open Sans"/>
                <a:cs typeface="Open Sans"/>
              </a:rPr>
              <a:t>   - A aplicação deve ser compatível com diferentes navegadores e dispositivos, incluindo smartphones, tablets e computadores.</a:t>
            </a:r>
          </a:p>
          <a:p>
            <a:pPr marL="0" indent="0">
              <a:buNone/>
            </a:pPr>
            <a:endParaRPr lang="pt-BR" sz="1600" b="1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pt-BR" sz="1600" b="1">
                <a:latin typeface="Open Sans"/>
                <a:ea typeface="Open Sans"/>
                <a:cs typeface="Open Sans"/>
              </a:rPr>
              <a:t>7. RNF7 - Tempo de Resposta:</a:t>
            </a:r>
          </a:p>
          <a:p>
            <a:pPr marL="0" indent="0">
              <a:buNone/>
            </a:pPr>
            <a:r>
              <a:rPr lang="pt-BR" sz="1600">
                <a:latin typeface="Open Sans"/>
                <a:ea typeface="Open Sans"/>
                <a:cs typeface="Open Sans"/>
              </a:rPr>
              <a:t>   - As páginas devem carregar rapidamente para proporcionar uma experiência fluida aos usuários.</a:t>
            </a:r>
          </a:p>
          <a:p>
            <a:pPr marL="0" indent="0">
              <a:buNone/>
            </a:pPr>
            <a:endParaRPr lang="pt-BR" sz="1600" b="1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pt-BR" sz="1600" b="1">
                <a:latin typeface="Open Sans"/>
                <a:ea typeface="Open Sans"/>
                <a:cs typeface="Open Sans"/>
              </a:rPr>
              <a:t>8. RNF8 - Confiabilidade:</a:t>
            </a:r>
          </a:p>
          <a:p>
            <a:pPr marL="0" indent="0">
              <a:buNone/>
            </a:pPr>
            <a:r>
              <a:rPr lang="pt-BR" sz="1600">
                <a:latin typeface="Open Sans"/>
                <a:ea typeface="Open Sans"/>
                <a:cs typeface="Open Sans"/>
              </a:rPr>
              <a:t>   - O sistema deve ser confiável, evitando falhas inesperadas e erros frequentes.</a:t>
            </a:r>
          </a:p>
        </p:txBody>
      </p:sp>
    </p:spTree>
    <p:extLst>
      <p:ext uri="{BB962C8B-B14F-4D97-AF65-F5344CB8AC3E}">
        <p14:creationId xmlns:p14="http://schemas.microsoft.com/office/powerpoint/2010/main" val="72630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F7155-6A31-3C21-DC89-1D5282CC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" y="-3814"/>
            <a:ext cx="9138304" cy="61049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4000" dirty="0">
                <a:latin typeface="Open Sans"/>
                <a:ea typeface="Open Sans"/>
                <a:cs typeface="Open Sans"/>
              </a:rPr>
              <a:t>Modelagem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38290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-2014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la 1 e 2.pptx" id="{29610CA9-9A32-4E9F-9605-39144ED61684}" vid="{9B123074-9685-4DD2-AC53-02E8F737580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31D8CFE97B7F54BB64B70AEDF0EB890" ma:contentTypeVersion="2" ma:contentTypeDescription="Crie um novo documento." ma:contentTypeScope="" ma:versionID="f540eaa3552cf20a89e3b36cc1ef338c">
  <xsd:schema xmlns:xsd="http://www.w3.org/2001/XMLSchema" xmlns:xs="http://www.w3.org/2001/XMLSchema" xmlns:p="http://schemas.microsoft.com/office/2006/metadata/properties" xmlns:ns2="8191d3a3-29e2-4032-b098-63d06824dbee" targetNamespace="http://schemas.microsoft.com/office/2006/metadata/properties" ma:root="true" ma:fieldsID="33f958a47b0ae20ce29cc77aa5606997" ns2:_="">
    <xsd:import namespace="8191d3a3-29e2-4032-b098-63d06824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91d3a3-29e2-4032-b098-63d06824db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28837B-1CF1-4B5A-9121-038039F94D9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536FF81-0CEF-426B-853C-221AA41BB1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02694F-8332-47FA-A71E-33B841076A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91d3a3-29e2-4032-b098-63d06824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catolica</Template>
  <Application>Microsoft Office PowerPoint</Application>
  <PresentationFormat>Apresentação na tela (4:3)</PresentationFormat>
  <Slides>17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Tema-2014</vt:lpstr>
      <vt:lpstr>DEFESA DE TEMA  Arborização Social – Venda de plantas ornamentais sob demanda Erik Gustavo Tomelin tomelinerik@gmail.com </vt:lpstr>
      <vt:lpstr>O projeto</vt:lpstr>
      <vt:lpstr>Metodologia</vt:lpstr>
      <vt:lpstr>Casos de Uso</vt:lpstr>
      <vt:lpstr>Requisitos</vt:lpstr>
      <vt:lpstr>Requisitos</vt:lpstr>
      <vt:lpstr>Requisitos</vt:lpstr>
      <vt:lpstr>Requisitos</vt:lpstr>
      <vt:lpstr>Modelagem</vt:lpstr>
      <vt:lpstr>Diagrama de classe</vt:lpstr>
      <vt:lpstr>C4 Model</vt:lpstr>
      <vt:lpstr>C4 Model</vt:lpstr>
      <vt:lpstr>Pacotes do Feature Driven Development (FDD) (Requisito)</vt:lpstr>
      <vt:lpstr>Tecnologias aplicadas </vt:lpstr>
      <vt:lpstr>Apresentação do PowerPoint</vt:lpstr>
      <vt:lpstr>Apresentação do PowerPoint</vt:lpstr>
      <vt:lpstr>Cronograma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(Padrões de Projeto)</dc:title>
  <dc:creator>Jobson Ronan</dc:creator>
  <cp:revision>148</cp:revision>
  <dcterms:created xsi:type="dcterms:W3CDTF">2006-01-02T04:13:30Z</dcterms:created>
  <dcterms:modified xsi:type="dcterms:W3CDTF">2023-09-12T01:51:40Z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0x010100C31D8CFE97B7F54BB64B70AEDF0EB890</vt:lpwstr>
  </property>
</Properties>
</file>