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5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371D1-BECF-3B4E-8057-47CC72E5233B}" type="datetimeFigureOut">
              <a:rPr kumimoji="1" lang="zh-TW" altLang="en-US" smtClean="0"/>
              <a:t>2018/12/5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7D8B7-065C-2947-ABBE-B3C5175CFE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4973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UNIX</a:t>
            </a:r>
            <a:r>
              <a:rPr kumimoji="1" lang="zh-TW" altLang="en-US" dirty="0" smtClean="0"/>
              <a:t>是一組專門與硬體間溝通的程式碼</a:t>
            </a:r>
            <a:endParaRPr kumimoji="1" lang="en-US" altLang="zh-TW" dirty="0" smtClean="0"/>
          </a:p>
          <a:p>
            <a:r>
              <a:rPr kumimoji="1" lang="zh-TW" altLang="en-US" dirty="0" smtClean="0"/>
              <a:t>通常使用在大型主機或高速運算的系統</a:t>
            </a:r>
            <a:endParaRPr kumimoji="1" lang="en-US" altLang="zh-TW" dirty="0" smtClean="0"/>
          </a:p>
          <a:p>
            <a:r>
              <a:rPr kumimoji="1" lang="zh-TW" altLang="en-US" dirty="0" smtClean="0"/>
              <a:t>要玩</a:t>
            </a:r>
            <a:r>
              <a:rPr kumimoji="1" lang="en-US" altLang="zh-TW" dirty="0" smtClean="0"/>
              <a:t>Linux</a:t>
            </a:r>
            <a:r>
              <a:rPr kumimoji="1" lang="zh-TW" altLang="en-US" dirty="0" smtClean="0"/>
              <a:t>建議可以在自己個人電腦裝虛擬環境架設</a:t>
            </a:r>
            <a:r>
              <a:rPr kumimoji="1" lang="en-US" altLang="zh-TW" dirty="0" smtClean="0"/>
              <a:t>Linux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1337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權限：這個欄位一共有</a:t>
            </a:r>
            <a:r>
              <a:rPr kumimoji="1" lang="en-US" altLang="zh-TW" dirty="0" smtClean="0"/>
              <a:t>10</a:t>
            </a:r>
            <a:r>
              <a:rPr kumimoji="1" lang="zh-TW" altLang="en-US" dirty="0" smtClean="0"/>
              <a:t>個字元，第一個字元代表檔案的型態</a:t>
            </a:r>
            <a:endParaRPr kumimoji="1" lang="en-US" altLang="zh-TW" dirty="0" smtClean="0"/>
          </a:p>
          <a:p>
            <a:r>
              <a:rPr kumimoji="1" lang="zh-TW" altLang="en-US" dirty="0" smtClean="0"/>
              <a:t>最後的</a:t>
            </a:r>
            <a:r>
              <a:rPr kumimoji="1" lang="en-US" altLang="zh-TW" dirty="0" smtClean="0"/>
              <a:t>9</a:t>
            </a:r>
            <a:r>
              <a:rPr kumimoji="1" lang="zh-TW" altLang="en-US" dirty="0" smtClean="0"/>
              <a:t>個字元分為三組</a:t>
            </a:r>
            <a:endParaRPr kumimoji="1" lang="en-US" altLang="zh-TW" dirty="0" smtClean="0"/>
          </a:p>
          <a:p>
            <a:r>
              <a:rPr kumimoji="1" lang="zh-TW" altLang="en-US" dirty="0" smtClean="0"/>
              <a:t>代表擁有者、群組、其他人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4334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也可以用語意描述法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6643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7058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TW" dirty="0" smtClean="0"/>
              <a:t>Bin</a:t>
            </a:r>
            <a:r>
              <a:rPr kumimoji="1" lang="zh-TW" altLang="en-US" dirty="0" smtClean="0"/>
              <a:t>：放可執行檔。</a:t>
            </a:r>
            <a:r>
              <a:rPr kumimoji="1" lang="en-US" altLang="zh-TW" dirty="0" smtClean="0"/>
              <a:t>window</a:t>
            </a:r>
            <a:r>
              <a:rPr kumimoji="1" lang="zh-TW" altLang="en-US" dirty="0" smtClean="0"/>
              <a:t>是放</a:t>
            </a:r>
            <a:r>
              <a:rPr kumimoji="1" lang="en-US" altLang="zh-TW" dirty="0" smtClean="0"/>
              <a:t>.exe</a:t>
            </a:r>
            <a:r>
              <a:rPr kumimoji="1" lang="zh-TW" altLang="en-US" baseline="0" dirty="0" smtClean="0"/>
              <a:t> 來判斷為執行檔</a:t>
            </a:r>
            <a:endParaRPr kumimoji="1" lang="en-US" altLang="zh-TW" dirty="0" smtClean="0"/>
          </a:p>
          <a:p>
            <a:pPr marL="228600" indent="-228600">
              <a:buAutoNum type="arabicPeriod"/>
            </a:pPr>
            <a:r>
              <a:rPr kumimoji="1" lang="en-US" altLang="zh-TW" dirty="0" err="1" smtClean="0"/>
              <a:t>Etc</a:t>
            </a:r>
            <a:r>
              <a:rPr kumimoji="1" lang="zh-TW" altLang="en-US" dirty="0" smtClean="0"/>
              <a:t>：所有系統的設定檔，這個目錄需要定期的備份</a:t>
            </a:r>
            <a:endParaRPr kumimoji="1" lang="en-US" altLang="zh-TW" dirty="0" smtClean="0"/>
          </a:p>
          <a:p>
            <a:pPr marL="228600" indent="-228600">
              <a:buAutoNum type="arabicPeriod"/>
            </a:pPr>
            <a:r>
              <a:rPr kumimoji="1" lang="en-US" altLang="zh-TW" dirty="0" err="1" smtClean="0"/>
              <a:t>Sbin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系統管理指令或工具，如觀看主機</a:t>
            </a:r>
            <a:r>
              <a:rPr kumimoji="1" lang="en-US" altLang="zh-TW" dirty="0" err="1" smtClean="0"/>
              <a:t>ip</a:t>
            </a:r>
            <a:r>
              <a:rPr kumimoji="1" lang="zh-TW" altLang="en-US" dirty="0" smtClean="0"/>
              <a:t>位址的</a:t>
            </a:r>
            <a:r>
              <a:rPr kumimoji="1" lang="en-US" altLang="zh-TW" dirty="0" err="1" smtClean="0"/>
              <a:t>ifconfig</a:t>
            </a:r>
            <a:endParaRPr kumimoji="1" lang="en-US" altLang="zh-TW" dirty="0" smtClean="0"/>
          </a:p>
          <a:p>
            <a:pPr marL="228600" indent="-228600">
              <a:buAutoNum type="arabicPeriod"/>
            </a:pPr>
            <a:r>
              <a:rPr kumimoji="1" lang="en-US" altLang="zh-TW" dirty="0" smtClean="0"/>
              <a:t>Dev</a:t>
            </a:r>
            <a:r>
              <a:rPr kumimoji="1" lang="zh-TW" altLang="en-US" dirty="0" smtClean="0"/>
              <a:t>：所有裝置與設備</a:t>
            </a:r>
            <a:endParaRPr kumimoji="1" lang="en-US" altLang="zh-TW" dirty="0" smtClean="0"/>
          </a:p>
          <a:p>
            <a:pPr marL="228600" indent="-228600">
              <a:buAutoNum type="arabicPeriod"/>
            </a:pPr>
            <a:r>
              <a:rPr kumimoji="1" lang="en-US" altLang="zh-TW" dirty="0" smtClean="0"/>
              <a:t>Home</a:t>
            </a:r>
            <a:r>
              <a:rPr kumimoji="1" lang="zh-TW" altLang="en-US" dirty="0" smtClean="0"/>
              <a:t>：一般使用者的家目錄</a:t>
            </a:r>
            <a:endParaRPr kumimoji="1" lang="en-US" altLang="zh-TW" dirty="0" smtClean="0"/>
          </a:p>
          <a:p>
            <a:pPr marL="228600" indent="-228600">
              <a:buAutoNum type="arabicPeriod"/>
            </a:pPr>
            <a:r>
              <a:rPr kumimoji="1" lang="en-US" altLang="zh-TW" dirty="0" smtClean="0"/>
              <a:t>Root:</a:t>
            </a:r>
            <a:r>
              <a:rPr kumimoji="1" lang="zh-TW" altLang="en-US" dirty="0" smtClean="0"/>
              <a:t>系統管理員</a:t>
            </a:r>
            <a:endParaRPr kumimoji="1" lang="en-US" altLang="zh-TW" dirty="0" smtClean="0"/>
          </a:p>
          <a:p>
            <a:pPr marL="228600" indent="-228600">
              <a:buAutoNum type="arabicPeriod"/>
            </a:pPr>
            <a:r>
              <a:rPr kumimoji="1" lang="en-US" altLang="zh-TW" dirty="0" smtClean="0"/>
              <a:t>Boot</a:t>
            </a:r>
            <a:r>
              <a:rPr kumimoji="1" lang="zh-TW" altLang="en-US" dirty="0" smtClean="0"/>
              <a:t>：核心檔案目錄</a:t>
            </a:r>
            <a:endParaRPr kumimoji="1" lang="en-US" altLang="zh-TW" dirty="0" smtClean="0"/>
          </a:p>
          <a:p>
            <a:pPr marL="228600" indent="-228600">
              <a:buAutoNum type="arabicPeriod"/>
            </a:pPr>
            <a:r>
              <a:rPr kumimoji="1" lang="en-US" altLang="zh-TW" dirty="0" err="1" smtClean="0"/>
              <a:t>Usr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放套件軟體</a:t>
            </a:r>
            <a:r>
              <a:rPr kumimoji="1" lang="en-US" altLang="zh-TW" dirty="0" smtClean="0"/>
              <a:t>packages</a:t>
            </a:r>
          </a:p>
          <a:p>
            <a:pPr marL="228600" indent="-228600">
              <a:buAutoNum type="arabicPeriod"/>
            </a:pPr>
            <a:r>
              <a:rPr kumimoji="1" lang="en-US" altLang="zh-TW" dirty="0" smtClean="0"/>
              <a:t>Lib:</a:t>
            </a:r>
            <a:r>
              <a:rPr kumimoji="1" lang="zh-TW" altLang="en-US" dirty="0" smtClean="0"/>
              <a:t>放置系統共用函式庫檔案，就像</a:t>
            </a:r>
            <a:r>
              <a:rPr kumimoji="1" lang="en-US" altLang="zh-TW" dirty="0" smtClean="0"/>
              <a:t>windows</a:t>
            </a:r>
            <a:r>
              <a:rPr kumimoji="1" lang="zh-TW" altLang="en-US" dirty="0" smtClean="0"/>
              <a:t>裡的</a:t>
            </a:r>
            <a:r>
              <a:rPr kumimoji="1" lang="en-US" altLang="zh-TW" dirty="0" err="1" smtClean="0"/>
              <a:t>dll</a:t>
            </a:r>
            <a:r>
              <a:rPr kumimoji="1" lang="zh-TW" altLang="en-US" dirty="0" smtClean="0"/>
              <a:t>檔</a:t>
            </a:r>
            <a:endParaRPr kumimoji="1" lang="en-US" altLang="zh-TW" dirty="0" smtClean="0"/>
          </a:p>
          <a:p>
            <a:pPr marL="228600" indent="-228600">
              <a:buAutoNum type="arabicPeriod"/>
            </a:pPr>
            <a:r>
              <a:rPr kumimoji="1" lang="en-US" altLang="zh-TW" dirty="0" err="1" smtClean="0"/>
              <a:t>Var</a:t>
            </a:r>
            <a:r>
              <a:rPr kumimoji="1" lang="zh-TW" altLang="en-US" dirty="0" smtClean="0"/>
              <a:t>：變動性與系統等待排隊處理的檔案皆放置於</a:t>
            </a:r>
            <a:r>
              <a:rPr kumimoji="1" lang="en-US" altLang="zh-TW" dirty="0" err="1" smtClean="0"/>
              <a:t>var</a:t>
            </a:r>
            <a:r>
              <a:rPr kumimoji="1" lang="zh-TW" altLang="en-US" dirty="0" smtClean="0"/>
              <a:t>目錄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27508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58813" y="1143000"/>
            <a:ext cx="5480050" cy="30829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你可以想像這個是</a:t>
            </a:r>
            <a:r>
              <a:rPr lang="en-US" altLang="zh-TW" dirty="0" smtClean="0"/>
              <a:t>windows</a:t>
            </a:r>
            <a:r>
              <a:rPr lang="en-US" altLang="zh-TW" baseline="0" dirty="0" smtClean="0"/>
              <a:t> XP ,7,8,10</a:t>
            </a:r>
            <a:r>
              <a:rPr lang="zh-TW" altLang="en-US" baseline="0" dirty="0" smtClean="0"/>
              <a:t>等等等</a:t>
            </a:r>
            <a:endParaRPr lang="en-US" altLang="zh-TW" dirty="0" smtClean="0"/>
          </a:p>
          <a:p>
            <a:r>
              <a:rPr lang="en-US" altLang="zh-TW" dirty="0" smtClean="0"/>
              <a:t>1.Red</a:t>
            </a:r>
            <a:r>
              <a:rPr lang="en-US" altLang="zh-TW" baseline="0" dirty="0" smtClean="0"/>
              <a:t> Hat</a:t>
            </a:r>
          </a:p>
          <a:p>
            <a:r>
              <a:rPr lang="zh-TW" altLang="en-US" baseline="0" dirty="0" smtClean="0"/>
              <a:t>目前主要的</a:t>
            </a:r>
            <a:r>
              <a:rPr lang="en-US" altLang="zh-TW" baseline="0" dirty="0" smtClean="0"/>
              <a:t>Linux</a:t>
            </a:r>
            <a:r>
              <a:rPr lang="zh-TW" altLang="en-US" baseline="0" dirty="0" smtClean="0"/>
              <a:t>公司之一，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穩定、支援叢集伺服器、雲端運算等企業用得到的特性。</a:t>
            </a: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產品主要注重於企業級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Linux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伺服器，很適合拿來架設伺服器。系統本身是免費，但若需要取得官方更新或技術支持則需要收費。</a:t>
            </a:r>
            <a:endParaRPr lang="en-US" altLang="zh-TW" sz="1200" b="0" i="0" baseline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baseline="0" dirty="0" smtClean="0"/>
              <a:t>2.Centos</a:t>
            </a:r>
          </a:p>
          <a:p>
            <a:r>
              <a:rPr lang="en-US" altLang="zh-TW" baseline="0" dirty="0" smtClean="0"/>
              <a:t>Red Hat </a:t>
            </a:r>
            <a:r>
              <a:rPr lang="zh-TW" altLang="en-US" baseline="0" dirty="0" smtClean="0"/>
              <a:t>企業版相容的發行版，因</a:t>
            </a:r>
            <a:r>
              <a:rPr lang="en-US" altLang="zh-TW" baseline="0" dirty="0" smtClean="0"/>
              <a:t>Red Hat</a:t>
            </a:r>
            <a:r>
              <a:rPr lang="zh-TW" altLang="en-US" baseline="0" dirty="0" smtClean="0"/>
              <a:t>是付費，因此才有人推出</a:t>
            </a:r>
            <a:r>
              <a:rPr lang="en-US" altLang="zh-TW" baseline="0" dirty="0" smtClean="0"/>
              <a:t>Centos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裡面收錄的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100%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都是自由軟體，不包含封閉程式。</a:t>
            </a: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特色也是穩到一個不行。有「萬年不掛伺服器」之美稱。適合想嘗試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Red Hat Enterprise Linux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，卻無力負擔花錢購買該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Linux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的人使用。</a:t>
            </a:r>
            <a:endParaRPr lang="en-US" altLang="zh-TW" baseline="0" dirty="0" smtClean="0"/>
          </a:p>
          <a:p>
            <a:r>
              <a:rPr lang="en-US" altLang="zh-TW" baseline="0" dirty="0" smtClean="0"/>
              <a:t>3.Fedora</a:t>
            </a:r>
          </a:p>
          <a:p>
            <a:r>
              <a:rPr lang="zh-TW" altLang="en-US" baseline="0" dirty="0" smtClean="0"/>
              <a:t>個人受歡迎的</a:t>
            </a:r>
            <a:r>
              <a:rPr lang="en-US" altLang="zh-TW" baseline="0" dirty="0" smtClean="0"/>
              <a:t>Linux</a:t>
            </a:r>
            <a:r>
              <a:rPr lang="zh-TW" altLang="en-US" baseline="0" dirty="0" smtClean="0"/>
              <a:t>發行版，由</a:t>
            </a:r>
            <a:r>
              <a:rPr lang="en-US" altLang="zh-TW" baseline="0" dirty="0" smtClean="0"/>
              <a:t>Fedora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Project</a:t>
            </a:r>
            <a:r>
              <a:rPr lang="zh-TW" altLang="en-US" baseline="0" dirty="0" smtClean="0"/>
              <a:t>社群所開發，並由</a:t>
            </a:r>
            <a:r>
              <a:rPr lang="en-US" altLang="zh-TW" baseline="0" dirty="0" smtClean="0"/>
              <a:t>Red Hat</a:t>
            </a:r>
            <a:r>
              <a:rPr lang="zh-TW" altLang="en-US" baseline="0" dirty="0" smtClean="0"/>
              <a:t>公司全力贊助．</a:t>
            </a:r>
            <a:r>
              <a:rPr lang="en-US" altLang="zh-TW" baseline="0" dirty="0" smtClean="0"/>
              <a:t>Fedora</a:t>
            </a:r>
            <a:r>
              <a:rPr lang="zh-TW" altLang="en-US" baseline="0" dirty="0" smtClean="0"/>
              <a:t>是自由、免費的</a:t>
            </a:r>
            <a:r>
              <a:rPr lang="en-US" altLang="zh-TW" baseline="0" dirty="0" smtClean="0"/>
              <a:t>Linux</a:t>
            </a:r>
            <a:r>
              <a:rPr lang="zh-TW" altLang="en-US" baseline="0" dirty="0" smtClean="0"/>
              <a:t>的作業系統，因為社群能夠取得</a:t>
            </a:r>
            <a:r>
              <a:rPr lang="en-US" altLang="zh-TW" baseline="0" dirty="0" smtClean="0"/>
              <a:t>Red Hat</a:t>
            </a:r>
            <a:r>
              <a:rPr lang="zh-TW" altLang="en-US" baseline="0" dirty="0" smtClean="0"/>
              <a:t>公司的支援與新的技術，當穩定之後，一部分會加入</a:t>
            </a:r>
            <a:r>
              <a:rPr lang="en-US" altLang="zh-TW" baseline="0" dirty="0" smtClean="0"/>
              <a:t>Red Hat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Enterprise Linux</a:t>
            </a:r>
            <a:r>
              <a:rPr lang="zh-TW" altLang="en-US" baseline="0" dirty="0" smtClean="0"/>
              <a:t>，成為企業版本的一部分．</a:t>
            </a:r>
            <a:r>
              <a:rPr lang="en-US" altLang="zh-TW" baseline="0" dirty="0" smtClean="0"/>
              <a:t>Fedora</a:t>
            </a:r>
            <a:r>
              <a:rPr lang="zh-TW" altLang="en-US" baseline="0" dirty="0" smtClean="0"/>
              <a:t>大概每年都會出新的版本，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倘若您希望能學習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GNU/Linux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系統的工作原理、安全性設定，或者是拿來開發軟體，那我們會推薦這個發行版。</a:t>
            </a:r>
            <a:endParaRPr lang="en-US" altLang="zh-TW" sz="1200" b="0" i="0" baseline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b="0" i="0" baseline="0" dirty="0" smtClean="0">
                <a:effectLst/>
                <a:latin typeface="+mn-lt"/>
                <a:ea typeface="+mn-ea"/>
                <a:cs typeface="+mn-cs"/>
                <a:sym typeface="Calibri"/>
              </a:rPr>
              <a:t>5.Ubuntu</a:t>
            </a:r>
          </a:p>
          <a:p>
            <a:r>
              <a:rPr lang="zh-TW" altLang="en-US" sz="1200" b="0" i="0" baseline="0" dirty="0" smtClean="0">
                <a:effectLst/>
                <a:latin typeface="+mn-lt"/>
                <a:ea typeface="+mn-ea"/>
                <a:cs typeface="+mn-cs"/>
                <a:sym typeface="Calibri"/>
              </a:rPr>
              <a:t>近年來最火熱的</a:t>
            </a:r>
            <a:r>
              <a:rPr lang="en-US" altLang="zh-TW" sz="1200" b="0" i="0" baseline="0" dirty="0" smtClean="0">
                <a:effectLst/>
                <a:latin typeface="+mn-lt"/>
                <a:ea typeface="+mn-ea"/>
                <a:cs typeface="+mn-cs"/>
                <a:sym typeface="Calibri"/>
              </a:rPr>
              <a:t>Linux</a:t>
            </a:r>
            <a:r>
              <a:rPr lang="zh-TW" altLang="en-US" sz="1200" b="0" i="0" baseline="0" dirty="0" smtClean="0">
                <a:effectLst/>
                <a:latin typeface="+mn-lt"/>
                <a:ea typeface="+mn-ea"/>
                <a:cs typeface="+mn-cs"/>
                <a:sym typeface="Calibri"/>
              </a:rPr>
              <a:t>發行版本之一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簡單、易上手、很多人用，有自己的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Unity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介面，桌面環境下更好上手，是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Linux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初學者相當推薦的一套入門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Linux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流通版。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有軟體中心，讓初學者不需看眼花撩亂的套件庫，而且都幫使用者分門別類好，甚至還會有螢幕擷圖、簡介、評價。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缺點是套件管理的套件分得很開，就算是同一套軟體可能還會分指令介面、圖形介面、擴充、語言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......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可能會讓使用者看得眼花撩亂。</a:t>
            </a:r>
            <a:endParaRPr lang="en-US" altLang="zh-TW" sz="1200" b="0" i="0" baseline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b="0" i="0" baseline="0" dirty="0" smtClean="0">
                <a:effectLst/>
                <a:latin typeface="+mn-lt"/>
                <a:ea typeface="+mn-ea"/>
                <a:cs typeface="+mn-cs"/>
                <a:sym typeface="Calibri"/>
              </a:rPr>
              <a:t>4.Debian</a:t>
            </a:r>
          </a:p>
          <a:p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特點就是穩！缺點就是操作沒有其它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Linux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流通版那麼友善。適合不怕下繁複命令列指令的系統管理員，當成桌機或伺服器系統之用。</a:t>
            </a: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與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Ubuntu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為同血統，如果有玩過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Ubuntu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一段時間的話，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Debian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應該會很好上手。</a:t>
            </a:r>
            <a:endParaRPr lang="en-US" altLang="zh-TW" dirty="0" smtClean="0"/>
          </a:p>
          <a:p>
            <a:r>
              <a:rPr lang="en-US" altLang="zh-TW" sz="1200" b="0" i="0" baseline="0" dirty="0" smtClean="0">
                <a:effectLst/>
                <a:latin typeface="+mn-lt"/>
                <a:ea typeface="+mn-ea"/>
                <a:cs typeface="+mn-cs"/>
                <a:sym typeface="Calibri"/>
              </a:rPr>
              <a:t>6.Suse</a:t>
            </a:r>
          </a:p>
          <a:p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使用與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Red Hat Enterprise Linux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、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CentOS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等伺服器等級相同的核心，但卻包裝得非常簡單易用。適合喜歡穩定、不找麻煩作業系統的使用者。</a:t>
            </a:r>
            <a:endParaRPr lang="en-US" altLang="zh-TW" sz="1200" b="0" i="0" baseline="0" dirty="0" smtClean="0">
              <a:effectLst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0651" fontAlgn="base">
              <a:spcBef>
                <a:spcPct val="0"/>
              </a:spcBef>
              <a:spcAft>
                <a:spcPct val="0"/>
              </a:spcAft>
              <a:defRPr/>
            </a:pPr>
            <a:fld id="{4B45807B-8543-4CEA-A2A9-90EE398A484B}" type="slidenum">
              <a:rPr kumimoji="1" lang="zh-TW" altLang="en-US">
                <a:solidFill>
                  <a:prstClr val="black"/>
                </a:solidFill>
                <a:latin typeface="Arial" charset="0"/>
                <a:ea typeface="新細明體" pitchFamily="18" charset="-120"/>
              </a:rPr>
              <a:pPr defTabSz="910651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kumimoji="1" lang="zh-TW" altLang="en-US">
              <a:solidFill>
                <a:prstClr val="black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0848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自由軟體是由理查．史托曼先生提出，他認為軟體是由前人經驗而發展出，而這些資產應該是開放的．</a:t>
            </a:r>
            <a:endParaRPr kumimoji="1" lang="en-US" altLang="zh-TW" dirty="0" smtClean="0"/>
          </a:p>
          <a:p>
            <a:r>
              <a:rPr kumimoji="1" lang="zh-TW" altLang="en-US" dirty="0" smtClean="0"/>
              <a:t>於是他創造了自由軟體基金會，工作是自由研發與推廣，並宣揚自由軟體的好處．</a:t>
            </a:r>
            <a:endParaRPr kumimoji="1" lang="en-US" altLang="zh-TW" dirty="0" smtClean="0"/>
          </a:p>
          <a:p>
            <a:r>
              <a:rPr kumimoji="1" lang="en-US" altLang="zh-TW" dirty="0" smtClean="0"/>
              <a:t>GNU</a:t>
            </a:r>
            <a:r>
              <a:rPr kumimoji="1" lang="zh-TW" altLang="en-US" dirty="0" smtClean="0"/>
              <a:t>是為了實現自由軟體的版的</a:t>
            </a:r>
            <a:r>
              <a:rPr kumimoji="1" lang="en-US" altLang="zh-TW" dirty="0" smtClean="0"/>
              <a:t>UNIX</a:t>
            </a:r>
            <a:r>
              <a:rPr kumimoji="1" lang="zh-TW" altLang="en-US" dirty="0" smtClean="0"/>
              <a:t>的計畫，</a:t>
            </a:r>
            <a:r>
              <a:rPr kumimoji="1" lang="en-US" altLang="zh-TW" dirty="0" smtClean="0"/>
              <a:t>GNU</a:t>
            </a:r>
            <a:r>
              <a:rPr kumimoji="1" lang="zh-TW" altLang="en-US" dirty="0" smtClean="0"/>
              <a:t>當時以</a:t>
            </a:r>
            <a:r>
              <a:rPr kumimoji="1" lang="en-US" altLang="zh-TW" dirty="0" smtClean="0"/>
              <a:t>Linux</a:t>
            </a:r>
            <a:r>
              <a:rPr kumimoji="1" lang="zh-TW" altLang="en-US" dirty="0" smtClean="0"/>
              <a:t>為主軸．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8961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2513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1.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所有的電腦都是由硬體和軟體構成的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﹐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而負責主要運算的部分就是所謂作業系統的核心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(kernel)﹐kernel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必須能夠接受來自鍵盤的輸入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﹐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然後交由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CPU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進行處理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﹐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最後將執行結果輸出到螢幕上。</a:t>
            </a:r>
          </a:p>
          <a:p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比方說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﹐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輸入 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pwd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命令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﹐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我們知道這是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print working directory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的意思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﹐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但作為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kernel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來說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﹐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它並不知道 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pwd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是什麼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﹐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這時候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﹐shell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就會幫我們將 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pwd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翻譯為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kernel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能理解的程式碼。所以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﹐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我們在使用電腦的時候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﹐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基本上就是和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shell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打交道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﹐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而不是直接和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kernel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溝通。</a:t>
            </a:r>
          </a:p>
          <a:p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從字面來解析的話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﹐shell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就是“殼”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﹐kernel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就是“核”。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shell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就是使用者和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kernel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之間的界面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﹐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將使用者下的命令翻譯給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kernel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處理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﹐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關係如下圖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﹕</a:t>
            </a:r>
          </a:p>
          <a:p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2.shell script 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是利用 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shell 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的功能所寫的一個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『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程式 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(program)』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，這個程式是使用純文字檔，將一些 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shell 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的語法與指令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(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含外部指令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)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寫在裡面， 搭配正規表示法、管線命令與資料流重導向等功能，以達到我們所想要的處理目的。 </a:t>
            </a:r>
          </a:p>
          <a:p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所以，簡單的說， 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shell script 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就像是早期 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DOS 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年代的批次檔 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(.bat)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，也可以被說成是一個程式語言，且這個程式語言由於都是利用 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shell 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與相關工具指令， 所以不需要編譯即可執行，且擁有不錯的除錯 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(debug) 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工具 </a:t>
            </a:r>
          </a:p>
          <a:p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284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Vim</a:t>
            </a:r>
            <a:r>
              <a:rPr kumimoji="1" lang="zh-TW" altLang="en-US" dirty="0" smtClean="0"/>
              <a:t>是所有</a:t>
            </a:r>
            <a:r>
              <a:rPr kumimoji="1" lang="en-US" altLang="zh-TW" dirty="0" smtClean="0"/>
              <a:t>UNIX</a:t>
            </a:r>
            <a:r>
              <a:rPr kumimoji="1" lang="zh-TW" altLang="en-US" dirty="0" smtClean="0"/>
              <a:t>與</a:t>
            </a:r>
            <a:r>
              <a:rPr kumimoji="1" lang="en-US" altLang="zh-TW" dirty="0" smtClean="0"/>
              <a:t>Linux</a:t>
            </a:r>
            <a:r>
              <a:rPr kumimoji="1" lang="zh-TW" altLang="en-US" dirty="0" smtClean="0"/>
              <a:t>都內建的文字編輯器</a:t>
            </a:r>
            <a:endParaRPr kumimoji="1" lang="en-US" altLang="zh-TW" dirty="0" smtClean="0"/>
          </a:p>
          <a:p>
            <a:r>
              <a:rPr kumimoji="1" lang="zh-TW" altLang="en-US" dirty="0" smtClean="0"/>
              <a:t>一般模式：按</a:t>
            </a:r>
            <a:r>
              <a:rPr kumimoji="1" lang="en-US" altLang="zh-TW" dirty="0" err="1" smtClean="0"/>
              <a:t>i,o,a</a:t>
            </a:r>
            <a:r>
              <a:rPr kumimoji="1" lang="zh-TW" altLang="en-US" dirty="0" smtClean="0"/>
              <a:t>進入編輯模式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Gg</a:t>
            </a:r>
            <a:r>
              <a:rPr kumimoji="1" lang="zh-TW" altLang="en-US" dirty="0" smtClean="0"/>
              <a:t>游標跳到第一行</a:t>
            </a:r>
            <a:endParaRPr kumimoji="1" lang="en-US" altLang="zh-TW" dirty="0" smtClean="0"/>
          </a:p>
          <a:p>
            <a:r>
              <a:rPr kumimoji="1" lang="en-US" altLang="zh-TW" dirty="0" smtClean="0"/>
              <a:t>G</a:t>
            </a:r>
            <a:r>
              <a:rPr kumimoji="1" lang="zh-TW" altLang="en-US" dirty="0" smtClean="0"/>
              <a:t>跳到最後一行</a:t>
            </a:r>
            <a:endParaRPr kumimoji="1" lang="en-US" altLang="zh-TW" dirty="0" smtClean="0"/>
          </a:p>
          <a:p>
            <a:r>
              <a:rPr kumimoji="1" lang="zh-TW" altLang="en-US" dirty="0" smtClean="0"/>
              <a:t>數字</a:t>
            </a:r>
            <a:r>
              <a:rPr kumimoji="1" lang="en-US" altLang="zh-TW" dirty="0" smtClean="0"/>
              <a:t>G:</a:t>
            </a:r>
            <a:r>
              <a:rPr kumimoji="1" lang="zh-TW" altLang="en-US" dirty="0" smtClean="0"/>
              <a:t>跳到那行</a:t>
            </a:r>
            <a:endParaRPr kumimoji="1" lang="en-US" altLang="zh-TW" dirty="0" smtClean="0"/>
          </a:p>
          <a:p>
            <a:r>
              <a:rPr kumimoji="1" lang="en-US" altLang="zh-TW" dirty="0" smtClean="0"/>
              <a:t>u</a:t>
            </a:r>
            <a:r>
              <a:rPr kumimoji="1" lang="zh-TW" altLang="en-US" dirty="0" smtClean="0"/>
              <a:t>復原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dd</a:t>
            </a:r>
            <a:r>
              <a:rPr kumimoji="1" lang="zh-TW" altLang="en-US" dirty="0" smtClean="0"/>
              <a:t>刪除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yy</a:t>
            </a:r>
            <a:r>
              <a:rPr kumimoji="1" lang="zh-TW" altLang="en-US" dirty="0" smtClean="0"/>
              <a:t>複製該行</a:t>
            </a:r>
            <a:endParaRPr kumimoji="1" lang="en-US" altLang="zh-TW" dirty="0" smtClean="0"/>
          </a:p>
          <a:p>
            <a:r>
              <a:rPr kumimoji="1" lang="en-US" altLang="zh-TW" dirty="0" smtClean="0"/>
              <a:t>$</a:t>
            </a:r>
            <a:r>
              <a:rPr kumimoji="1" lang="zh-TW" altLang="en-US" dirty="0" smtClean="0"/>
              <a:t>游標移到該行行尾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指令列命令模式：按下冒號</a:t>
            </a:r>
            <a:endParaRPr kumimoji="1" lang="en-US" altLang="zh-TW" dirty="0" smtClean="0"/>
          </a:p>
          <a:p>
            <a:r>
              <a:rPr kumimoji="1" lang="zh-TW" altLang="en-US" dirty="0" smtClean="0"/>
              <a:t>存檔</a:t>
            </a:r>
            <a:r>
              <a:rPr kumimoji="1" lang="en-US" altLang="zh-TW" dirty="0" smtClean="0"/>
              <a:t>:w</a:t>
            </a:r>
          </a:p>
          <a:p>
            <a:r>
              <a:rPr kumimoji="1" lang="zh-TW" altLang="en-US" dirty="0" smtClean="0"/>
              <a:t>存檔</a:t>
            </a:r>
            <a:r>
              <a:rPr kumimoji="1" lang="en-US" altLang="zh-TW" dirty="0" smtClean="0"/>
              <a:t>:w</a:t>
            </a:r>
            <a:r>
              <a:rPr kumimoji="1" lang="zh-TW" altLang="en-US" dirty="0" smtClean="0"/>
              <a:t> 檔名</a:t>
            </a:r>
            <a:endParaRPr kumimoji="1" lang="en-US" altLang="zh-TW" dirty="0" smtClean="0"/>
          </a:p>
          <a:p>
            <a:r>
              <a:rPr kumimoji="1" lang="zh-TW" altLang="en-US" dirty="0" smtClean="0"/>
              <a:t>離開</a:t>
            </a:r>
            <a:r>
              <a:rPr kumimoji="1" lang="en-US" altLang="zh-TW" dirty="0" smtClean="0"/>
              <a:t>q</a:t>
            </a:r>
          </a:p>
          <a:p>
            <a:r>
              <a:rPr kumimoji="1" lang="zh-TW" altLang="en-US" dirty="0" smtClean="0"/>
              <a:t>不存檔離開 </a:t>
            </a:r>
            <a:r>
              <a:rPr kumimoji="1" lang="en-US" altLang="zh-TW" dirty="0" smtClean="0"/>
              <a:t>q!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643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6924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94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假設有一家人，家裡只有三兄弟，分別是王大毛、王二毛與王三毛三個人， 而這個家庭是登記在王大毛的名下的！所以，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『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王大毛家有三個人，分別是王大毛、王二毛與王三毛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』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， 而且這三個人都有自己的房間，並且共同擁有一個客廳喔！</a:t>
            </a: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使用者的意義：由於王家三人各自擁有自己的房間，所以， 王二毛雖然可以進入王三毛的房間，但是二毛不能翻三毛的抽屜喔！那樣會被三毛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K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的！ 因為抽屜裡面可能有三毛自己私人的東西，例如情書啦，日記啦等等的，這是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『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私人的空間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』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，所以當然不能讓二毛拿囉！ </a:t>
            </a:r>
            <a:b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endParaRPr lang="zh-TW" altLang="en-US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群組的概念：由於共同擁有客廳，所以王家三兄弟可以在客廳打開電視機啦、 翻閱報紙啦、坐在沙發上面發呆啦等等的！ 反正，只要是在客廳的玩意兒，三兄弟都可以使用喔！ 因為大家都是一家人嘛！</a:t>
            </a:r>
          </a:p>
          <a:p>
            <a:endParaRPr kumimoji="1" lang="en-US" altLang="zh-TW" dirty="0" smtClean="0"/>
          </a:p>
          <a:p>
            <a:r>
              <a:rPr lang="zh-TW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其他人的概念：張小豬不能進入王家</a:t>
            </a:r>
            <a:endParaRPr lang="en-US" altLang="zh-TW" sz="1200" b="1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kumimoji="1" lang="en-US" altLang="zh-TW" sz="1200" b="1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任何一個檔案都具有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『User, Group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及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Others』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三種身份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5138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L</a:t>
            </a:r>
            <a:r>
              <a:rPr lang="en-US" altLang="zh-TW" sz="66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inux</a:t>
            </a:r>
            <a:endParaRPr kumimoji="1"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z="28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基礎介紹</a:t>
            </a:r>
            <a:endParaRPr lang="en-US" altLang="zh-TW" sz="28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zh-TW" altLang="en-US" dirty="0"/>
          </a:p>
        </p:txBody>
      </p:sp>
      <p:pic>
        <p:nvPicPr>
          <p:cNvPr id="4" name="Picture 4" descr="inuxå®æ¹çåç¥¥ç©ï¼ä¸é»å«Tuxçä¼éµ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00" y="4670246"/>
            <a:ext cx="514373" cy="61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432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Vim</a:t>
            </a:r>
            <a:r>
              <a:rPr kumimoji="1" lang="zh-TW" altLang="en-US" dirty="0" smtClean="0"/>
              <a:t>指令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TW" altLang="en-US" dirty="0" smtClean="0">
                <a:solidFill>
                  <a:srgbClr val="0070C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一般</a:t>
            </a:r>
            <a:r>
              <a:rPr kumimoji="1" lang="zh-TW" altLang="en-US" dirty="0">
                <a:solidFill>
                  <a:srgbClr val="0070C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模式：按</a:t>
            </a:r>
            <a:r>
              <a:rPr kumimoji="1" lang="en-US" altLang="zh-TW" dirty="0" err="1">
                <a:solidFill>
                  <a:srgbClr val="0070C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i,o,a</a:t>
            </a:r>
            <a:r>
              <a:rPr kumimoji="1" lang="zh-TW" altLang="en-US" dirty="0">
                <a:solidFill>
                  <a:srgbClr val="0070C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進入編輯模式</a:t>
            </a:r>
            <a:endParaRPr kumimoji="1" lang="en-US" altLang="zh-TW" dirty="0">
              <a:solidFill>
                <a:srgbClr val="0070C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109537" indent="0">
              <a:buNone/>
            </a:pPr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g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g: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游標</a:t>
            </a:r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跳到第一行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109537" indent="0">
              <a:buNone/>
            </a:pP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G: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跳到</a:t>
            </a:r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最後一行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109537" indent="0">
              <a:buNone/>
            </a:pP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數字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+G</a:t>
            </a:r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跳到那行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109537" indent="0">
              <a:buNone/>
            </a:pPr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u</a:t>
            </a:r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復原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109537" indent="0">
              <a:buNone/>
            </a:pPr>
            <a:r>
              <a:rPr kumimoji="1" lang="en-US" altLang="zh-TW" dirty="0" err="1">
                <a:latin typeface="Microsoft JhengHei" charset="-120"/>
                <a:ea typeface="Microsoft JhengHei" charset="-120"/>
                <a:cs typeface="Microsoft JhengHei" charset="-120"/>
              </a:rPr>
              <a:t>dd</a:t>
            </a:r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刪除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109537" indent="0">
              <a:buNone/>
            </a:pPr>
            <a:r>
              <a:rPr kumimoji="1" lang="en-US" altLang="zh-TW" dirty="0" err="1">
                <a:latin typeface="Microsoft JhengHei" charset="-120"/>
                <a:ea typeface="Microsoft JhengHei" charset="-120"/>
                <a:cs typeface="Microsoft JhengHei" charset="-120"/>
              </a:rPr>
              <a:t>yy</a:t>
            </a:r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複製該行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109537" indent="0">
              <a:buNone/>
            </a:pPr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$</a:t>
            </a:r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游標移到該行行尾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dirty="0">
                <a:solidFill>
                  <a:srgbClr val="0070C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指令列命令模式：按下冒號</a:t>
            </a:r>
            <a:endParaRPr kumimoji="1" lang="en-US" altLang="zh-TW" dirty="0">
              <a:solidFill>
                <a:srgbClr val="0070C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109537" indent="0">
              <a:buNone/>
            </a:pPr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存檔</a:t>
            </a:r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:w</a:t>
            </a:r>
          </a:p>
          <a:p>
            <a:pPr marL="109537" indent="0">
              <a:buNone/>
            </a:pPr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存檔</a:t>
            </a:r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:w</a:t>
            </a:r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 檔名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109537" indent="0">
              <a:buNone/>
            </a:pPr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離開</a:t>
            </a:r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q</a:t>
            </a:r>
          </a:p>
          <a:p>
            <a:pPr marL="109537" indent="0">
              <a:buNone/>
            </a:pPr>
            <a:r>
              <a: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不存檔離開 </a:t>
            </a:r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q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!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A77072A-97AB-4E10-B15C-B8FBC8AC2607}" type="slidenum">
              <a:rPr lang="zh-TW" altLang="en-US" sz="1400" b="0">
                <a:solidFill>
                  <a:prstClr val="white">
                    <a:lumMod val="50000"/>
                  </a:prstClr>
                </a:solidFill>
                <a:latin typeface="Arial" pitchFamily="34" charset="0"/>
                <a:ea typeface="新細明體" pitchFamily="18" charset="-12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zh-TW" altLang="en-US" sz="1400" b="0" dirty="0">
              <a:solidFill>
                <a:prstClr val="white">
                  <a:lumMod val="50000"/>
                </a:prstClr>
              </a:solidFill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881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基本指令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35462" y="709256"/>
            <a:ext cx="8229600" cy="5250873"/>
          </a:xfrm>
        </p:spPr>
        <p:txBody>
          <a:bodyPr>
            <a:normAutofit fontScale="92500" lnSpcReduction="20000"/>
          </a:bodyPr>
          <a:lstStyle/>
          <a:p>
            <a:r>
              <a:rPr kumimoji="1" lang="zh-TW" altLang="en-US" dirty="0" smtClean="0">
                <a:solidFill>
                  <a:srgbClr val="FF0000"/>
                </a:solidFill>
              </a:rPr>
              <a:t>公式：指令 </a:t>
            </a:r>
            <a:r>
              <a:rPr kumimoji="1" lang="en-US" altLang="zh-TW" dirty="0" smtClean="0">
                <a:solidFill>
                  <a:srgbClr val="FF0000"/>
                </a:solidFill>
              </a:rPr>
              <a:t>[</a:t>
            </a:r>
            <a:r>
              <a:rPr kumimoji="1" lang="zh-TW" altLang="en-US" dirty="0" smtClean="0">
                <a:solidFill>
                  <a:srgbClr val="FF0000"/>
                </a:solidFill>
              </a:rPr>
              <a:t>選項</a:t>
            </a:r>
            <a:r>
              <a:rPr kumimoji="1" lang="en-US" altLang="zh-TW" dirty="0" smtClean="0">
                <a:solidFill>
                  <a:srgbClr val="FF0000"/>
                </a:solidFill>
              </a:rPr>
              <a:t>][</a:t>
            </a:r>
            <a:r>
              <a:rPr kumimoji="1" lang="zh-TW" altLang="en-US" dirty="0" smtClean="0">
                <a:solidFill>
                  <a:srgbClr val="FF0000"/>
                </a:solidFill>
              </a:rPr>
              <a:t>參數</a:t>
            </a:r>
            <a:r>
              <a:rPr kumimoji="1" lang="en-US" altLang="zh-TW" dirty="0" smtClean="0">
                <a:solidFill>
                  <a:srgbClr val="FF0000"/>
                </a:solidFill>
              </a:rPr>
              <a:t>]</a:t>
            </a:r>
          </a:p>
          <a:p>
            <a:r>
              <a:rPr kumimoji="1" lang="en-US" altLang="zh-TW" dirty="0" err="1">
                <a:solidFill>
                  <a:srgbClr val="0070C0"/>
                </a:solidFill>
              </a:rPr>
              <a:t>p</a:t>
            </a:r>
            <a:r>
              <a:rPr kumimoji="1" lang="en-US" altLang="zh-TW" dirty="0" err="1" smtClean="0">
                <a:solidFill>
                  <a:srgbClr val="0070C0"/>
                </a:solidFill>
              </a:rPr>
              <a:t>wd</a:t>
            </a:r>
            <a:r>
              <a:rPr kumimoji="1" lang="zh-TW" altLang="en-US" dirty="0" smtClean="0">
                <a:solidFill>
                  <a:srgbClr val="0070C0"/>
                </a:solidFill>
              </a:rPr>
              <a:t>指令：</a:t>
            </a:r>
            <a:r>
              <a:rPr kumimoji="1" lang="zh-TW" altLang="en-US" b="0" dirty="0" smtClean="0">
                <a:solidFill>
                  <a:schemeClr val="tx1"/>
                </a:solidFill>
              </a:rPr>
              <a:t>查詢目前的位置</a:t>
            </a:r>
            <a:endParaRPr kumimoji="1" lang="en-US" altLang="zh-TW" b="0" dirty="0" smtClean="0">
              <a:solidFill>
                <a:srgbClr val="0070C0"/>
              </a:solidFill>
            </a:endParaRPr>
          </a:p>
          <a:p>
            <a:r>
              <a:rPr kumimoji="1" lang="en-US" altLang="zh-TW" dirty="0">
                <a:solidFill>
                  <a:srgbClr val="0070C0"/>
                </a:solidFill>
              </a:rPr>
              <a:t>l</a:t>
            </a:r>
            <a:r>
              <a:rPr kumimoji="1" lang="en-US" altLang="zh-TW" dirty="0" smtClean="0">
                <a:solidFill>
                  <a:srgbClr val="0070C0"/>
                </a:solidFill>
              </a:rPr>
              <a:t>s</a:t>
            </a:r>
            <a:r>
              <a:rPr kumimoji="1" lang="zh-TW" altLang="en-US" dirty="0" smtClean="0">
                <a:solidFill>
                  <a:srgbClr val="0070C0"/>
                </a:solidFill>
              </a:rPr>
              <a:t>指令</a:t>
            </a:r>
            <a:r>
              <a:rPr kumimoji="1" lang="zh-TW" altLang="en-US" dirty="0" smtClean="0"/>
              <a:t>：</a:t>
            </a:r>
            <a:r>
              <a:rPr kumimoji="1" lang="zh-TW" altLang="en-US" b="0" dirty="0" smtClean="0"/>
              <a:t>列出檔案清單</a:t>
            </a:r>
            <a:endParaRPr kumimoji="1" lang="en-US" altLang="zh-TW" b="0" dirty="0"/>
          </a:p>
          <a:p>
            <a:pPr marL="109537" indent="0">
              <a:buNone/>
            </a:pPr>
            <a:r>
              <a:rPr kumimoji="1" lang="zh-TW" altLang="en-US" dirty="0" smtClean="0"/>
              <a:t>  </a:t>
            </a:r>
            <a:r>
              <a:rPr kumimoji="1" lang="en-US" altLang="zh-TW" dirty="0" smtClean="0"/>
              <a:t>(ls </a:t>
            </a:r>
            <a:r>
              <a:rPr kumimoji="1" lang="mr-IN" altLang="zh-TW" dirty="0" smtClean="0"/>
              <a:t>–</a:t>
            </a:r>
            <a:r>
              <a:rPr kumimoji="1" lang="en-US" altLang="zh-TW" dirty="0" smtClean="0"/>
              <a:t>l, ls </a:t>
            </a:r>
            <a:r>
              <a:rPr kumimoji="1" lang="mr-IN" altLang="zh-TW" dirty="0" smtClean="0"/>
              <a:t>–</a:t>
            </a:r>
            <a:r>
              <a:rPr kumimoji="1" lang="en-US" altLang="zh-TW" dirty="0" smtClean="0"/>
              <a:t>a </a:t>
            </a:r>
            <a:r>
              <a:rPr kumimoji="1" lang="mr-IN" altLang="zh-TW" dirty="0" smtClean="0"/>
              <a:t>–</a:t>
            </a:r>
            <a:r>
              <a:rPr kumimoji="1" lang="en-US" altLang="zh-TW" dirty="0" smtClean="0"/>
              <a:t>l , ls </a:t>
            </a:r>
            <a:r>
              <a:rPr kumimoji="1" lang="mr-IN" altLang="zh-TW" dirty="0" smtClean="0"/>
              <a:t>–</a:t>
            </a:r>
            <a:r>
              <a:rPr kumimoji="1" lang="en-US" altLang="zh-TW" dirty="0" smtClean="0"/>
              <a:t>al, ls </a:t>
            </a:r>
            <a:r>
              <a:rPr kumimoji="1" lang="mr-IN" altLang="zh-TW" dirty="0" smtClean="0"/>
              <a:t>–</a:t>
            </a:r>
            <a:r>
              <a:rPr kumimoji="1" lang="en-US" altLang="zh-TW" dirty="0" smtClean="0"/>
              <a:t>l  /home)</a:t>
            </a:r>
          </a:p>
          <a:p>
            <a:r>
              <a:rPr kumimoji="1" lang="en-US" altLang="zh-TW" dirty="0" smtClean="0">
                <a:solidFill>
                  <a:srgbClr val="0070C0"/>
                </a:solidFill>
              </a:rPr>
              <a:t>cd</a:t>
            </a:r>
            <a:r>
              <a:rPr kumimoji="1" lang="zh-TW" altLang="en-US" dirty="0" smtClean="0">
                <a:solidFill>
                  <a:srgbClr val="0070C0"/>
                </a:solidFill>
              </a:rPr>
              <a:t>指令</a:t>
            </a:r>
            <a:r>
              <a:rPr kumimoji="1" lang="zh-TW" altLang="en-US" dirty="0" smtClean="0"/>
              <a:t>：切換目錄 </a:t>
            </a:r>
            <a:r>
              <a:rPr kumimoji="1" lang="en-US" altLang="zh-TW" dirty="0" smtClean="0"/>
              <a:t>(cd ~)</a:t>
            </a:r>
          </a:p>
          <a:p>
            <a:r>
              <a:rPr kumimoji="1" lang="en-US" altLang="zh-TW" dirty="0" err="1" smtClean="0">
                <a:solidFill>
                  <a:srgbClr val="0070C0"/>
                </a:solidFill>
              </a:rPr>
              <a:t>passwd</a:t>
            </a:r>
            <a:r>
              <a:rPr kumimoji="1" lang="zh-TW" altLang="en-US" dirty="0" smtClean="0"/>
              <a:t>：改密碼</a:t>
            </a:r>
            <a:endParaRPr kumimoji="1" lang="en-US" altLang="zh-TW" dirty="0" smtClean="0"/>
          </a:p>
          <a:p>
            <a:r>
              <a:rPr kumimoji="1" lang="en-US" altLang="zh-TW" dirty="0" smtClean="0">
                <a:solidFill>
                  <a:srgbClr val="0070C0"/>
                </a:solidFill>
              </a:rPr>
              <a:t>who</a:t>
            </a:r>
            <a:r>
              <a:rPr kumimoji="1" lang="zh-TW" altLang="en-US" dirty="0"/>
              <a:t> ：顯示</a:t>
            </a:r>
            <a:r>
              <a:rPr kumimoji="1" lang="zh-TW" altLang="en-US" dirty="0" smtClean="0"/>
              <a:t>登入的帳號</a:t>
            </a:r>
            <a:endParaRPr kumimoji="1" lang="en-US" altLang="zh-TW" dirty="0" smtClean="0"/>
          </a:p>
          <a:p>
            <a:r>
              <a:rPr kumimoji="1" lang="en-US" altLang="zh-TW" dirty="0" smtClean="0">
                <a:solidFill>
                  <a:srgbClr val="0070C0"/>
                </a:solidFill>
              </a:rPr>
              <a:t>w</a:t>
            </a:r>
            <a:r>
              <a:rPr kumimoji="1" lang="zh-TW" altLang="en-US" dirty="0">
                <a:solidFill>
                  <a:srgbClr val="0070C0"/>
                </a:solidFill>
              </a:rPr>
              <a:t>指令</a:t>
            </a:r>
            <a:r>
              <a:rPr kumimoji="1" lang="zh-TW" altLang="en-US" dirty="0"/>
              <a:t>：目前登入使用者的帳號</a:t>
            </a:r>
            <a:r>
              <a:rPr kumimoji="1" lang="zh-TW" altLang="en-US" dirty="0" smtClean="0"/>
              <a:t>資訊</a:t>
            </a:r>
            <a:endParaRPr kumimoji="1" lang="en-US" altLang="zh-TW" dirty="0" smtClean="0"/>
          </a:p>
          <a:p>
            <a:r>
              <a:rPr kumimoji="1" lang="en-US" altLang="zh-TW" dirty="0" smtClean="0">
                <a:solidFill>
                  <a:srgbClr val="0070C0"/>
                </a:solidFill>
              </a:rPr>
              <a:t>TAB</a:t>
            </a:r>
            <a:r>
              <a:rPr kumimoji="1" lang="zh-TW" altLang="en-US" dirty="0" smtClean="0"/>
              <a:t>快速完成鍵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按兩次</a:t>
            </a:r>
            <a:r>
              <a:rPr kumimoji="1" lang="en-US" altLang="zh-TW" dirty="0" smtClean="0"/>
              <a:t>[TAB]</a:t>
            </a:r>
            <a:r>
              <a:rPr kumimoji="1" lang="zh-TW" altLang="en-US" dirty="0" smtClean="0"/>
              <a:t>鍵</a:t>
            </a:r>
            <a:r>
              <a:rPr kumimoji="1" lang="en-US" altLang="zh-TW" dirty="0" smtClean="0"/>
              <a:t>)</a:t>
            </a:r>
          </a:p>
          <a:p>
            <a:pPr marL="109537" indent="0">
              <a:buNone/>
            </a:pPr>
            <a:r>
              <a:rPr kumimoji="1" lang="zh-TW" altLang="en-US" dirty="0"/>
              <a:t> </a:t>
            </a:r>
            <a:r>
              <a:rPr kumimoji="1" lang="zh-TW" altLang="en-US" dirty="0" smtClean="0"/>
              <a:t>  自動跳出符合該目錄</a:t>
            </a:r>
            <a:r>
              <a:rPr kumimoji="1" lang="en-US" altLang="zh-TW" dirty="0" err="1" smtClean="0"/>
              <a:t>init</a:t>
            </a:r>
            <a:r>
              <a:rPr kumimoji="1" lang="zh-TW" altLang="en-US" dirty="0" smtClean="0"/>
              <a:t>的檔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lang="zh-TW" altLang="en-US" b="0" dirty="0" smtClean="0">
                <a:solidFill>
                  <a:srgbClr val="0070C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「</a:t>
            </a:r>
            <a:r>
              <a:rPr lang="en-US" altLang="zh-TW" b="0" dirty="0" smtClean="0">
                <a:solidFill>
                  <a:srgbClr val="0070C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.</a:t>
            </a:r>
            <a:r>
              <a:rPr lang="zh-TW" altLang="en-US" b="0" dirty="0" smtClean="0">
                <a:solidFill>
                  <a:srgbClr val="0070C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」代表目前目錄</a:t>
            </a:r>
            <a:endParaRPr lang="en-US" altLang="zh-TW" b="0" dirty="0" smtClean="0">
              <a:solidFill>
                <a:srgbClr val="0070C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zh-TW" altLang="en-US" b="0" dirty="0" smtClean="0">
                <a:solidFill>
                  <a:srgbClr val="0070C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「</a:t>
            </a:r>
            <a:r>
              <a:rPr lang="en-US" altLang="zh-TW" b="0" dirty="0" smtClean="0">
                <a:solidFill>
                  <a:srgbClr val="0070C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..</a:t>
            </a:r>
            <a:r>
              <a:rPr lang="zh-TW" altLang="en-US" b="0" dirty="0" smtClean="0">
                <a:solidFill>
                  <a:srgbClr val="0070C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」代表上層目錄</a:t>
            </a:r>
            <a:endParaRPr kumimoji="1" lang="en-US" altLang="zh-TW" dirty="0" smtClean="0">
              <a:solidFill>
                <a:srgbClr val="0070C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A77072A-97AB-4E10-B15C-B8FBC8AC2607}" type="slidenum">
              <a:rPr lang="zh-TW" altLang="en-US" sz="1400" b="0">
                <a:solidFill>
                  <a:prstClr val="white">
                    <a:lumMod val="50000"/>
                  </a:prstClr>
                </a:solidFill>
                <a:latin typeface="Arial" pitchFamily="34" charset="0"/>
                <a:ea typeface="新細明體" pitchFamily="18" charset="-12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zh-TW" altLang="en-US" sz="1400" b="0" dirty="0">
              <a:solidFill>
                <a:prstClr val="white">
                  <a:lumMod val="50000"/>
                </a:prstClr>
              </a:solidFill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762" y="4246439"/>
            <a:ext cx="40005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2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指令的輸出入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00799" y="241738"/>
            <a:ext cx="7315200" cy="3294100"/>
          </a:xfrm>
        </p:spPr>
        <p:txBody>
          <a:bodyPr/>
          <a:lstStyle/>
          <a:p>
            <a:r>
              <a:rPr lang="zh-TW" altLang="en-US" b="0" dirty="0" smtClean="0">
                <a:solidFill>
                  <a:srgbClr val="0070C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「</a:t>
            </a:r>
            <a:r>
              <a:rPr lang="en-US" altLang="zh-TW" b="0" dirty="0" smtClean="0">
                <a:solidFill>
                  <a:srgbClr val="0070C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&gt;</a:t>
            </a:r>
            <a:r>
              <a:rPr lang="zh-TW" altLang="en-US" b="0" dirty="0" smtClean="0">
                <a:solidFill>
                  <a:srgbClr val="0070C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」：輸出至</a:t>
            </a:r>
            <a:r>
              <a:rPr lang="mr-IN" altLang="zh-TW" b="0" dirty="0" smtClean="0">
                <a:solidFill>
                  <a:srgbClr val="0070C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…</a:t>
            </a:r>
            <a:endParaRPr lang="en-US" altLang="zh-TW" b="0" dirty="0" smtClean="0">
              <a:solidFill>
                <a:srgbClr val="0070C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zh-TW" altLang="en-US" b="0" dirty="0" smtClean="0">
                <a:solidFill>
                  <a:srgbClr val="0070C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「</a:t>
            </a:r>
            <a:r>
              <a:rPr lang="en-US" altLang="zh-TW" b="0" dirty="0" smtClean="0">
                <a:solidFill>
                  <a:srgbClr val="0070C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&gt;&gt;</a:t>
            </a:r>
            <a:r>
              <a:rPr lang="zh-TW" altLang="en-US" b="0" dirty="0" smtClean="0">
                <a:solidFill>
                  <a:srgbClr val="0070C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」：將輸出資訊增於檔案尾端</a:t>
            </a:r>
            <a:endParaRPr lang="en-US" altLang="zh-TW" b="0" dirty="0" smtClean="0">
              <a:solidFill>
                <a:srgbClr val="0070C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zh-TW" altLang="en-US" b="0" dirty="0" smtClean="0">
                <a:solidFill>
                  <a:srgbClr val="0070C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「</a:t>
            </a:r>
            <a:r>
              <a:rPr lang="en-US" altLang="zh-TW" b="0" dirty="0" smtClean="0">
                <a:solidFill>
                  <a:srgbClr val="0070C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&lt;</a:t>
            </a:r>
            <a:r>
              <a:rPr lang="zh-TW" altLang="en-US" b="0" dirty="0" smtClean="0">
                <a:solidFill>
                  <a:srgbClr val="0070C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」：輸入至</a:t>
            </a:r>
            <a:r>
              <a:rPr lang="mr-IN" altLang="zh-TW" b="0" dirty="0" smtClean="0">
                <a:solidFill>
                  <a:srgbClr val="0070C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…</a:t>
            </a:r>
            <a:endParaRPr lang="en-US" altLang="zh-TW" b="0" dirty="0" smtClean="0">
              <a:solidFill>
                <a:srgbClr val="0070C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A77072A-97AB-4E10-B15C-B8FBC8AC2607}" type="slidenum">
              <a:rPr lang="zh-TW" altLang="en-US" sz="1400" b="0">
                <a:solidFill>
                  <a:prstClr val="white">
                    <a:lumMod val="50000"/>
                  </a:prstClr>
                </a:solidFill>
                <a:latin typeface="Arial" pitchFamily="34" charset="0"/>
                <a:ea typeface="新細明體" pitchFamily="18" charset="-12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zh-TW" altLang="en-US" sz="1400" b="0" dirty="0">
              <a:solidFill>
                <a:prstClr val="white">
                  <a:lumMod val="50000"/>
                </a:prstClr>
              </a:solidFill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389" y="2534673"/>
            <a:ext cx="6042891" cy="319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使用</a:t>
            </a:r>
            <a:r>
              <a:rPr kumimoji="1" lang="zh-TW" altLang="en-US" dirty="0" smtClean="0"/>
              <a:t>者帳號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zh-TW" altLang="en-US" dirty="0" smtClean="0"/>
              <a:t>管理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3351" y="-160840"/>
            <a:ext cx="7315200" cy="5120640"/>
          </a:xfrm>
        </p:spPr>
        <p:txBody>
          <a:bodyPr/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多人使用環境</a:t>
            </a: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每個帳號均有群組</a:t>
            </a: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日後修改方便</a:t>
            </a: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與權限設定有關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A77072A-97AB-4E10-B15C-B8FBC8AC2607}" type="slidenum">
              <a:rPr lang="zh-TW" altLang="en-US" sz="1400" b="0">
                <a:solidFill>
                  <a:prstClr val="white">
                    <a:lumMod val="50000"/>
                  </a:prstClr>
                </a:solidFill>
                <a:latin typeface="Arial" pitchFamily="34" charset="0"/>
                <a:ea typeface="新細明體" pitchFamily="18" charset="-12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zh-TW" altLang="en-US" sz="1400" b="0" dirty="0">
              <a:solidFill>
                <a:prstClr val="white">
                  <a:lumMod val="50000"/>
                </a:prstClr>
              </a:solidFill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1026" name="Picture 2" descr="¯åæªæ¡çææèãç¾¤çµè others çç¤ºæå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585" y="2399480"/>
            <a:ext cx="5621346" cy="358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10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檔案的詳細資訊</a:t>
            </a:r>
            <a:endParaRPr kumimoji="1"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492170"/>
              </p:ext>
            </p:extLst>
          </p:nvPr>
        </p:nvGraphicFramePr>
        <p:xfrm>
          <a:off x="3762664" y="3490624"/>
          <a:ext cx="3325091" cy="2763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50103"/>
                <a:gridCol w="25749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Type</a:t>
                      </a:r>
                      <a:endParaRPr lang="zh-TW" altLang="en-US" sz="1800" dirty="0"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Illustration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-</a:t>
                      </a:r>
                      <a:endParaRPr lang="zh-TW" altLang="en-US" sz="1800" dirty="0"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檔案</a:t>
                      </a:r>
                      <a:endParaRPr lang="zh-TW" altLang="en-US" sz="1800" dirty="0"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d</a:t>
                      </a:r>
                      <a:endParaRPr lang="zh-TW" altLang="en-US" sz="1800" dirty="0"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目錄</a:t>
                      </a:r>
                      <a:endParaRPr lang="zh-TW" altLang="en-US" sz="1800" dirty="0"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l</a:t>
                      </a:r>
                      <a:endParaRPr lang="zh-TW" altLang="en-US" sz="1800" dirty="0"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小寫</a:t>
                      </a:r>
                      <a:r>
                        <a:rPr lang="en-US" altLang="zh-TW" sz="180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L </a:t>
                      </a:r>
                      <a:r>
                        <a:rPr lang="en-US" altLang="zh-TW" sz="1800" baseline="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,</a:t>
                      </a:r>
                      <a:r>
                        <a:rPr lang="zh-TW" altLang="en-US" sz="1800" baseline="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代表連結</a:t>
                      </a:r>
                      <a:endParaRPr lang="zh-TW" altLang="en-US" sz="1800" dirty="0"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b</a:t>
                      </a:r>
                      <a:endParaRPr lang="zh-TW" altLang="en-US" sz="1800" dirty="0"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可供儲存的週邊設備</a:t>
                      </a:r>
                      <a:endParaRPr lang="en-US" altLang="zh-TW" sz="1800" dirty="0" smtClean="0"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  <a:p>
                      <a:pPr algn="l"/>
                      <a:r>
                        <a:rPr lang="zh-TW" altLang="en-US" sz="180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硬碟</a:t>
                      </a:r>
                      <a:r>
                        <a:rPr lang="en-US" altLang="zh-TW" sz="1800" dirty="0" err="1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orUSB</a:t>
                      </a:r>
                      <a:endParaRPr lang="zh-TW" altLang="en-US" sz="1800" dirty="0"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c</a:t>
                      </a:r>
                      <a:endParaRPr lang="zh-TW" altLang="en-US" sz="1800" dirty="0"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序列埠設備</a:t>
                      </a:r>
                      <a:endParaRPr lang="en-US" altLang="zh-TW" sz="1800" dirty="0" smtClean="0"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  <a:p>
                      <a:pPr algn="l"/>
                      <a:r>
                        <a:rPr lang="zh-TW" altLang="en-US" sz="180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滑鼠</a:t>
                      </a:r>
                      <a:r>
                        <a:rPr lang="en-US" altLang="zh-TW" sz="180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or</a:t>
                      </a:r>
                      <a:r>
                        <a:rPr lang="zh-TW" altLang="en-US" sz="180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鍵盤</a:t>
                      </a:r>
                      <a:endParaRPr lang="zh-TW" altLang="en-US" sz="1800" dirty="0"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A77072A-97AB-4E10-B15C-B8FBC8AC2607}" type="slidenum">
              <a:rPr lang="zh-TW" altLang="en-US" sz="1400" b="0">
                <a:solidFill>
                  <a:prstClr val="white">
                    <a:lumMod val="50000"/>
                  </a:prstClr>
                </a:solidFill>
                <a:latin typeface="Arial" pitchFamily="34" charset="0"/>
                <a:ea typeface="新細明體" pitchFamily="18" charset="-12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zh-TW" altLang="en-US" sz="1400" b="0" dirty="0">
              <a:solidFill>
                <a:prstClr val="white">
                  <a:lumMod val="50000"/>
                </a:prstClr>
              </a:solidFill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511" y="633154"/>
            <a:ext cx="7988300" cy="25527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521" y="4411013"/>
            <a:ext cx="4544290" cy="1563442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178507" y="3629011"/>
            <a:ext cx="463030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400" hangingPunct="0"/>
            <a:r>
              <a:rPr lang="en-US" altLang="zh-TW" sz="2000" dirty="0">
                <a:latin typeface="Microsoft JhengHei" charset="-120"/>
                <a:ea typeface="Microsoft JhengHei" charset="-120"/>
                <a:cs typeface="Microsoft JhengHei" charset="-120"/>
              </a:rPr>
              <a:t>r: </a:t>
            </a: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可讀取</a:t>
            </a:r>
            <a:r>
              <a:rPr lang="en-US" altLang="zh-TW" sz="2000" dirty="0">
                <a:latin typeface="Microsoft JhengHei" charset="-120"/>
                <a:ea typeface="Microsoft JhengHei" charset="-120"/>
                <a:cs typeface="Microsoft JhengHei" charset="-120"/>
              </a:rPr>
              <a:t>; w:</a:t>
            </a: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可寫可刪除</a:t>
            </a:r>
            <a:r>
              <a:rPr lang="en-US" altLang="zh-TW" sz="2000" dirty="0">
                <a:latin typeface="Microsoft JhengHei" charset="-120"/>
                <a:ea typeface="Microsoft JhengHei" charset="-120"/>
                <a:cs typeface="Microsoft JhengHei" charset="-120"/>
              </a:rPr>
              <a:t>;</a:t>
            </a: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2000" dirty="0">
                <a:latin typeface="Microsoft JhengHei" charset="-120"/>
                <a:ea typeface="Microsoft JhengHei" charset="-120"/>
                <a:cs typeface="Microsoft JhengHei" charset="-120"/>
              </a:rPr>
              <a:t>x:</a:t>
            </a: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檔案可執行</a:t>
            </a:r>
            <a:endParaRPr lang="en-US" altLang="zh-TW" sz="20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746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權限</a:t>
            </a:r>
            <a:r>
              <a:rPr kumimoji="1" lang="en-US" altLang="zh-TW" dirty="0" smtClean="0"/>
              <a:t>-</a:t>
            </a:r>
            <a:r>
              <a:rPr kumimoji="1" lang="zh-TW" altLang="en-US" dirty="0" smtClean="0"/>
              <a:t>數字表示法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29891" y="888391"/>
            <a:ext cx="8562109" cy="5072074"/>
          </a:xfrm>
        </p:spPr>
        <p:txBody>
          <a:bodyPr>
            <a:normAutofit/>
          </a:bodyPr>
          <a:lstStyle/>
          <a:p>
            <a:pPr marL="109537" indent="0">
              <a:buNone/>
            </a:pPr>
            <a:r>
              <a:rPr kumimoji="1" lang="en-US" altLang="zh-TW" dirty="0" smtClean="0">
                <a:solidFill>
                  <a:srgbClr val="0070C0"/>
                </a:solidFill>
              </a:rPr>
              <a:t>r:4    w:2    x:1</a:t>
            </a:r>
            <a:endParaRPr kumimoji="1" lang="en-US" altLang="zh-TW" dirty="0">
              <a:solidFill>
                <a:srgbClr val="0070C0"/>
              </a:solidFill>
            </a:endParaRPr>
          </a:p>
          <a:p>
            <a:pPr marL="109537" indent="0">
              <a:buNone/>
            </a:pPr>
            <a:r>
              <a:rPr kumimoji="1" lang="en-US" altLang="zh-TW" dirty="0"/>
              <a:t>e</a:t>
            </a:r>
            <a:r>
              <a:rPr kumimoji="1" lang="en-US" altLang="zh-TW" dirty="0" smtClean="0"/>
              <a:t>.g. </a:t>
            </a:r>
            <a:r>
              <a:rPr kumimoji="1" lang="en-US" altLang="zh-TW" dirty="0" err="1" smtClean="0"/>
              <a:t>rwxr</a:t>
            </a:r>
            <a:r>
              <a:rPr kumimoji="1" lang="en-US" altLang="zh-TW" dirty="0" smtClean="0"/>
              <a:t>-</a:t>
            </a:r>
            <a:r>
              <a:rPr kumimoji="1" lang="en-US" altLang="zh-TW" dirty="0" err="1" smtClean="0"/>
              <a:t>xr</a:t>
            </a:r>
            <a:r>
              <a:rPr kumimoji="1" lang="en-US" altLang="zh-TW" dirty="0" smtClean="0"/>
              <a:t>--</a:t>
            </a:r>
          </a:p>
          <a:p>
            <a:pPr marL="109537" indent="0">
              <a:buNone/>
            </a:pPr>
            <a:r>
              <a:rPr kumimoji="1" lang="en-US" altLang="zh-TW" dirty="0"/>
              <a:t> </a:t>
            </a:r>
            <a:r>
              <a:rPr kumimoji="1" lang="en-US" altLang="zh-TW" dirty="0" smtClean="0"/>
              <a:t>  </a:t>
            </a:r>
            <a:r>
              <a:rPr kumimoji="1" lang="zh-TW" altLang="en-US" dirty="0" smtClean="0"/>
              <a:t>先拆成三區塊</a:t>
            </a:r>
            <a:endParaRPr kumimoji="1" lang="en-US" altLang="zh-TW" dirty="0" smtClean="0"/>
          </a:p>
          <a:p>
            <a:pPr marL="109537" indent="0">
              <a:buNone/>
            </a:pPr>
            <a:r>
              <a:rPr kumimoji="1" lang="en-US" altLang="zh-TW" dirty="0"/>
              <a:t> </a:t>
            </a:r>
            <a:r>
              <a:rPr kumimoji="1" lang="en-US" altLang="zh-TW" dirty="0" smtClean="0"/>
              <a:t>  </a:t>
            </a:r>
            <a:r>
              <a:rPr kumimoji="1" lang="en-US" altLang="zh-TW" dirty="0" err="1" smtClean="0"/>
              <a:t>rwx</a:t>
            </a:r>
            <a:r>
              <a:rPr kumimoji="1" lang="en-US" altLang="zh-TW" dirty="0" smtClean="0"/>
              <a:t>=4+2+1=7 </a:t>
            </a:r>
          </a:p>
          <a:p>
            <a:pPr marL="109537" indent="0">
              <a:buNone/>
            </a:pPr>
            <a:r>
              <a:rPr kumimoji="1" lang="en-US" altLang="zh-TW" dirty="0"/>
              <a:t> </a:t>
            </a:r>
            <a:r>
              <a:rPr kumimoji="1" lang="en-US" altLang="zh-TW" dirty="0" smtClean="0"/>
              <a:t>  r-x=4+0+1=5</a:t>
            </a:r>
          </a:p>
          <a:p>
            <a:pPr marL="109537" indent="0">
              <a:buNone/>
            </a:pPr>
            <a:r>
              <a:rPr kumimoji="1" lang="en-US" altLang="zh-TW" dirty="0" smtClean="0"/>
              <a:t>   r--=4+0+0=4</a:t>
            </a:r>
          </a:p>
          <a:p>
            <a:pPr marL="109537" indent="0">
              <a:buNone/>
            </a:pPr>
            <a:r>
              <a:rPr kumimoji="1" lang="en-US" altLang="zh-TW" dirty="0"/>
              <a:t> </a:t>
            </a:r>
            <a:r>
              <a:rPr kumimoji="1" lang="zh-TW" altLang="en-US" dirty="0" smtClean="0"/>
              <a:t>因此我們稱此檔案權限為</a:t>
            </a:r>
            <a:endParaRPr kumimoji="1" lang="en-US" altLang="zh-TW" dirty="0" smtClean="0"/>
          </a:p>
          <a:p>
            <a:pPr marL="109537" indent="0">
              <a:buNone/>
            </a:pPr>
            <a:r>
              <a:rPr kumimoji="1" lang="en-US" altLang="zh-TW" dirty="0" smtClean="0"/>
              <a:t>754</a:t>
            </a:r>
          </a:p>
          <a:p>
            <a:r>
              <a:rPr kumimoji="1" lang="zh-TW" altLang="en-US" dirty="0"/>
              <a:t>變更檔案權限</a:t>
            </a:r>
            <a:r>
              <a:rPr kumimoji="1" lang="en-US" altLang="zh-TW" dirty="0" err="1" smtClean="0"/>
              <a:t>chmod</a:t>
            </a:r>
            <a:endParaRPr kumimoji="1" lang="en-US" altLang="zh-TW" dirty="0"/>
          </a:p>
          <a:p>
            <a:pPr marL="109537" indent="0">
              <a:buNone/>
            </a:pPr>
            <a:r>
              <a:rPr kumimoji="1" lang="zh-TW" altLang="en-US" dirty="0" smtClean="0"/>
              <a:t>   </a:t>
            </a:r>
            <a:r>
              <a:rPr kumimoji="1" lang="en-US" altLang="zh-TW" dirty="0" err="1" smtClean="0"/>
              <a:t>chmod</a:t>
            </a:r>
            <a:r>
              <a:rPr kumimoji="1" lang="en-US" altLang="zh-TW" dirty="0" smtClean="0"/>
              <a:t> 755</a:t>
            </a:r>
            <a:r>
              <a:rPr kumimoji="1" lang="zh-TW" altLang="en-US" dirty="0" smtClean="0"/>
              <a:t> 檔案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pPr marL="109537" indent="0">
              <a:buNone/>
            </a:pPr>
            <a:r>
              <a:rPr kumimoji="1" lang="en-US" altLang="zh-TW" dirty="0"/>
              <a:t> </a:t>
            </a:r>
            <a:r>
              <a:rPr kumimoji="1" lang="en-US" altLang="zh-TW" dirty="0" smtClean="0"/>
              <a:t> 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A77072A-97AB-4E10-B15C-B8FBC8AC2607}" type="slidenum">
              <a:rPr lang="zh-TW" altLang="en-US" sz="1400" b="0">
                <a:solidFill>
                  <a:prstClr val="white">
                    <a:lumMod val="50000"/>
                  </a:prstClr>
                </a:solidFill>
                <a:latin typeface="Arial" pitchFamily="34" charset="0"/>
                <a:ea typeface="新細明體" pitchFamily="18" charset="-12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zh-TW" altLang="en-US" sz="1400" b="0" dirty="0">
              <a:solidFill>
                <a:prstClr val="white">
                  <a:lumMod val="50000"/>
                </a:prstClr>
              </a:solidFill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681" y="915019"/>
            <a:ext cx="4606667" cy="36611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014" y="5154612"/>
            <a:ext cx="54610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9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權限</a:t>
            </a:r>
            <a:r>
              <a:rPr kumimoji="1" lang="en-US" altLang="zh-TW" dirty="0" smtClean="0"/>
              <a:t>-</a:t>
            </a:r>
            <a:r>
              <a:rPr kumimoji="1" lang="zh-TW" altLang="en-US" dirty="0" smtClean="0"/>
              <a:t>語意描述法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u:user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g:group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o:other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a:all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pPr marL="109537" indent="0">
              <a:buNone/>
            </a:pPr>
            <a:r>
              <a:rPr kumimoji="1" lang="en-US" altLang="zh-TW" dirty="0" smtClean="0"/>
              <a:t>e.g. </a:t>
            </a:r>
            <a:r>
              <a:rPr kumimoji="1" lang="en-US" altLang="zh-TW" dirty="0" err="1" smtClean="0"/>
              <a:t>chmod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u+x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檔案名</a:t>
            </a:r>
            <a:endParaRPr kumimoji="1" lang="en-US" altLang="zh-TW" dirty="0" smtClean="0"/>
          </a:p>
          <a:p>
            <a:pPr marL="109537" indent="0">
              <a:buNone/>
            </a:pPr>
            <a:r>
              <a:rPr kumimoji="1" lang="zh-TW" altLang="en-US" dirty="0"/>
              <a:t> </a:t>
            </a:r>
            <a:r>
              <a:rPr kumimoji="1" lang="zh-TW" altLang="en-US" dirty="0" smtClean="0"/>
              <a:t>      </a:t>
            </a:r>
            <a:r>
              <a:rPr kumimoji="1" lang="en-US" altLang="zh-TW" dirty="0" err="1" smtClean="0"/>
              <a:t>chmod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ug+rx</a:t>
            </a:r>
            <a:r>
              <a:rPr kumimoji="1" lang="zh-TW" altLang="en-US" dirty="0" smtClean="0"/>
              <a:t> 檔案名</a:t>
            </a:r>
            <a:endParaRPr kumimoji="1" lang="en-US" altLang="zh-TW" dirty="0" smtClean="0"/>
          </a:p>
          <a:p>
            <a:pPr marL="109537" indent="0">
              <a:buNone/>
            </a:pPr>
            <a:r>
              <a:rPr kumimoji="1" lang="en-US" altLang="zh-TW" dirty="0"/>
              <a:t> </a:t>
            </a:r>
            <a:r>
              <a:rPr kumimoji="1" lang="en-US" altLang="zh-TW" dirty="0" smtClean="0"/>
              <a:t>      </a:t>
            </a:r>
            <a:r>
              <a:rPr kumimoji="1" lang="en-US" altLang="zh-TW" dirty="0" err="1" smtClean="0"/>
              <a:t>chmod</a:t>
            </a:r>
            <a:r>
              <a:rPr kumimoji="1" lang="en-US" altLang="zh-TW" dirty="0" smtClean="0"/>
              <a:t> u-x</a:t>
            </a:r>
            <a:r>
              <a:rPr kumimoji="1" lang="zh-TW" altLang="en-US" dirty="0" smtClean="0"/>
              <a:t> 檔案名</a:t>
            </a:r>
            <a:endParaRPr kumimoji="1" lang="en-US" altLang="zh-TW" dirty="0" smtClean="0"/>
          </a:p>
          <a:p>
            <a:pPr marL="109537" indent="0">
              <a:buNone/>
            </a:pPr>
            <a:r>
              <a:rPr kumimoji="1" lang="zh-TW" altLang="en-US" dirty="0" smtClean="0"/>
              <a:t>       </a:t>
            </a:r>
            <a:r>
              <a:rPr kumimoji="1" lang="en-US" altLang="zh-TW" dirty="0" err="1" smtClean="0"/>
              <a:t>chmod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ug</a:t>
            </a:r>
            <a:r>
              <a:rPr kumimoji="1" lang="en-US" altLang="zh-TW" dirty="0" smtClean="0"/>
              <a:t>=r </a:t>
            </a:r>
            <a:r>
              <a:rPr kumimoji="1" lang="zh-TW" altLang="en-US" dirty="0" smtClean="0"/>
              <a:t>檔案名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A77072A-97AB-4E10-B15C-B8FBC8AC2607}" type="slidenum">
              <a:rPr lang="zh-TW" altLang="en-US" sz="1400" b="0">
                <a:solidFill>
                  <a:prstClr val="white">
                    <a:lumMod val="50000"/>
                  </a:prstClr>
                </a:solidFill>
                <a:latin typeface="Arial" pitchFamily="34" charset="0"/>
                <a:ea typeface="新細明體" pitchFamily="18" charset="-12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zh-TW" altLang="en-US" sz="1400" b="0" dirty="0">
              <a:solidFill>
                <a:prstClr val="white">
                  <a:lumMod val="50000"/>
                </a:prstClr>
              </a:solidFill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331" y="1415232"/>
            <a:ext cx="37465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7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檔案管理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95999" y="-197437"/>
            <a:ext cx="7315200" cy="4138816"/>
          </a:xfrm>
        </p:spPr>
        <p:txBody>
          <a:bodyPr/>
          <a:lstStyle/>
          <a:p>
            <a:r>
              <a:rPr kumimoji="1" lang="zh-TW" altLang="en-US" dirty="0" smtClean="0"/>
              <a:t>單一樹狀結構</a:t>
            </a:r>
            <a:endParaRPr kumimoji="1" lang="en-US" altLang="zh-TW" dirty="0" smtClean="0"/>
          </a:p>
          <a:p>
            <a:r>
              <a:rPr kumimoji="1" lang="zh-TW" altLang="en-US" dirty="0" smtClean="0"/>
              <a:t>只有最高的節點</a:t>
            </a:r>
            <a:r>
              <a:rPr kumimoji="1" lang="en-US" altLang="zh-TW" dirty="0" smtClean="0"/>
              <a:t>-</a:t>
            </a:r>
            <a:r>
              <a:rPr kumimoji="1" lang="zh-TW" altLang="en-US" dirty="0" smtClean="0"/>
              <a:t>根目錄 </a:t>
            </a:r>
            <a:r>
              <a:rPr kumimoji="1" lang="en-US" altLang="zh-TW" dirty="0" smtClean="0"/>
              <a:t>/</a:t>
            </a:r>
          </a:p>
          <a:p>
            <a:r>
              <a:rPr kumimoji="1" lang="zh-TW" altLang="en-US" dirty="0" smtClean="0"/>
              <a:t>所有檔案跟目錄都是由根目錄往下延伸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A77072A-97AB-4E10-B15C-B8FBC8AC2607}" type="slidenum">
              <a:rPr lang="zh-TW" altLang="en-US" sz="1400" b="0">
                <a:solidFill>
                  <a:prstClr val="white">
                    <a:lumMod val="50000"/>
                  </a:prstClr>
                </a:solidFill>
                <a:latin typeface="Arial" pitchFamily="34" charset="0"/>
                <a:ea typeface="新細明體" pitchFamily="18" charset="-12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zh-TW" altLang="en-US" sz="1400" b="0" dirty="0">
              <a:solidFill>
                <a:prstClr val="white">
                  <a:lumMod val="50000"/>
                </a:prstClr>
              </a:solidFill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238" y="2706080"/>
            <a:ext cx="7159961" cy="322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9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其他指令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73669" y="784205"/>
            <a:ext cx="8229600" cy="5572145"/>
          </a:xfrm>
        </p:spPr>
        <p:txBody>
          <a:bodyPr>
            <a:normAutofit/>
          </a:bodyPr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複製檔案</a:t>
            </a:r>
            <a:r>
              <a:rPr kumimoji="1" lang="en-US" altLang="zh-TW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cp</a:t>
            </a: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移動檔案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mv</a:t>
            </a:r>
          </a:p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刪除檔案</a:t>
            </a:r>
            <a:r>
              <a:rPr kumimoji="1" lang="en-US" altLang="zh-TW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rm</a:t>
            </a: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觀看檔案內容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cat</a:t>
            </a:r>
          </a:p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輸出檔案內容並分頁顯示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more(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延伸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less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指令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</a:p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讀取頭或尾資料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head, tail</a:t>
            </a:r>
          </a:p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產生空白檔案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touch</a:t>
            </a:r>
          </a:p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建立目錄</a:t>
            </a:r>
            <a:r>
              <a:rPr kumimoji="1" lang="en-US" altLang="zh-TW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mkdir</a:t>
            </a: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刪除目錄</a:t>
            </a:r>
            <a:r>
              <a:rPr kumimoji="1" lang="en-US" altLang="zh-TW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rmdir</a:t>
            </a: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硬碟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,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目錄的使用情況</a:t>
            </a:r>
            <a:r>
              <a:rPr kumimoji="1" lang="en-US" altLang="zh-TW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df,du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(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延伸</a:t>
            </a:r>
            <a:r>
              <a:rPr kumimoji="1" lang="en-US" altLang="zh-TW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df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mr-IN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–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h)</a:t>
            </a:r>
          </a:p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管線</a:t>
            </a:r>
            <a:r>
              <a:rPr lang="zh-TW" altLang="en-US" b="0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「</a:t>
            </a:r>
            <a:r>
              <a:rPr lang="en-US" altLang="zh-TW" b="0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|</a:t>
            </a:r>
            <a:r>
              <a:rPr lang="zh-TW" altLang="en-US" b="0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」</a:t>
            </a:r>
            <a:endParaRPr lang="en-US" altLang="zh-TW" b="0" dirty="0" smtClean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搜尋環境變數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which(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只搜尋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PATH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變數的目錄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</a:p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搜尋特定檔案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find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A77072A-97AB-4E10-B15C-B8FBC8AC2607}" type="slidenum">
              <a:rPr lang="zh-TW" altLang="en-US" sz="1400" b="0">
                <a:solidFill>
                  <a:prstClr val="white">
                    <a:lumMod val="50000"/>
                  </a:prstClr>
                </a:solidFill>
                <a:latin typeface="Arial" pitchFamily="34" charset="0"/>
                <a:ea typeface="新細明體" pitchFamily="18" charset="-12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zh-TW" altLang="en-US" sz="1400" b="0" dirty="0">
              <a:solidFill>
                <a:prstClr val="white">
                  <a:lumMod val="50000"/>
                </a:prstClr>
              </a:solidFill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561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其他指令</a:t>
            </a:r>
            <a:r>
              <a:rPr kumimoji="1" lang="en-US" altLang="zh-TW" dirty="0" smtClean="0"/>
              <a:t>-2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73669" y="802379"/>
            <a:ext cx="8229600" cy="4429156"/>
          </a:xfrm>
        </p:spPr>
        <p:txBody>
          <a:bodyPr/>
          <a:lstStyle/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變更檔案擁有者</a:t>
            </a:r>
            <a:r>
              <a:rPr kumimoji="1" lang="en-US" altLang="zh-TW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chown</a:t>
            </a: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變更檔案所在群組</a:t>
            </a:r>
            <a:r>
              <a:rPr kumimoji="1" lang="en-US" altLang="zh-TW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chgrp</a:t>
            </a: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行程狀態指令</a:t>
            </a:r>
            <a:r>
              <a:rPr kumimoji="1" lang="en-US" altLang="zh-TW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ps</a:t>
            </a: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互動式行程指令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top</a:t>
            </a:r>
          </a:p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裝套件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yum</a:t>
            </a:r>
          </a:p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遠端主機登錄</a:t>
            </a:r>
            <a:r>
              <a:rPr kumimoji="1" lang="en-US" altLang="zh-TW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ssh</a:t>
            </a: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跨主機複製檔案</a:t>
            </a:r>
            <a:r>
              <a:rPr kumimoji="1" lang="en-US" altLang="zh-TW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scp</a:t>
            </a: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請求網路主機回應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ping </a:t>
            </a:r>
          </a:p>
          <a:p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A77072A-97AB-4E10-B15C-B8FBC8AC2607}" type="slidenum">
              <a:rPr lang="zh-TW" altLang="en-US" sz="1400" b="0">
                <a:solidFill>
                  <a:prstClr val="white">
                    <a:lumMod val="50000"/>
                  </a:prstClr>
                </a:solidFill>
                <a:latin typeface="Arial" pitchFamily="34" charset="0"/>
                <a:ea typeface="新細明體" pitchFamily="18" charset="-12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zh-TW" altLang="en-US" sz="1400" b="0" dirty="0">
              <a:solidFill>
                <a:prstClr val="white">
                  <a:lumMod val="50000"/>
                </a:prstClr>
              </a:solidFill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097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Agenda</a:t>
            </a:r>
            <a:endParaRPr kumimoji="1" lang="zh-TW" altLang="en-US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77064" y="1123837"/>
            <a:ext cx="8229600" cy="4794983"/>
          </a:xfrm>
        </p:spPr>
        <p:txBody>
          <a:bodyPr>
            <a:noAutofit/>
          </a:bodyPr>
          <a:lstStyle/>
          <a:p>
            <a:r>
              <a:rPr kumimoji="1"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Linux</a:t>
            </a:r>
            <a:r>
              <a:rPr kumimoji="1" lang="zh-TW" altLang="en-US" sz="2800" dirty="0">
                <a:latin typeface="Microsoft JhengHei" charset="-120"/>
                <a:ea typeface="Microsoft JhengHei" charset="-120"/>
                <a:cs typeface="Microsoft JhengHei" charset="-120"/>
              </a:rPr>
              <a:t>是什麼？</a:t>
            </a:r>
            <a:endParaRPr kumimoji="1" lang="en-US" altLang="zh-TW" sz="28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2800" dirty="0">
                <a:latin typeface="Microsoft JhengHei" charset="-120"/>
                <a:ea typeface="Microsoft JhengHei" charset="-120"/>
                <a:cs typeface="Microsoft JhengHei" charset="-120"/>
              </a:rPr>
              <a:t>發行版本</a:t>
            </a:r>
            <a:endParaRPr kumimoji="1" lang="en-US" altLang="zh-TW" sz="28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2800" dirty="0">
                <a:latin typeface="Microsoft JhengHei" charset="-120"/>
                <a:ea typeface="Microsoft JhengHei" charset="-120"/>
                <a:cs typeface="Microsoft JhengHei" charset="-120"/>
              </a:rPr>
              <a:t>命令提示符號</a:t>
            </a:r>
            <a:endParaRPr kumimoji="1" lang="en-US" altLang="zh-TW" sz="28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Shell</a:t>
            </a:r>
          </a:p>
          <a:p>
            <a:r>
              <a:rPr kumimoji="1"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Vim</a:t>
            </a:r>
          </a:p>
          <a:p>
            <a:r>
              <a:rPr kumimoji="1" lang="zh-TW" altLang="en-US" sz="2800" dirty="0">
                <a:latin typeface="Microsoft JhengHei" charset="-120"/>
                <a:ea typeface="Microsoft JhengHei" charset="-120"/>
                <a:cs typeface="Microsoft JhengHei" charset="-120"/>
              </a:rPr>
              <a:t>基本指令</a:t>
            </a:r>
            <a:endParaRPr kumimoji="1" lang="en-US" altLang="zh-TW" sz="28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2800" dirty="0">
                <a:latin typeface="Microsoft JhengHei" charset="-120"/>
                <a:ea typeface="Microsoft JhengHei" charset="-120"/>
                <a:cs typeface="Microsoft JhengHei" charset="-120"/>
              </a:rPr>
              <a:t>使用者帳號與權限</a:t>
            </a:r>
            <a:endParaRPr kumimoji="1" lang="en-US" altLang="zh-TW" sz="28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2800" dirty="0">
                <a:latin typeface="Microsoft JhengHei" charset="-120"/>
                <a:ea typeface="Microsoft JhengHei" charset="-120"/>
                <a:cs typeface="Microsoft JhengHei" charset="-120"/>
              </a:rPr>
              <a:t>檔案管理</a:t>
            </a:r>
            <a:endParaRPr kumimoji="1" lang="en-US" altLang="zh-TW" sz="28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2800" dirty="0">
                <a:latin typeface="Microsoft JhengHei" charset="-120"/>
                <a:ea typeface="Microsoft JhengHei" charset="-120"/>
                <a:cs typeface="Microsoft JhengHei" charset="-120"/>
              </a:rPr>
              <a:t>附錄</a:t>
            </a:r>
            <a:r>
              <a:rPr kumimoji="1"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-</a:t>
            </a:r>
            <a:r>
              <a:rPr kumimoji="1" lang="zh-TW" altLang="en-US" sz="2800" dirty="0">
                <a:latin typeface="Microsoft JhengHei" charset="-120"/>
                <a:ea typeface="Microsoft JhengHei" charset="-120"/>
                <a:cs typeface="Microsoft JhengHei" charset="-120"/>
              </a:rPr>
              <a:t>其他指令</a:t>
            </a:r>
            <a:endParaRPr kumimoji="1" lang="en-US" altLang="zh-TW" sz="28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zh-TW" altLang="en-US" sz="28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A77072A-97AB-4E10-B15C-B8FBC8AC2607}" type="slidenum">
              <a:rPr lang="zh-TW" altLang="en-US" sz="1400" b="0">
                <a:solidFill>
                  <a:prstClr val="white">
                    <a:lumMod val="50000"/>
                  </a:prstClr>
                </a:solidFill>
                <a:latin typeface="Arial" pitchFamily="34" charset="0"/>
                <a:ea typeface="新細明體" pitchFamily="18" charset="-12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TW" altLang="en-US" sz="1400" b="0" dirty="0">
              <a:solidFill>
                <a:prstClr val="white">
                  <a:lumMod val="50000"/>
                </a:prstClr>
              </a:solidFill>
              <a:latin typeface="Arial" pitchFamily="34" charset="0"/>
              <a:ea typeface="新細明體" pitchFamily="18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8250938" y="3413109"/>
            <a:ext cx="3148660" cy="3125803"/>
            <a:chOff x="6795157" y="3310024"/>
            <a:chExt cx="3148660" cy="3125803"/>
          </a:xfrm>
        </p:grpSpPr>
        <p:pic>
          <p:nvPicPr>
            <p:cNvPr id="6" name="Picture 2" descr="「head icon」的圖片搜尋結果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7344" y="3449674"/>
              <a:ext cx="2445208" cy="244520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橢圓 6"/>
            <p:cNvSpPr/>
            <p:nvPr/>
          </p:nvSpPr>
          <p:spPr>
            <a:xfrm>
              <a:off x="6795157" y="3310024"/>
              <a:ext cx="3148660" cy="3125803"/>
            </a:xfrm>
            <a:prstGeom prst="ellipse">
              <a:avLst/>
            </a:prstGeom>
            <a:noFill/>
            <a:ln w="28575">
              <a:solidFill>
                <a:srgbClr val="A29D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prstClr val="white"/>
                </a:solidFill>
              </a:endParaRPr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94766" y="3848746"/>
              <a:ext cx="1359204" cy="121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363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Linux</a:t>
            </a:r>
            <a:r>
              <a:rPr kumimoji="1" lang="zh-TW" altLang="en-US" dirty="0" smtClean="0"/>
              <a:t>是什麼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3" y="1409800"/>
            <a:ext cx="8423564" cy="3256316"/>
          </a:xfrm>
        </p:spPr>
        <p:txBody>
          <a:bodyPr>
            <a:normAutofit/>
          </a:bodyPr>
          <a:lstStyle/>
          <a:p>
            <a:r>
              <a:rPr kumimoji="1" lang="zh-TW" altLang="en-US" sz="2800" dirty="0">
                <a:latin typeface="Microsoft JhengHei" charset="-120"/>
                <a:ea typeface="Microsoft JhengHei" charset="-120"/>
                <a:cs typeface="Microsoft JhengHei" charset="-120"/>
              </a:rPr>
              <a:t>一隻企鵝</a:t>
            </a:r>
            <a:endParaRPr kumimoji="1" lang="en-US" altLang="zh-TW" sz="28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2800" dirty="0">
                <a:latin typeface="Microsoft JhengHei" charset="-120"/>
                <a:ea typeface="Microsoft JhengHei" charset="-120"/>
                <a:cs typeface="Microsoft JhengHei" charset="-120"/>
              </a:rPr>
              <a:t>類</a:t>
            </a:r>
            <a:r>
              <a:rPr kumimoji="1"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UNIX</a:t>
            </a:r>
            <a:r>
              <a:rPr kumimoji="1" lang="zh-TW" altLang="en-US" sz="2800" dirty="0">
                <a:latin typeface="Microsoft JhengHei" charset="-120"/>
                <a:ea typeface="Microsoft JhengHei" charset="-120"/>
                <a:cs typeface="Microsoft JhengHei" charset="-120"/>
              </a:rPr>
              <a:t>作業系統</a:t>
            </a:r>
            <a:endParaRPr kumimoji="1" lang="en-US" altLang="zh-TW" sz="28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2800" dirty="0">
                <a:latin typeface="Microsoft JhengHei" charset="-120"/>
                <a:ea typeface="Microsoft JhengHei" charset="-120"/>
                <a:cs typeface="Microsoft JhengHei" charset="-120"/>
              </a:rPr>
              <a:t>完全免費</a:t>
            </a:r>
            <a:r>
              <a:rPr kumimoji="1"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FREE</a:t>
            </a:r>
          </a:p>
          <a:p>
            <a:r>
              <a:rPr kumimoji="1" lang="zh-TW" altLang="en-US" sz="2800" dirty="0">
                <a:latin typeface="Microsoft JhengHei" charset="-120"/>
                <a:ea typeface="Microsoft JhengHei" charset="-120"/>
                <a:cs typeface="Microsoft JhengHei" charset="-120"/>
              </a:rPr>
              <a:t>開源程式碼</a:t>
            </a:r>
            <a:endParaRPr kumimoji="1" lang="en-US" altLang="zh-TW" sz="28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2800" dirty="0">
                <a:latin typeface="Microsoft JhengHei" charset="-120"/>
                <a:ea typeface="Microsoft JhengHei" charset="-120"/>
                <a:cs typeface="Microsoft JhengHei" charset="-120"/>
              </a:rPr>
              <a:t>比較安全</a:t>
            </a:r>
            <a:r>
              <a:rPr kumimoji="1"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(</a:t>
            </a:r>
            <a:r>
              <a:rPr kumimoji="1" lang="zh-TW" altLang="en-US" sz="2800" dirty="0">
                <a:latin typeface="Microsoft JhengHei" charset="-120"/>
                <a:ea typeface="Microsoft JhengHei" charset="-120"/>
                <a:cs typeface="Microsoft JhengHei" charset="-120"/>
              </a:rPr>
              <a:t>較少惡意程式威脅</a:t>
            </a:r>
            <a:r>
              <a:rPr kumimoji="1"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</a:p>
          <a:p>
            <a:r>
              <a:rPr kumimoji="1" lang="zh-TW" altLang="en-US" sz="2800" dirty="0">
                <a:latin typeface="Microsoft JhengHei" charset="-120"/>
                <a:ea typeface="Microsoft JhengHei" charset="-120"/>
                <a:cs typeface="Microsoft JhengHei" charset="-120"/>
              </a:rPr>
              <a:t>比較難上手</a:t>
            </a:r>
            <a:endParaRPr kumimoji="1" lang="en-US" altLang="zh-TW" sz="28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zh-TW" altLang="en-US" sz="28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A77072A-97AB-4E10-B15C-B8FBC8AC2607}" type="slidenum">
              <a:rPr lang="zh-TW" altLang="en-US" sz="1400" b="0">
                <a:solidFill>
                  <a:prstClr val="white">
                    <a:lumMod val="50000"/>
                  </a:prstClr>
                </a:solidFill>
                <a:latin typeface="Arial" pitchFamily="34" charset="0"/>
                <a:ea typeface="新細明體" pitchFamily="18" charset="-12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zh-TW" altLang="en-US" sz="1400" b="0" dirty="0">
              <a:solidFill>
                <a:prstClr val="white">
                  <a:lumMod val="50000"/>
                </a:prstClr>
              </a:solidFill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5124" name="Picture 4" descr="linux png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937" y="4283075"/>
            <a:ext cx="4917782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5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 noGrp="1"/>
          </p:cNvSpPr>
          <p:nvPr>
            <p:ph type="title"/>
          </p:nvPr>
        </p:nvSpPr>
        <p:spPr bwMode="auto">
          <a:xfrm>
            <a:off x="207078" y="831614"/>
            <a:ext cx="7164288" cy="78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0" hangingPunct="0"/>
            <a:r>
              <a:rPr lang="zh-TW" altLang="en-US" dirty="0" smtClean="0">
                <a:ln w="18415" cmpd="sng">
                  <a:noFill/>
                  <a:prstDash val="solid"/>
                </a:ln>
                <a:latin typeface="+mj-ea"/>
              </a:rPr>
              <a:t>發行版本</a:t>
            </a:r>
            <a:endParaRPr lang="zh-TW" altLang="en-US" dirty="0">
              <a:ln w="18415" cmpd="sng">
                <a:noFill/>
                <a:prstDash val="solid"/>
              </a:ln>
              <a:latin typeface="+mj-ea"/>
            </a:endParaRPr>
          </a:p>
        </p:txBody>
      </p:sp>
      <p:sp>
        <p:nvSpPr>
          <p:cNvPr id="54" name="AutoShape 12" descr="「crown icon」的圖片搜尋結果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black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A77072A-97AB-4E10-B15C-B8FBC8AC2607}" type="slidenum">
              <a:rPr lang="zh-TW" altLang="en-US" sz="1400" b="0">
                <a:solidFill>
                  <a:prstClr val="white">
                    <a:lumMod val="50000"/>
                  </a:prstClr>
                </a:solidFill>
                <a:latin typeface="Arial" pitchFamily="34" charset="0"/>
                <a:ea typeface="新細明體" pitchFamily="18" charset="-12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zh-TW" altLang="en-US" sz="1400" b="0" dirty="0">
              <a:solidFill>
                <a:prstClr val="white">
                  <a:lumMod val="50000"/>
                </a:prstClr>
              </a:solidFill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1026" name="Picture 2" descr="red hat png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517" y="1063878"/>
            <a:ext cx="3318401" cy="107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cent os pngãçåçæå°çµ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097" y="833960"/>
            <a:ext cx="3878118" cy="130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linux fedora pngã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517" y="2445025"/>
            <a:ext cx="3293352" cy="10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ubuntu pngãçåçæå°çµæ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109" y="4303954"/>
            <a:ext cx="3360760" cy="101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debian pngãçåçæå°çµæ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491" y="2327043"/>
            <a:ext cx="3454041" cy="166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suse pngãçåçæå°çµæ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389" y="4423727"/>
            <a:ext cx="3248143" cy="150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05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自由軟體</a:t>
            </a:r>
            <a:r>
              <a:rPr kumimoji="1" lang="en-US" altLang="zh-TW" dirty="0" smtClean="0"/>
              <a:t>Open Source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A77072A-97AB-4E10-B15C-B8FBC8AC2607}" type="slidenum">
              <a:rPr lang="zh-TW" altLang="en-US" sz="1400" b="0">
                <a:solidFill>
                  <a:prstClr val="white">
                    <a:lumMod val="50000"/>
                  </a:prstClr>
                </a:solidFill>
                <a:latin typeface="Arial" pitchFamily="34" charset="0"/>
                <a:ea typeface="新細明體" pitchFamily="18" charset="-12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zh-TW" altLang="en-US" sz="1400" b="0" dirty="0">
              <a:solidFill>
                <a:prstClr val="white">
                  <a:lumMod val="50000"/>
                </a:prstClr>
              </a:solidFill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2050" name="Picture 2" descr="gnu png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396" y="1291428"/>
            <a:ext cx="1915904" cy="187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011343" y="3444689"/>
            <a:ext cx="1455192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400" hangingPunct="0"/>
            <a:r>
              <a:rPr lang="en-US" altLang="zh-TW" sz="4400" dirty="0">
                <a:solidFill>
                  <a:srgbClr val="000000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Georgia"/>
              </a:rPr>
              <a:t>GNU</a:t>
            </a:r>
            <a:endParaRPr lang="zh-TW" altLang="en-US" sz="4400" dirty="0">
              <a:solidFill>
                <a:srgbClr val="000000"/>
              </a:solidFill>
              <a:latin typeface="Abadi MT Condensed Extra Bold" charset="0"/>
              <a:ea typeface="Abadi MT Condensed Extra Bold" charset="0"/>
              <a:cs typeface="Abadi MT Condensed Extra Bold" charset="0"/>
              <a:sym typeface="Georgia"/>
            </a:endParaRPr>
          </a:p>
        </p:txBody>
      </p:sp>
      <p:pic>
        <p:nvPicPr>
          <p:cNvPr id="2052" name="Picture 4" descr="apache pngãçåçæå°çµ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343" y="4060724"/>
            <a:ext cx="5075329" cy="247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Lv3 Logo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295" y="1708826"/>
            <a:ext cx="3436806" cy="170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505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命令提示符號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35462" y="1301462"/>
            <a:ext cx="8229600" cy="4938725"/>
          </a:xfrm>
        </p:spPr>
        <p:txBody>
          <a:bodyPr>
            <a:normAutofit/>
          </a:bodyPr>
          <a:lstStyle/>
          <a:p>
            <a:endParaRPr kumimoji="1" lang="en-US" altLang="zh-TW" dirty="0" smtClean="0"/>
          </a:p>
          <a:p>
            <a:pPr marL="109537" indent="0">
              <a:buNone/>
            </a:pPr>
            <a:r>
              <a:rPr kumimoji="1" lang="zh-TW" altLang="en-US" dirty="0"/>
              <a:t> </a:t>
            </a:r>
            <a:r>
              <a:rPr kumimoji="1" lang="zh-TW" altLang="en-US" dirty="0" smtClean="0"/>
              <a:t>   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最高權限者＃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一般使用者＄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權限轉換</a:t>
            </a:r>
            <a:endParaRPr kumimoji="1" lang="en-US" altLang="zh-TW" dirty="0"/>
          </a:p>
          <a:p>
            <a:pPr marL="109537" indent="0">
              <a:buNone/>
            </a:pPr>
            <a:r>
              <a:rPr kumimoji="1" lang="zh-TW" altLang="en-US" dirty="0" smtClean="0"/>
              <a:t>   </a:t>
            </a:r>
            <a:r>
              <a:rPr kumimoji="1" lang="en-US" altLang="zh-TW" dirty="0" err="1" smtClean="0"/>
              <a:t>sudo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su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使用者名稱</a:t>
            </a:r>
            <a:endParaRPr kumimoji="1" lang="en-US" altLang="zh-TW" dirty="0" smtClean="0"/>
          </a:p>
          <a:p>
            <a:pPr marL="109537" indent="0">
              <a:buNone/>
            </a:pPr>
            <a:endParaRPr kumimoji="1" lang="en-US" altLang="zh-TW" dirty="0"/>
          </a:p>
          <a:p>
            <a:pPr marL="109537" indent="0">
              <a:buNone/>
            </a:pPr>
            <a:r>
              <a:rPr kumimoji="1" lang="en-US" altLang="zh-TW" dirty="0" smtClean="0"/>
              <a:t>  </a:t>
            </a:r>
            <a:r>
              <a:rPr kumimoji="1" lang="zh-TW" altLang="en-US" dirty="0" smtClean="0"/>
              <a:t> 或是轉</a:t>
            </a:r>
            <a:r>
              <a:rPr kumimoji="1" lang="en-US" altLang="zh-TW" dirty="0" err="1" smtClean="0"/>
              <a:t>postgres</a:t>
            </a:r>
            <a:endParaRPr kumimoji="1" lang="en-US" altLang="zh-TW" dirty="0" smtClean="0"/>
          </a:p>
          <a:p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A77072A-97AB-4E10-B15C-B8FBC8AC2607}" type="slidenum">
              <a:rPr lang="zh-TW" altLang="en-US" sz="1400" b="0">
                <a:solidFill>
                  <a:prstClr val="white">
                    <a:lumMod val="50000"/>
                  </a:prstClr>
                </a:solidFill>
                <a:latin typeface="Arial" pitchFamily="34" charset="0"/>
                <a:ea typeface="新細明體" pitchFamily="18" charset="-12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zh-TW" altLang="en-US" sz="1400" b="0" dirty="0">
              <a:solidFill>
                <a:prstClr val="white">
                  <a:lumMod val="50000"/>
                </a:prstClr>
              </a:solidFill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318" y="3223918"/>
            <a:ext cx="2654300" cy="4445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318" y="2465751"/>
            <a:ext cx="2946400" cy="4953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072" y="4486029"/>
            <a:ext cx="4368800" cy="5334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3285" y="511624"/>
            <a:ext cx="5136548" cy="138203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2693" y="5344020"/>
            <a:ext cx="43688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2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Shell</a:t>
            </a:r>
            <a:r>
              <a:rPr kumimoji="1" lang="zh-TW" altLang="en-US" dirty="0" smtClean="0"/>
              <a:t>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26744" y="451397"/>
            <a:ext cx="8229600" cy="4429156"/>
          </a:xfrm>
        </p:spPr>
        <p:txBody>
          <a:bodyPr/>
          <a:lstStyle/>
          <a:p>
            <a:r>
              <a:rPr kumimoji="1" lang="en-US" altLang="zh-TW" dirty="0" smtClean="0"/>
              <a:t>Kernel:</a:t>
            </a:r>
            <a:r>
              <a:rPr kumimoji="1" lang="zh-TW" altLang="en-US" dirty="0" smtClean="0"/>
              <a:t>作業系統核心</a:t>
            </a:r>
            <a:endParaRPr kumimoji="1" lang="en-US" altLang="zh-TW" dirty="0" smtClean="0"/>
          </a:p>
          <a:p>
            <a:r>
              <a:rPr kumimoji="1" lang="en-US" altLang="zh-TW" dirty="0" smtClean="0"/>
              <a:t>Shell:</a:t>
            </a:r>
            <a:r>
              <a:rPr kumimoji="1" lang="zh-TW" altLang="en-US" dirty="0" smtClean="0"/>
              <a:t>使用者與核心的橋樑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en-US" altLang="zh-TW" dirty="0" smtClean="0"/>
              <a:t>Script:</a:t>
            </a:r>
            <a:r>
              <a:rPr kumimoji="1" lang="zh-TW" altLang="en-US" dirty="0" smtClean="0"/>
              <a:t>腳本</a:t>
            </a:r>
            <a:r>
              <a:rPr lang="zh-TW" altLang="en-US" b="0" dirty="0"/>
              <a:t> </a:t>
            </a:r>
            <a:endParaRPr lang="en-US" altLang="zh-TW" b="0" dirty="0" smtClean="0"/>
          </a:p>
          <a:p>
            <a:pPr marL="109537" indent="0">
              <a:buNone/>
            </a:pPr>
            <a:r>
              <a:rPr kumimoji="1" lang="en-US" altLang="zh-TW" dirty="0"/>
              <a:t>e.g. </a:t>
            </a:r>
            <a:r>
              <a:rPr kumimoji="1" lang="en-US" altLang="zh-TW" dirty="0" smtClean="0"/>
              <a:t>shell </a:t>
            </a:r>
            <a:r>
              <a:rPr kumimoji="1" lang="en-US" altLang="zh-TW" dirty="0"/>
              <a:t>script </a:t>
            </a:r>
            <a:r>
              <a:rPr kumimoji="1" lang="zh-TW" altLang="en-US" dirty="0"/>
              <a:t>是針對 </a:t>
            </a:r>
            <a:r>
              <a:rPr kumimoji="1" lang="en-US" altLang="zh-TW" dirty="0"/>
              <a:t>shell </a:t>
            </a:r>
            <a:r>
              <a:rPr kumimoji="1" lang="zh-TW" altLang="en-US" dirty="0"/>
              <a:t>所寫的</a:t>
            </a:r>
            <a:r>
              <a:rPr kumimoji="1" lang="en-US" altLang="zh-TW" dirty="0"/>
              <a:t>『</a:t>
            </a:r>
            <a:r>
              <a:rPr kumimoji="1" lang="zh-TW" altLang="en-US" dirty="0"/>
              <a:t>劇本！</a:t>
            </a:r>
            <a:r>
              <a:rPr kumimoji="1" lang="en-US" altLang="zh-TW" dirty="0" smtClean="0"/>
              <a:t>』</a:t>
            </a:r>
          </a:p>
          <a:p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A77072A-97AB-4E10-B15C-B8FBC8AC2607}" type="slidenum">
              <a:rPr lang="zh-TW" altLang="en-US" sz="1400" b="0">
                <a:solidFill>
                  <a:prstClr val="white">
                    <a:lumMod val="50000"/>
                  </a:prstClr>
                </a:solidFill>
                <a:latin typeface="Arial" pitchFamily="34" charset="0"/>
                <a:ea typeface="新細明體" pitchFamily="18" charset="-12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zh-TW" altLang="en-US" sz="1400" b="0" dirty="0">
              <a:solidFill>
                <a:prstClr val="white">
                  <a:lumMod val="50000"/>
                </a:prstClr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7484472" y="4209673"/>
            <a:ext cx="2725874" cy="255737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914400" hangingPunct="0"/>
            <a:endParaRPr lang="zh-TW" altLang="en-US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8113799" y="4693570"/>
            <a:ext cx="1510146" cy="158958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914400" hangingPunct="0"/>
            <a:endParaRPr lang="zh-TW" altLang="en-US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510485" y="5157552"/>
            <a:ext cx="736738" cy="11304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914400" hangingPunct="0"/>
            <a:r>
              <a:rPr lang="en-US" altLang="zh-TW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kernel</a:t>
            </a:r>
            <a:endParaRPr lang="zh-TW" altLang="en-US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514968" y="6292790"/>
            <a:ext cx="707808" cy="11304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400" hangingPunct="0"/>
            <a:r>
              <a:rPr lang="en-US" altLang="zh-TW"/>
              <a:t>shell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120256" y="5157552"/>
            <a:ext cx="6360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400" hangingPunct="0"/>
            <a:r>
              <a:rPr lang="en-US" altLang="zh-TW" dirty="0"/>
              <a:t>user</a:t>
            </a:r>
          </a:p>
        </p:txBody>
      </p:sp>
      <p:sp>
        <p:nvSpPr>
          <p:cNvPr id="10" name="向左箭號 9"/>
          <p:cNvSpPr/>
          <p:nvPr/>
        </p:nvSpPr>
        <p:spPr>
          <a:xfrm>
            <a:off x="10597530" y="4989103"/>
            <a:ext cx="522726" cy="733659"/>
          </a:xfrm>
          <a:prstGeom prst="lef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914400" hangingPunct="0"/>
            <a:endParaRPr lang="zh-TW" altLang="en-US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200" y="3553514"/>
            <a:ext cx="42672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4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Vim</a:t>
            </a:r>
            <a:r>
              <a:rPr kumimoji="1" lang="zh-TW" altLang="en-US" dirty="0" smtClean="0"/>
              <a:t>介紹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35462" y="0"/>
            <a:ext cx="8229600" cy="4429156"/>
          </a:xfrm>
        </p:spPr>
        <p:txBody>
          <a:bodyPr/>
          <a:lstStyle/>
          <a:p>
            <a:r>
              <a:rPr kumimoji="1" lang="zh-TW" altLang="en-US" dirty="0" smtClean="0"/>
              <a:t>類</a:t>
            </a:r>
            <a:r>
              <a:rPr kumimoji="1" lang="en-US" altLang="zh-TW" dirty="0" smtClean="0"/>
              <a:t>UNIX</a:t>
            </a:r>
            <a:r>
              <a:rPr kumimoji="1" lang="zh-TW" altLang="en-US" dirty="0" smtClean="0"/>
              <a:t>內建的文書編輯器</a:t>
            </a:r>
            <a:endParaRPr kumimoji="1" lang="en-US" altLang="zh-TW" dirty="0" smtClean="0"/>
          </a:p>
          <a:p>
            <a:r>
              <a:rPr kumimoji="1" lang="zh-TW" altLang="en-US" dirty="0" smtClean="0"/>
              <a:t>一般模式</a:t>
            </a:r>
            <a:endParaRPr kumimoji="1" lang="en-US" altLang="zh-TW" dirty="0" smtClean="0"/>
          </a:p>
          <a:p>
            <a:r>
              <a:rPr kumimoji="1" lang="zh-TW" altLang="en-US" dirty="0" smtClean="0"/>
              <a:t>編輯模式</a:t>
            </a:r>
            <a:endParaRPr kumimoji="1" lang="en-US" altLang="zh-TW" dirty="0" smtClean="0"/>
          </a:p>
          <a:p>
            <a:r>
              <a:rPr kumimoji="1" lang="zh-TW" altLang="en-US" dirty="0" smtClean="0"/>
              <a:t>指令列命令模式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A77072A-97AB-4E10-B15C-B8FBC8AC2607}" type="slidenum">
              <a:rPr lang="zh-TW" altLang="en-US" sz="1400" b="0">
                <a:solidFill>
                  <a:prstClr val="white">
                    <a:lumMod val="50000"/>
                  </a:prstClr>
                </a:solidFill>
                <a:latin typeface="Arial" pitchFamily="34" charset="0"/>
                <a:ea typeface="新細明體" pitchFamily="18" charset="-12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zh-TW" altLang="en-US" sz="1400" b="0" dirty="0">
              <a:solidFill>
                <a:prstClr val="white">
                  <a:lumMod val="50000"/>
                </a:prstClr>
              </a:solidFill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462" y="3249477"/>
            <a:ext cx="6691168" cy="294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6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Vim </a:t>
            </a:r>
            <a:r>
              <a:rPr kumimoji="1" lang="zh-TW" altLang="en-US" dirty="0" smtClean="0"/>
              <a:t>簡易操作說明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2252728" y="6053991"/>
            <a:ext cx="1530927" cy="365125"/>
          </a:xfr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A77072A-97AB-4E10-B15C-B8FBC8AC2607}" type="slidenum">
              <a:rPr lang="zh-TW" altLang="en-US" sz="1400" b="0">
                <a:solidFill>
                  <a:prstClr val="white">
                    <a:lumMod val="50000"/>
                  </a:prstClr>
                </a:solidFill>
                <a:latin typeface="Arial" pitchFamily="34" charset="0"/>
                <a:ea typeface="新細明體" pitchFamily="18" charset="-12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zh-TW" altLang="en-US" sz="1400" b="0" dirty="0">
              <a:solidFill>
                <a:prstClr val="white">
                  <a:lumMod val="50000"/>
                </a:prstClr>
              </a:solidFill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4098" name="Picture 2" descr="¨ vi éåä¸åæ°æªæ¡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249" y="1124390"/>
            <a:ext cx="4253345" cy="213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¨ vi éåä¸åèæªæ¡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961" y="3505430"/>
            <a:ext cx="4238633" cy="210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å§ç¨ vi ä¾é²è¡ç·¨è¼¯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994" y="1123837"/>
            <a:ext cx="4291038" cy="213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¨æä»¤åæ¨¡å¼é²è¡å²å­åé¢é vi ç°å¢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995" y="3505430"/>
            <a:ext cx="4291038" cy="214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橢圓 4"/>
          <p:cNvSpPr/>
          <p:nvPr/>
        </p:nvSpPr>
        <p:spPr>
          <a:xfrm>
            <a:off x="7229687" y="3134362"/>
            <a:ext cx="1163782" cy="519348"/>
          </a:xfrm>
          <a:prstGeom prst="ellipse">
            <a:avLst/>
          </a:prstGeom>
          <a:solidFill>
            <a:srgbClr val="FF0000"/>
          </a:solidFill>
          <a:ln w="19050" cap="flat">
            <a:noFill/>
            <a:prstDash val="solid"/>
            <a:round/>
          </a:ln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914400" hangingPunct="0"/>
            <a:endParaRPr lang="zh-TW" altLang="en-US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427113" y="2882966"/>
            <a:ext cx="879763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400" hangingPunct="0"/>
            <a:r>
              <a:rPr lang="en-US" altLang="zh-TW" sz="32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  <a:sym typeface="Georgia"/>
              </a:rPr>
              <a:t>1  3</a:t>
            </a:r>
          </a:p>
          <a:p>
            <a:pPr defTabSz="914400" hangingPunct="0"/>
            <a:r>
              <a:rPr lang="en-US" altLang="zh-TW" sz="32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2</a:t>
            </a:r>
            <a:r>
              <a:rPr lang="en-US" altLang="zh-TW" sz="32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 4</a:t>
            </a:r>
            <a:endParaRPr lang="zh-TW" altLang="en-US" sz="32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  <a:sym typeface="Georgia"/>
            </a:endParaRPr>
          </a:p>
        </p:txBody>
      </p:sp>
      <p:cxnSp>
        <p:nvCxnSpPr>
          <p:cNvPr id="11" name="直線接點 10"/>
          <p:cNvCxnSpPr>
            <a:stCxn id="5" idx="2"/>
            <a:endCxn id="5" idx="6"/>
          </p:cNvCxnSpPr>
          <p:nvPr/>
        </p:nvCxnSpPr>
        <p:spPr>
          <a:xfrm>
            <a:off x="7229687" y="3394036"/>
            <a:ext cx="1163782" cy="0"/>
          </a:xfrm>
          <a:prstGeom prst="line">
            <a:avLst/>
          </a:prstGeom>
          <a:noFill/>
          <a:ln w="44450" cap="flat">
            <a:solidFill>
              <a:schemeClr val="bg1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線接點 15"/>
          <p:cNvCxnSpPr>
            <a:endCxn id="5" idx="4"/>
          </p:cNvCxnSpPr>
          <p:nvPr/>
        </p:nvCxnSpPr>
        <p:spPr>
          <a:xfrm>
            <a:off x="7809846" y="2812146"/>
            <a:ext cx="1733" cy="841565"/>
          </a:xfrm>
          <a:prstGeom prst="line">
            <a:avLst/>
          </a:prstGeom>
          <a:noFill/>
          <a:ln w="44450" cap="flat">
            <a:solidFill>
              <a:schemeClr val="bg1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395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7</TotalTime>
  <Words>1198</Words>
  <Application>Microsoft Macintosh PowerPoint</Application>
  <PresentationFormat>寬螢幕</PresentationFormat>
  <Paragraphs>242</Paragraphs>
  <Slides>19</Slides>
  <Notes>13</Notes>
  <HiddenSlides>1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0" baseType="lpstr">
      <vt:lpstr>Abadi MT Condensed Extra Bold</vt:lpstr>
      <vt:lpstr>Calibri</vt:lpstr>
      <vt:lpstr>Corbel</vt:lpstr>
      <vt:lpstr>Georgia</vt:lpstr>
      <vt:lpstr>Mangal</vt:lpstr>
      <vt:lpstr>Microsoft JhengHei</vt:lpstr>
      <vt:lpstr>Wingdings 2</vt:lpstr>
      <vt:lpstr>微軟正黑體</vt:lpstr>
      <vt:lpstr>新細明體</vt:lpstr>
      <vt:lpstr>Arial</vt:lpstr>
      <vt:lpstr>框架</vt:lpstr>
      <vt:lpstr>Linux</vt:lpstr>
      <vt:lpstr>Agenda</vt:lpstr>
      <vt:lpstr>Linux是什麼</vt:lpstr>
      <vt:lpstr>發行版本</vt:lpstr>
      <vt:lpstr>自由軟體Open Source</vt:lpstr>
      <vt:lpstr>命令提示符號</vt:lpstr>
      <vt:lpstr>Shell簡介</vt:lpstr>
      <vt:lpstr>Vim介紹</vt:lpstr>
      <vt:lpstr>Vim 簡易操作說明</vt:lpstr>
      <vt:lpstr>Vim指令</vt:lpstr>
      <vt:lpstr>基本指令</vt:lpstr>
      <vt:lpstr>指令的輸出入</vt:lpstr>
      <vt:lpstr>使用者帳號 管理</vt:lpstr>
      <vt:lpstr>檔案的詳細資訊</vt:lpstr>
      <vt:lpstr>權限-數字表示法</vt:lpstr>
      <vt:lpstr>權限-語意描述法</vt:lpstr>
      <vt:lpstr>檔案管理</vt:lpstr>
      <vt:lpstr>其他指令</vt:lpstr>
      <vt:lpstr>其他指令-2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Sharing</dc:title>
  <dc:creator>Microsoft Office 使用者</dc:creator>
  <cp:lastModifiedBy>Microsoft Office 使用者</cp:lastModifiedBy>
  <cp:revision>2</cp:revision>
  <dcterms:created xsi:type="dcterms:W3CDTF">2018-12-04T17:19:22Z</dcterms:created>
  <dcterms:modified xsi:type="dcterms:W3CDTF">2018-12-04T17:26:25Z</dcterms:modified>
</cp:coreProperties>
</file>