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7"/>
  </p:notesMasterIdLst>
  <p:handoutMasterIdLst>
    <p:handoutMasterId r:id="rId18"/>
  </p:handoutMasterIdLst>
  <p:sldIdLst>
    <p:sldId id="332" r:id="rId5"/>
    <p:sldId id="356" r:id="rId6"/>
    <p:sldId id="363" r:id="rId7"/>
    <p:sldId id="364" r:id="rId8"/>
    <p:sldId id="357" r:id="rId9"/>
    <p:sldId id="358" r:id="rId10"/>
    <p:sldId id="344" r:id="rId11"/>
    <p:sldId id="343" r:id="rId12"/>
    <p:sldId id="368" r:id="rId13"/>
    <p:sldId id="349" r:id="rId14"/>
    <p:sldId id="365" r:id="rId15"/>
    <p:sldId id="367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349651"/>
    <a:srgbClr val="E9E9E9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0698" autoAdjust="0"/>
  </p:normalViewPr>
  <p:slideViewPr>
    <p:cSldViewPr snapToGrid="0" showGuides="1">
      <p:cViewPr>
        <p:scale>
          <a:sx n="88" d="100"/>
          <a:sy n="88" d="100"/>
        </p:scale>
        <p:origin x="-1194" y="-24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31/07/2016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31/07/2016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http://spark.apache.org/docs/latest/mllib-clustering.html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3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http://spark.apache.org/docs/latest/mllib-clustering.html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3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nl-NL" dirty="0" err="1"/>
              <a:t>Collaborative</a:t>
            </a:r>
            <a:r>
              <a:rPr lang="nl-NL" dirty="0"/>
              <a:t> filtering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 March 2016</a:t>
            </a:r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45575" y="1278384"/>
            <a:ext cx="10946622" cy="4922391"/>
          </a:xfrm>
        </p:spPr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are the </a:t>
            </a:r>
            <a:r>
              <a:rPr lang="nl-NL" dirty="0" err="1" smtClean="0"/>
              <a:t>predictions</a:t>
            </a:r>
            <a:r>
              <a:rPr lang="nl-NL" dirty="0" smtClean="0"/>
              <a:t> of the </a:t>
            </a:r>
            <a:r>
              <a:rPr lang="nl-NL" dirty="0" err="1" smtClean="0"/>
              <a:t>following</a:t>
            </a:r>
            <a:r>
              <a:rPr lang="nl-NL" dirty="0" smtClean="0"/>
              <a:t> ratings?</a:t>
            </a:r>
          </a:p>
          <a:p>
            <a:endParaRPr lang="nl-NL" dirty="0"/>
          </a:p>
          <a:p>
            <a:r>
              <a:rPr lang="nl-NL" dirty="0" smtClean="0"/>
              <a:t>-User 2 </a:t>
            </a:r>
            <a:r>
              <a:rPr lang="nl-NL" dirty="0" err="1" smtClean="0"/>
              <a:t>and</a:t>
            </a:r>
            <a:r>
              <a:rPr lang="nl-NL" dirty="0" smtClean="0"/>
              <a:t> product 5</a:t>
            </a:r>
          </a:p>
          <a:p>
            <a:r>
              <a:rPr lang="nl-NL" dirty="0" smtClean="0"/>
              <a:t>-User 3 </a:t>
            </a:r>
            <a:r>
              <a:rPr lang="nl-NL" dirty="0" err="1" smtClean="0"/>
              <a:t>and</a:t>
            </a:r>
            <a:r>
              <a:rPr lang="nl-NL" dirty="0" smtClean="0"/>
              <a:t> product 5</a:t>
            </a:r>
          </a:p>
          <a:p>
            <a:r>
              <a:rPr lang="nl-NL" dirty="0" err="1" smtClean="0"/>
              <a:t>Explain</a:t>
            </a:r>
            <a:r>
              <a:rPr lang="nl-NL" dirty="0" smtClean="0"/>
              <a:t> the </a:t>
            </a:r>
            <a:r>
              <a:rPr lang="nl-NL" dirty="0" err="1" smtClean="0"/>
              <a:t>difference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-User 2 </a:t>
            </a:r>
            <a:r>
              <a:rPr lang="nl-NL" dirty="0" err="1" smtClean="0"/>
              <a:t>and</a:t>
            </a:r>
            <a:r>
              <a:rPr lang="nl-NL" dirty="0" smtClean="0"/>
              <a:t> product 6</a:t>
            </a:r>
          </a:p>
          <a:p>
            <a:r>
              <a:rPr lang="nl-NL" dirty="0" smtClean="0"/>
              <a:t>-User 3 </a:t>
            </a:r>
            <a:r>
              <a:rPr lang="nl-NL" dirty="0" err="1" smtClean="0"/>
              <a:t>and</a:t>
            </a:r>
            <a:r>
              <a:rPr lang="nl-NL" dirty="0" smtClean="0"/>
              <a:t> product 6</a:t>
            </a:r>
          </a:p>
          <a:p>
            <a:r>
              <a:rPr lang="nl-NL" dirty="0" err="1" smtClean="0"/>
              <a:t>Explain</a:t>
            </a:r>
            <a:r>
              <a:rPr lang="nl-NL" dirty="0" smtClean="0"/>
              <a:t> the </a:t>
            </a:r>
            <a:r>
              <a:rPr lang="nl-NL" dirty="0" err="1" smtClean="0"/>
              <a:t>difference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Use</a:t>
            </a:r>
            <a:r>
              <a:rPr lang="nl-NL" dirty="0" smtClean="0"/>
              <a:t>: e.g. </a:t>
            </a:r>
            <a:r>
              <a:rPr lang="nl-NL" dirty="0" err="1" smtClean="0"/>
              <a:t>model.predict</a:t>
            </a:r>
            <a:r>
              <a:rPr lang="nl-NL" dirty="0" smtClean="0"/>
              <a:t>(2,5)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Testing</a:t>
            </a:r>
            <a:r>
              <a:rPr lang="nl-NL" dirty="0" smtClean="0"/>
              <a:t> the model (</a:t>
            </a:r>
            <a:r>
              <a:rPr lang="nl-NL" dirty="0" err="1" smtClean="0"/>
              <a:t>use</a:t>
            </a:r>
            <a:r>
              <a:rPr lang="nl-NL" dirty="0" smtClean="0"/>
              <a:t> the </a:t>
            </a:r>
            <a:r>
              <a:rPr lang="nl-NL" dirty="0" err="1" smtClean="0"/>
              <a:t>predict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59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smtClean="0"/>
              <a:t>Run the </a:t>
            </a:r>
            <a:r>
              <a:rPr lang="nl-NL" dirty="0" err="1" smtClean="0"/>
              <a:t>following</a:t>
            </a:r>
            <a:r>
              <a:rPr lang="nl-NL" dirty="0" smtClean="0"/>
              <a:t> code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explain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items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see</a:t>
            </a:r>
            <a:r>
              <a:rPr lang="nl-NL" dirty="0" smtClean="0"/>
              <a:t> in the array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mean</a:t>
            </a:r>
            <a:r>
              <a:rPr lang="nl-NL" dirty="0" smtClean="0"/>
              <a:t>.</a:t>
            </a:r>
            <a:endParaRPr lang="nl-NL" dirty="0"/>
          </a:p>
          <a:p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model.userFeatures.take</a:t>
            </a:r>
            <a:r>
              <a:rPr lang="nl-NL" dirty="0" smtClean="0"/>
              <a:t>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model.productFeatures.take</a:t>
            </a:r>
            <a:r>
              <a:rPr lang="nl-NL" dirty="0" smtClean="0"/>
              <a:t>(1)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Latent features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004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`</a:t>
            </a:r>
            <a:r>
              <a:rPr lang="nl-NL" dirty="0" err="1" smtClean="0"/>
              <a:t>Try</a:t>
            </a:r>
            <a:r>
              <a:rPr lang="nl-NL" dirty="0" smtClean="0"/>
              <a:t> </a:t>
            </a:r>
            <a:r>
              <a:rPr lang="nl-NL" dirty="0" err="1" smtClean="0"/>
              <a:t>exporting</a:t>
            </a:r>
            <a:r>
              <a:rPr lang="nl-NL" dirty="0" smtClean="0"/>
              <a:t> the model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pmml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Export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pmml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learning algorithms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Classification</a:t>
            </a:r>
            <a:r>
              <a:rPr lang="nl-NL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Regression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 smtClean="0">
                <a:solidFill>
                  <a:srgbClr val="FF6200"/>
                </a:solidFill>
              </a:rPr>
              <a:t>Collaborative</a:t>
            </a:r>
            <a:r>
              <a:rPr lang="nl-NL" b="1" dirty="0" smtClean="0">
                <a:solidFill>
                  <a:srgbClr val="FF6200"/>
                </a:solidFill>
              </a:rPr>
              <a:t>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D</a:t>
            </a:r>
            <a:r>
              <a:rPr lang="nl-NL" dirty="0" err="1" smtClean="0"/>
              <a:t>imensionality</a:t>
            </a:r>
            <a:r>
              <a:rPr lang="nl-NL" dirty="0" smtClean="0"/>
              <a:t> </a:t>
            </a:r>
            <a:r>
              <a:rPr lang="nl-NL" dirty="0" err="1"/>
              <a:t>reduction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Machine Learning Library (</a:t>
            </a:r>
            <a:r>
              <a:rPr lang="nl-NL" dirty="0" err="1"/>
              <a:t>MLlib</a:t>
            </a:r>
            <a:r>
              <a:rPr lang="nl-NL" dirty="0"/>
              <a:t>)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38199" y="6498001"/>
            <a:ext cx="9968345" cy="116556"/>
          </a:xfrm>
        </p:spPr>
        <p:txBody>
          <a:bodyPr/>
          <a:lstStyle/>
          <a:p>
            <a:r>
              <a:rPr lang="en-GB" dirty="0" smtClean="0"/>
              <a:t>https</a:t>
            </a:r>
            <a:r>
              <a:rPr lang="en-GB" dirty="0"/>
              <a:t>://spark.apache.org/docs/1.2.1/mllib-guide.html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731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Case:</a:t>
            </a:r>
            <a:endParaRPr lang="nl-NL" dirty="0"/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 smtClean="0"/>
              <a:t>recommendations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i="1" dirty="0" err="1" smtClean="0"/>
              <a:t>implicit</a:t>
            </a:r>
            <a:r>
              <a:rPr lang="nl-NL" dirty="0" smtClean="0"/>
              <a:t> feedback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Examples</a:t>
            </a:r>
            <a:r>
              <a:rPr lang="nl-NL" dirty="0" smtClean="0"/>
              <a:t> of </a:t>
            </a:r>
            <a:r>
              <a:rPr lang="nl-NL" i="1" dirty="0" err="1" smtClean="0"/>
              <a:t>implicit</a:t>
            </a:r>
            <a:r>
              <a:rPr lang="nl-NL" dirty="0" smtClean="0"/>
              <a:t> feedback:</a:t>
            </a:r>
          </a:p>
          <a:p>
            <a:pPr marL="1414463" lvl="4" indent="-342900">
              <a:buFont typeface="Arial" panose="020B0604020202020204" pitchFamily="34" charset="0"/>
              <a:buChar char="•"/>
            </a:pPr>
            <a:r>
              <a:rPr lang="nl-NL" dirty="0" smtClean="0"/>
              <a:t>User A </a:t>
            </a:r>
            <a:r>
              <a:rPr lang="nl-NL" dirty="0" err="1" smtClean="0"/>
              <a:t>buys</a:t>
            </a:r>
            <a:r>
              <a:rPr lang="nl-NL" dirty="0" smtClean="0"/>
              <a:t> product X &amp; Y</a:t>
            </a:r>
          </a:p>
          <a:p>
            <a:pPr marL="1414463" lvl="4" indent="-342900">
              <a:buFont typeface="Arial" panose="020B0604020202020204" pitchFamily="34" charset="0"/>
              <a:buChar char="•"/>
            </a:pPr>
            <a:r>
              <a:rPr lang="nl-NL" dirty="0" smtClean="0"/>
              <a:t>User X </a:t>
            </a:r>
            <a:r>
              <a:rPr lang="nl-NL" dirty="0" err="1" smtClean="0"/>
              <a:t>listens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songs 1, 2 &amp; 3</a:t>
            </a:r>
          </a:p>
          <a:p>
            <a:pPr marL="1414463" lvl="4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lvl="1" indent="0">
              <a:buNone/>
            </a:pPr>
            <a:endParaRPr lang="nl-NL" dirty="0"/>
          </a:p>
          <a:p>
            <a:pPr lvl="1" indent="0">
              <a:buNone/>
            </a:pPr>
            <a:r>
              <a:rPr lang="nl-NL" dirty="0" err="1" smtClean="0"/>
              <a:t>Algorithm</a:t>
            </a:r>
            <a:r>
              <a:rPr lang="nl-NL" dirty="0" smtClean="0"/>
              <a:t> must </a:t>
            </a:r>
            <a:r>
              <a:rPr lang="nl-NL" dirty="0" err="1" smtClean="0"/>
              <a:t>scale</a:t>
            </a:r>
            <a:r>
              <a:rPr lang="nl-NL" dirty="0" smtClean="0"/>
              <a:t>:</a:t>
            </a:r>
          </a:p>
          <a:p>
            <a:pPr marL="611188" lvl="1" indent="-342900"/>
            <a:r>
              <a:rPr lang="nl-NL" dirty="0" smtClean="0"/>
              <a:t>Handle large </a:t>
            </a:r>
            <a:r>
              <a:rPr lang="nl-NL" dirty="0" err="1" smtClean="0"/>
              <a:t>models</a:t>
            </a:r>
            <a:endParaRPr lang="nl-NL" dirty="0" smtClean="0"/>
          </a:p>
          <a:p>
            <a:pPr marL="611188" lvl="1" indent="-342900"/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 smtClean="0"/>
              <a:t>recommendations</a:t>
            </a:r>
            <a:r>
              <a:rPr lang="nl-NL" dirty="0" smtClean="0"/>
              <a:t> </a:t>
            </a:r>
            <a:r>
              <a:rPr lang="nl-NL" dirty="0" err="1" smtClean="0"/>
              <a:t>near</a:t>
            </a:r>
            <a:r>
              <a:rPr lang="nl-NL" dirty="0" smtClean="0"/>
              <a:t> real time</a:t>
            </a:r>
          </a:p>
          <a:p>
            <a:pPr lvl="1" indent="0">
              <a:buNone/>
            </a:pPr>
            <a:endParaRPr lang="nl-NL" dirty="0"/>
          </a:p>
          <a:p>
            <a:pPr lvl="1" indent="0">
              <a:buNone/>
            </a:pPr>
            <a:endParaRPr lang="nl-NL" dirty="0" smtClean="0"/>
          </a:p>
          <a:p>
            <a:pPr lvl="1" indent="0">
              <a:buNone/>
            </a:pPr>
            <a:endParaRPr lang="nl-NL" dirty="0" smtClean="0"/>
          </a:p>
          <a:p>
            <a:pPr lvl="1" indent="0">
              <a:buNone/>
            </a:pPr>
            <a:r>
              <a:rPr lang="nl-NL" dirty="0" smtClean="0"/>
              <a:t>(*) </a:t>
            </a:r>
            <a:r>
              <a:rPr lang="nl-NL" i="1" dirty="0" err="1" smtClean="0"/>
              <a:t>Implicit</a:t>
            </a:r>
            <a:r>
              <a:rPr lang="nl-NL" dirty="0" smtClean="0"/>
              <a:t>: -No explicit feedback/rating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given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the </a:t>
            </a:r>
            <a:r>
              <a:rPr lang="nl-NL" dirty="0" err="1" smtClean="0"/>
              <a:t>products</a:t>
            </a:r>
            <a:r>
              <a:rPr lang="nl-NL" dirty="0" smtClean="0"/>
              <a:t> or songs</a:t>
            </a:r>
          </a:p>
          <a:p>
            <a:pPr lvl="1" indent="0">
              <a:buNone/>
            </a:pPr>
            <a:r>
              <a:rPr lang="nl-NL" dirty="0"/>
              <a:t>	 </a:t>
            </a:r>
            <a:r>
              <a:rPr lang="nl-NL" dirty="0" smtClean="0"/>
              <a:t>         -</a:t>
            </a:r>
            <a:r>
              <a:rPr lang="nl-NL" dirty="0" err="1" smtClean="0"/>
              <a:t>Properties</a:t>
            </a:r>
            <a:r>
              <a:rPr lang="nl-NL" dirty="0" smtClean="0"/>
              <a:t> of the user (</a:t>
            </a:r>
            <a:r>
              <a:rPr lang="nl-NL" dirty="0" err="1" smtClean="0"/>
              <a:t>age</a:t>
            </a:r>
            <a:r>
              <a:rPr lang="nl-NL" dirty="0" smtClean="0"/>
              <a:t>, </a:t>
            </a:r>
            <a:r>
              <a:rPr lang="nl-NL" dirty="0" err="1" smtClean="0"/>
              <a:t>etc</a:t>
            </a:r>
            <a:r>
              <a:rPr lang="nl-NL" dirty="0" smtClean="0"/>
              <a:t>) or </a:t>
            </a:r>
            <a:r>
              <a:rPr lang="nl-NL" dirty="0" err="1" smtClean="0"/>
              <a:t>products</a:t>
            </a:r>
            <a:r>
              <a:rPr lang="nl-NL" dirty="0" smtClean="0"/>
              <a:t> are </a:t>
            </a:r>
            <a:r>
              <a:rPr lang="nl-NL" dirty="0" err="1" smtClean="0"/>
              <a:t>not</a:t>
            </a:r>
            <a:r>
              <a:rPr lang="nl-NL" dirty="0" smtClean="0"/>
              <a:t> taken </a:t>
            </a:r>
            <a:r>
              <a:rPr lang="nl-NL" dirty="0" err="1" smtClean="0"/>
              <a:t>into</a:t>
            </a:r>
            <a:r>
              <a:rPr lang="nl-NL" dirty="0" smtClean="0"/>
              <a:t> account</a:t>
            </a:r>
          </a:p>
          <a:p>
            <a:pPr lvl="1" indent="0">
              <a:buNone/>
            </a:pPr>
            <a:r>
              <a:rPr lang="nl-NL" dirty="0"/>
              <a:t>	</a:t>
            </a:r>
            <a:endParaRPr lang="nl-NL" dirty="0" smtClean="0"/>
          </a:p>
          <a:p>
            <a:pPr marL="1414463" lvl="4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1414463" lvl="4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r>
              <a:rPr lang="nl-NL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ALS (</a:t>
            </a:r>
            <a:r>
              <a:rPr lang="nl-NL" dirty="0" err="1" smtClean="0"/>
              <a:t>Alternating</a:t>
            </a:r>
            <a:r>
              <a:rPr lang="nl-NL" dirty="0" smtClean="0"/>
              <a:t> </a:t>
            </a:r>
            <a:r>
              <a:rPr lang="nl-NL" dirty="0" err="1" smtClean="0"/>
              <a:t>Least</a:t>
            </a:r>
            <a:r>
              <a:rPr lang="nl-NL" dirty="0" smtClean="0"/>
              <a:t> Squares) </a:t>
            </a:r>
            <a:r>
              <a:rPr lang="nl-NL" dirty="0" err="1" smtClean="0"/>
              <a:t>Recommender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657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229" y="1278384"/>
            <a:ext cx="11419114" cy="4922391"/>
          </a:xfrm>
        </p:spPr>
        <p:txBody>
          <a:bodyPr/>
          <a:lstStyle/>
          <a:p>
            <a:r>
              <a:rPr lang="nl-NL" dirty="0" smtClean="0"/>
              <a:t>A: The </a:t>
            </a:r>
            <a:r>
              <a:rPr lang="nl-NL" dirty="0"/>
              <a:t>(</a:t>
            </a:r>
            <a:r>
              <a:rPr lang="nl-NL" dirty="0" err="1"/>
              <a:t>sparse</a:t>
            </a:r>
            <a:r>
              <a:rPr lang="nl-NL" dirty="0"/>
              <a:t>) User-Product matrix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X:  The (</a:t>
            </a:r>
            <a:r>
              <a:rPr lang="nl-NL" dirty="0" err="1" smtClean="0"/>
              <a:t>dense</a:t>
            </a:r>
            <a:r>
              <a:rPr lang="nl-NL" dirty="0" smtClean="0"/>
              <a:t>) user matrix, </a:t>
            </a:r>
            <a:r>
              <a:rPr lang="nl-NL" dirty="0" err="1" smtClean="0"/>
              <a:t>containing</a:t>
            </a:r>
            <a:r>
              <a:rPr lang="nl-NL" dirty="0" smtClean="0"/>
              <a:t> users </a:t>
            </a:r>
          </a:p>
          <a:p>
            <a:r>
              <a:rPr lang="nl-NL" dirty="0" smtClean="0"/>
              <a:t>    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latent features (e.g. taste or genre)</a:t>
            </a:r>
          </a:p>
          <a:p>
            <a:endParaRPr lang="nl-NL" dirty="0" smtClean="0"/>
          </a:p>
          <a:p>
            <a:r>
              <a:rPr lang="nl-NL" dirty="0" smtClean="0"/>
              <a:t>Y:  The (</a:t>
            </a:r>
            <a:r>
              <a:rPr lang="nl-NL" dirty="0" err="1" smtClean="0"/>
              <a:t>dense</a:t>
            </a:r>
            <a:r>
              <a:rPr lang="nl-NL" dirty="0" smtClean="0"/>
              <a:t>) product matrix, </a:t>
            </a:r>
            <a:r>
              <a:rPr lang="nl-NL" dirty="0" err="1"/>
              <a:t>containing</a:t>
            </a:r>
            <a:r>
              <a:rPr lang="nl-NL" dirty="0"/>
              <a:t> users </a:t>
            </a:r>
            <a:endParaRPr lang="nl-NL" dirty="0" smtClean="0"/>
          </a:p>
          <a:p>
            <a:r>
              <a:rPr lang="nl-NL" dirty="0"/>
              <a:t> </a:t>
            </a:r>
            <a:r>
              <a:rPr lang="nl-NL" dirty="0" smtClean="0"/>
              <a:t>  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/>
              <a:t>some</a:t>
            </a:r>
            <a:r>
              <a:rPr lang="nl-NL" dirty="0"/>
              <a:t> latent features (e.g. taste or genre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Initialize</a:t>
            </a:r>
            <a:r>
              <a:rPr lang="nl-NL" dirty="0" smtClean="0"/>
              <a:t> Y </a:t>
            </a:r>
            <a:r>
              <a:rPr lang="nl-NL" dirty="0" err="1" smtClean="0"/>
              <a:t>with</a:t>
            </a:r>
            <a:r>
              <a:rPr lang="nl-NL" dirty="0" smtClean="0"/>
              <a:t> random </a:t>
            </a:r>
            <a:r>
              <a:rPr lang="nl-NL" dirty="0" err="1" smtClean="0"/>
              <a:t>values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X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calculated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Recalculate</a:t>
            </a:r>
            <a:r>
              <a:rPr lang="nl-NL" dirty="0" smtClean="0"/>
              <a:t> 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Recalculate</a:t>
            </a:r>
            <a:r>
              <a:rPr lang="nl-NL" dirty="0" smtClean="0"/>
              <a:t>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Etc</a:t>
            </a:r>
            <a:r>
              <a:rPr lang="nl-NL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X </a:t>
            </a:r>
            <a:r>
              <a:rPr lang="nl-NL" dirty="0" err="1" smtClean="0"/>
              <a:t>and</a:t>
            </a:r>
            <a:r>
              <a:rPr lang="nl-NL" dirty="0" smtClean="0"/>
              <a:t> Y do </a:t>
            </a:r>
            <a:r>
              <a:rPr lang="nl-NL" dirty="0" err="1" smtClean="0"/>
              <a:t>eventually</a:t>
            </a:r>
            <a:r>
              <a:rPr lang="nl-NL" dirty="0" smtClean="0"/>
              <a:t> </a:t>
            </a:r>
            <a:r>
              <a:rPr lang="nl-NL" dirty="0" err="1" smtClean="0"/>
              <a:t>converge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Example</a:t>
            </a:r>
            <a:r>
              <a:rPr lang="nl-NL" dirty="0"/>
              <a:t>: http://www.mathwarehouse.com/algebra/matrix/multiply-matrix.php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Internal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r>
              <a:rPr lang="nl-NL" dirty="0" smtClean="0"/>
              <a:t>:  Matrix </a:t>
            </a:r>
            <a:r>
              <a:rPr lang="nl-NL" dirty="0" err="1" smtClean="0"/>
              <a:t>Factorization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13" y="1354314"/>
            <a:ext cx="5667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0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Underlying</a:t>
            </a:r>
            <a:r>
              <a:rPr lang="nl-NL" dirty="0" smtClean="0"/>
              <a:t> data types </a:t>
            </a:r>
            <a:r>
              <a:rPr lang="nl-NL" dirty="0" err="1" smtClean="0"/>
              <a:t>for</a:t>
            </a:r>
            <a:r>
              <a:rPr lang="nl-NL" dirty="0" smtClean="0"/>
              <a:t> the ML </a:t>
            </a:r>
            <a:r>
              <a:rPr lang="nl-NL" dirty="0" err="1" smtClean="0"/>
              <a:t>algorithms</a:t>
            </a:r>
            <a:endParaRPr lang="nl-NL" dirty="0" smtClean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Local</a:t>
            </a:r>
            <a:r>
              <a:rPr lang="nl-NL" dirty="0"/>
              <a:t>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Labeled</a:t>
            </a:r>
            <a:r>
              <a:rPr lang="nl-NL" dirty="0"/>
              <a:t>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Local</a:t>
            </a:r>
            <a:r>
              <a:rPr lang="nl-NL" dirty="0"/>
              <a:t>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Distributed </a:t>
            </a:r>
            <a:r>
              <a:rPr lang="nl-NL" dirty="0" smtClean="0"/>
              <a:t>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6200"/>
                </a:solidFill>
              </a:rPr>
              <a:t>Case class Rating(user</a:t>
            </a:r>
            <a:r>
              <a:rPr lang="en-US" b="1" dirty="0">
                <a:solidFill>
                  <a:srgbClr val="FF6200"/>
                </a:solidFill>
              </a:rPr>
              <a:t>: </a:t>
            </a:r>
            <a:r>
              <a:rPr lang="en-US" b="1" dirty="0" err="1">
                <a:solidFill>
                  <a:srgbClr val="FF6200"/>
                </a:solidFill>
              </a:rPr>
              <a:t>Int</a:t>
            </a:r>
            <a:r>
              <a:rPr lang="en-US" b="1" dirty="0">
                <a:solidFill>
                  <a:srgbClr val="FF6200"/>
                </a:solidFill>
              </a:rPr>
              <a:t>, product: </a:t>
            </a:r>
            <a:r>
              <a:rPr lang="en-US" b="1" dirty="0" err="1">
                <a:solidFill>
                  <a:srgbClr val="FF6200"/>
                </a:solidFill>
              </a:rPr>
              <a:t>Int</a:t>
            </a:r>
            <a:r>
              <a:rPr lang="en-US" b="1" dirty="0">
                <a:solidFill>
                  <a:srgbClr val="FF6200"/>
                </a:solidFill>
              </a:rPr>
              <a:t>, rating: Double)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MLlib</a:t>
            </a:r>
            <a:r>
              <a:rPr lang="nl-NL" dirty="0"/>
              <a:t> - Data Types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6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 March 2016</a:t>
            </a:r>
            <a:endParaRPr lang="en-US" dirty="0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/>
              <a:t>: https://github.com/erik121212/AlternatingLeastSquares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Look at </a:t>
            </a:r>
            <a:r>
              <a:rPr lang="de-DE" dirty="0" err="1" smtClean="0"/>
              <a:t>the</a:t>
            </a:r>
            <a:r>
              <a:rPr lang="de-DE" dirty="0" smtClean="0"/>
              <a:t> sample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Lauch Spark: 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osboxes@osboxes</a:t>
            </a:r>
            <a:r>
              <a:rPr lang="de-DE" dirty="0"/>
              <a:t>:/$ </a:t>
            </a:r>
            <a:r>
              <a:rPr lang="de-DE" dirty="0" err="1"/>
              <a:t>dse</a:t>
            </a:r>
            <a:r>
              <a:rPr lang="de-DE" dirty="0"/>
              <a:t> </a:t>
            </a:r>
            <a:r>
              <a:rPr lang="de-DE" dirty="0" err="1" smtClean="0"/>
              <a:t>spark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Run Sample code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repo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answer</a:t>
            </a:r>
            <a:r>
              <a:rPr lang="nl-NL" dirty="0" smtClean="0"/>
              <a:t> the </a:t>
            </a:r>
            <a:r>
              <a:rPr lang="nl-NL" dirty="0" err="1" smtClean="0"/>
              <a:t>questions</a:t>
            </a:r>
            <a:r>
              <a:rPr lang="nl-NL" dirty="0" smtClean="0"/>
              <a:t> in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ppt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836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45575" y="1117600"/>
            <a:ext cx="10946622" cy="5083175"/>
          </a:xfrm>
        </p:spPr>
        <p:txBody>
          <a:bodyPr/>
          <a:lstStyle/>
          <a:p>
            <a:r>
              <a:rPr lang="nl-NL" sz="1600" dirty="0" smtClean="0"/>
              <a:t>Look at the data </a:t>
            </a:r>
            <a:r>
              <a:rPr lang="nl-NL" sz="1600" dirty="0" smtClean="0"/>
              <a:t>in the file “</a:t>
            </a:r>
            <a:r>
              <a:rPr lang="nl-NL" sz="1600" dirty="0" err="1" smtClean="0"/>
              <a:t>test.data</a:t>
            </a:r>
            <a:r>
              <a:rPr lang="nl-NL" sz="1600" dirty="0" smtClean="0"/>
              <a:t>”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note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:</a:t>
            </a:r>
          </a:p>
          <a:p>
            <a:endParaRPr lang="nl-N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User 2 </a:t>
            </a:r>
            <a:r>
              <a:rPr lang="nl-NL" sz="1600" dirty="0" err="1" smtClean="0"/>
              <a:t>and</a:t>
            </a:r>
            <a:r>
              <a:rPr lang="nl-NL" sz="1600" dirty="0" smtClean="0"/>
              <a:t> user 3 have the </a:t>
            </a:r>
            <a:r>
              <a:rPr lang="nl-NL" sz="1600" dirty="0" err="1" smtClean="0"/>
              <a:t>same</a:t>
            </a:r>
            <a:r>
              <a:rPr lang="nl-NL" sz="1600" dirty="0" smtClean="0"/>
              <a:t> </a:t>
            </a:r>
            <a:r>
              <a:rPr lang="nl-NL" sz="1600" dirty="0" err="1" smtClean="0"/>
              <a:t>products</a:t>
            </a:r>
            <a:r>
              <a:rPr lang="nl-NL" sz="1600" dirty="0" smtClean="0"/>
              <a:t> </a:t>
            </a:r>
            <a:r>
              <a:rPr lang="nl-NL" sz="1600" dirty="0" smtClean="0"/>
              <a:t>but </a:t>
            </a:r>
            <a:r>
              <a:rPr lang="nl-NL" sz="1600" dirty="0" err="1" smtClean="0"/>
              <a:t>opposite</a:t>
            </a:r>
            <a:r>
              <a:rPr lang="nl-NL" sz="1600" dirty="0" smtClean="0"/>
              <a:t> </a:t>
            </a:r>
            <a:r>
              <a:rPr lang="nl-NL" sz="1600" dirty="0" smtClean="0"/>
              <a:t>rating </a:t>
            </a:r>
            <a:r>
              <a:rPr lang="nl-NL" sz="1600" dirty="0" err="1" smtClean="0"/>
              <a:t>than</a:t>
            </a:r>
            <a:r>
              <a:rPr lang="nl-NL" sz="1600" dirty="0" smtClean="0"/>
              <a:t> </a:t>
            </a:r>
            <a:r>
              <a:rPr lang="nl-NL" sz="1600" dirty="0" smtClean="0"/>
              <a:t>user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Only</a:t>
            </a:r>
            <a:r>
              <a:rPr lang="nl-NL" sz="1600" dirty="0" smtClean="0"/>
              <a:t> users 1 &amp; 4 have product 6 but </a:t>
            </a:r>
            <a:r>
              <a:rPr lang="nl-NL" sz="1600" dirty="0" err="1" smtClean="0"/>
              <a:t>with</a:t>
            </a:r>
            <a:r>
              <a:rPr lang="nl-NL" sz="1600" dirty="0" smtClean="0"/>
              <a:t> </a:t>
            </a:r>
            <a:r>
              <a:rPr lang="nl-NL" sz="1600" dirty="0" err="1" smtClean="0"/>
              <a:t>opposite</a:t>
            </a:r>
            <a:r>
              <a:rPr lang="nl-NL" sz="1600" dirty="0" smtClean="0"/>
              <a:t> ratings</a:t>
            </a:r>
            <a:endParaRPr lang="nl-NL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Sample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77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val model = ALS.train(ratings, rank, numIterations, 0.01)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Input for train function: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Collection of Rating(s) </a:t>
            </a:r>
            <a:r>
              <a:rPr lang="en-US" dirty="0"/>
              <a:t>- RDD of 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rating) </a:t>
            </a:r>
            <a:r>
              <a:rPr lang="en-US" dirty="0" smtClean="0"/>
              <a:t>pairs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rank – size of feature vector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sv-SE" dirty="0" smtClean="0"/>
              <a:t>numIterations</a:t>
            </a:r>
            <a:r>
              <a:rPr lang="en-US" dirty="0" smtClean="0"/>
              <a:t> - </a:t>
            </a:r>
            <a:r>
              <a:rPr lang="en-US" dirty="0"/>
              <a:t>number of iterations of ALS (recommended: 10-20)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/>
              <a:t>lambda - regularization factor to avoid </a:t>
            </a:r>
            <a:r>
              <a:rPr lang="en-US" dirty="0" err="1"/>
              <a:t>overfitting</a:t>
            </a:r>
            <a:r>
              <a:rPr lang="en-US" dirty="0"/>
              <a:t> (recommended: 0.01)</a:t>
            </a:r>
            <a:endParaRPr lang="nl-NL" dirty="0"/>
          </a:p>
          <a:p>
            <a:pPr marL="879475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79475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Rank, </a:t>
            </a:r>
            <a:r>
              <a:rPr lang="en-US" dirty="0" err="1" smtClean="0"/>
              <a:t>numIterations</a:t>
            </a:r>
            <a:r>
              <a:rPr lang="en-US" dirty="0" smtClean="0"/>
              <a:t> and lambda are </a:t>
            </a:r>
            <a:r>
              <a:rPr lang="en-US" dirty="0" err="1" smtClean="0"/>
              <a:t>socalled</a:t>
            </a:r>
            <a:r>
              <a:rPr lang="en-US" dirty="0" smtClean="0"/>
              <a:t> </a:t>
            </a:r>
            <a:r>
              <a:rPr lang="en-US" dirty="0" err="1" smtClean="0"/>
              <a:t>hyperparameters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numIterations</a:t>
            </a:r>
            <a:r>
              <a:rPr lang="en-US" dirty="0" smtClean="0"/>
              <a:t> is parameters to constrain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 </a:t>
            </a:r>
            <a:r>
              <a:rPr lang="nl-NL" dirty="0" err="1" smtClean="0"/>
              <a:t>for</a:t>
            </a:r>
            <a:r>
              <a:rPr lang="nl-NL" dirty="0" smtClean="0"/>
              <a:t> the train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612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62F1F-9F53-4B77-A7FE-12F262875427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CD96B9-0D16-430F-823E-BAB6E4D6B9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F412C-4FC8-41CE-B84A-118208DDB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0</TotalTime>
  <Words>469</Words>
  <Application>Microsoft Office PowerPoint</Application>
  <PresentationFormat>Custom</PresentationFormat>
  <Paragraphs>128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ING_PP_Template_16x9_June2015</vt:lpstr>
      <vt:lpstr>Collaborative filtering</vt:lpstr>
      <vt:lpstr>Machine Learning Library (MLlib) </vt:lpstr>
      <vt:lpstr>ALS (Alternating Least Squares) Recommender Algorithm</vt:lpstr>
      <vt:lpstr>Internal algorithm:  Matrix Factorization</vt:lpstr>
      <vt:lpstr>MLlib - Data Types</vt:lpstr>
      <vt:lpstr>Exercise</vt:lpstr>
      <vt:lpstr>Exercise</vt:lpstr>
      <vt:lpstr>Sample Data</vt:lpstr>
      <vt:lpstr>Parameters for the train function</vt:lpstr>
      <vt:lpstr>Testing the model (use the predict function)</vt:lpstr>
      <vt:lpstr>Latent features</vt:lpstr>
      <vt:lpstr>Export to pmml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Me, Reference 16x9</cp:keywords>
  <cp:lastModifiedBy>Nooij, E.G. de (Erik)</cp:lastModifiedBy>
  <cp:revision>323</cp:revision>
  <dcterms:created xsi:type="dcterms:W3CDTF">2015-04-09T14:12:58Z</dcterms:created>
  <dcterms:modified xsi:type="dcterms:W3CDTF">2016-07-31T19:14:27Z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