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31"/>
  </p:notesMasterIdLst>
  <p:handoutMasterIdLst>
    <p:handoutMasterId r:id="rId32"/>
  </p:handoutMasterIdLst>
  <p:sldIdLst>
    <p:sldId id="332" r:id="rId5"/>
    <p:sldId id="359" r:id="rId6"/>
    <p:sldId id="354" r:id="rId7"/>
    <p:sldId id="351" r:id="rId8"/>
    <p:sldId id="352" r:id="rId9"/>
    <p:sldId id="353" r:id="rId10"/>
    <p:sldId id="350" r:id="rId11"/>
    <p:sldId id="361" r:id="rId12"/>
    <p:sldId id="360" r:id="rId13"/>
    <p:sldId id="355" r:id="rId14"/>
    <p:sldId id="356" r:id="rId15"/>
    <p:sldId id="335" r:id="rId16"/>
    <p:sldId id="337" r:id="rId17"/>
    <p:sldId id="338" r:id="rId18"/>
    <p:sldId id="339" r:id="rId19"/>
    <p:sldId id="340" r:id="rId20"/>
    <p:sldId id="341" r:id="rId21"/>
    <p:sldId id="342" r:id="rId22"/>
    <p:sldId id="357" r:id="rId23"/>
    <p:sldId id="362" r:id="rId24"/>
    <p:sldId id="358" r:id="rId25"/>
    <p:sldId id="344" r:id="rId26"/>
    <p:sldId id="343" r:id="rId27"/>
    <p:sldId id="349" r:id="rId28"/>
    <p:sldId id="346" r:id="rId29"/>
    <p:sldId id="347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200"/>
    <a:srgbClr val="349651"/>
    <a:srgbClr val="E9E9E9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0698" autoAdjust="0"/>
  </p:normalViewPr>
  <p:slideViewPr>
    <p:cSldViewPr snapToGrid="0" showGuides="1">
      <p:cViewPr varScale="1">
        <p:scale>
          <a:sx n="75" d="100"/>
          <a:sy n="75" d="100"/>
        </p:scale>
        <p:origin x="-1404" y="-10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27/03/2016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27/03/2016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https://www.youtube.com/watch?v=_aWzGGNrcic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7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http://spark.apache.org/docs/latest/mllib-clustering.html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http://spark.apache.org/docs/latest/mllib-clustering.html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March 2016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11049000" cy="360000"/>
          </a:xfrm>
        </p:spPr>
        <p:txBody>
          <a:bodyPr/>
          <a:lstStyle/>
          <a:p>
            <a:r>
              <a:rPr lang="en-US" dirty="0"/>
              <a:t>Apache Spark™</a:t>
            </a:r>
            <a:r>
              <a:rPr lang="en-US" b="0" dirty="0"/>
              <a:t> is a fast and general engine for large-scale data processing.</a:t>
            </a:r>
            <a:endParaRPr lang="en-GB" noProof="0" dirty="0"/>
          </a:p>
        </p:txBody>
      </p:sp>
      <p:pic>
        <p:nvPicPr>
          <p:cNvPr id="5122" name="Picture 2" descr="http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85" y="1226110"/>
            <a:ext cx="91763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2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learning algorithms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Classification</a:t>
            </a:r>
            <a:r>
              <a:rPr lang="nl-NL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Regression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1"/>
                </a:solidFill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Collaborative</a:t>
            </a:r>
            <a:r>
              <a:rPr lang="nl-NL" dirty="0" smtClean="0"/>
              <a:t>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</a:t>
            </a:r>
            <a:r>
              <a:rPr lang="nl-NL" dirty="0" err="1" smtClean="0"/>
              <a:t>imensionality</a:t>
            </a:r>
            <a:r>
              <a:rPr lang="nl-NL" dirty="0" smtClean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Library (</a:t>
            </a:r>
            <a:r>
              <a:rPr lang="nl-NL" dirty="0" err="1"/>
              <a:t>MLlib</a:t>
            </a:r>
            <a:r>
              <a:rPr lang="nl-NL" dirty="0"/>
              <a:t>)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1"/>
            <a:ext cx="9968345" cy="116556"/>
          </a:xfrm>
        </p:spPr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://spark.apache.org/docs/1.2.1/mllib-guide.html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73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pick</a:t>
            </a:r>
            <a:r>
              <a:rPr lang="nl-NL" dirty="0" smtClean="0"/>
              <a:t> the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centroids</a:t>
            </a:r>
            <a:r>
              <a:rPr lang="nl-NL" dirty="0" smtClean="0"/>
              <a:t> (k = 2)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29" y="1901358"/>
            <a:ext cx="59912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Draw a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 smtClean="0"/>
              <a:t>divide</a:t>
            </a:r>
            <a:r>
              <a:rPr lang="nl-NL" dirty="0" smtClean="0"/>
              <a:t> the </a:t>
            </a:r>
            <a:r>
              <a:rPr lang="nl-NL" dirty="0"/>
              <a:t>data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/>
              <a:t>one</a:t>
            </a:r>
            <a:r>
              <a:rPr lang="nl-NL" dirty="0"/>
              <a:t> of the </a:t>
            </a:r>
            <a:r>
              <a:rPr lang="nl-NL" dirty="0" err="1"/>
              <a:t>two</a:t>
            </a:r>
            <a:r>
              <a:rPr lang="nl-NL" dirty="0"/>
              <a:t> clusters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19" y="2017339"/>
            <a:ext cx="55911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2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29" y="1857374"/>
            <a:ext cx="59436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Recalculate</a:t>
            </a:r>
            <a:r>
              <a:rPr lang="nl-NL" dirty="0" smtClean="0"/>
              <a:t> the new </a:t>
            </a:r>
            <a:r>
              <a:rPr lang="nl-NL" dirty="0" err="1" smtClean="0"/>
              <a:t>centroid</a:t>
            </a:r>
            <a:r>
              <a:rPr lang="nl-NL" dirty="0" smtClean="0"/>
              <a:t> per cluster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5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yellow</a:t>
            </a:r>
            <a:r>
              <a:rPr lang="nl-NL" dirty="0" smtClean="0"/>
              <a:t> </a:t>
            </a:r>
            <a:r>
              <a:rPr lang="nl-NL" dirty="0" err="1" smtClean="0"/>
              <a:t>dots</a:t>
            </a:r>
            <a:r>
              <a:rPr lang="nl-NL" dirty="0" smtClean="0"/>
              <a:t> are closer </a:t>
            </a:r>
            <a:r>
              <a:rPr lang="nl-NL" dirty="0" err="1" smtClean="0"/>
              <a:t>to</a:t>
            </a:r>
            <a:r>
              <a:rPr lang="nl-NL" dirty="0" smtClean="0"/>
              <a:t> the red </a:t>
            </a:r>
            <a:r>
              <a:rPr lang="nl-NL" dirty="0" err="1" smtClean="0"/>
              <a:t>centroid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795463"/>
            <a:ext cx="59340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Redraw</a:t>
            </a:r>
            <a:r>
              <a:rPr lang="nl-NL" dirty="0" smtClean="0"/>
              <a:t> the </a:t>
            </a:r>
            <a:r>
              <a:rPr lang="nl-NL" dirty="0"/>
              <a:t>line </a:t>
            </a:r>
            <a:r>
              <a:rPr lang="nl-NL" dirty="0" err="1" smtClean="0"/>
              <a:t>based</a:t>
            </a:r>
            <a:r>
              <a:rPr lang="nl-NL" dirty="0" smtClean="0"/>
              <a:t> on the new </a:t>
            </a:r>
            <a:r>
              <a:rPr lang="nl-NL" dirty="0" err="1" smtClean="0"/>
              <a:t>centroids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033588"/>
            <a:ext cx="60293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3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Repeat</a:t>
            </a:r>
            <a:r>
              <a:rPr lang="nl-NL" dirty="0" smtClean="0"/>
              <a:t> the </a:t>
            </a:r>
            <a:r>
              <a:rPr lang="nl-NL" dirty="0" err="1" smtClean="0"/>
              <a:t>process</a:t>
            </a:r>
            <a:r>
              <a:rPr lang="nl-NL" dirty="0" smtClean="0"/>
              <a:t>,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iterations</a:t>
            </a:r>
            <a:r>
              <a:rPr lang="nl-NL" dirty="0" smtClean="0"/>
              <a:t> </a:t>
            </a:r>
            <a:r>
              <a:rPr lang="nl-NL" dirty="0" err="1" smtClean="0"/>
              <a:t>shown</a:t>
            </a:r>
            <a:r>
              <a:rPr lang="nl-NL" dirty="0" smtClean="0"/>
              <a:t> below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0"/>
            <a:ext cx="9659587" cy="270935"/>
          </a:xfrm>
        </p:spPr>
        <p:txBody>
          <a:bodyPr/>
          <a:lstStyle/>
          <a:p>
            <a:r>
              <a:rPr lang="en-GB" dirty="0" smtClean="0"/>
              <a:t>Note: All the data points are still on the original spots</a:t>
            </a:r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195388"/>
            <a:ext cx="59626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4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-</a:t>
            </a:r>
            <a:r>
              <a:rPr lang="nl-NL" dirty="0" err="1" smtClean="0"/>
              <a:t>When</a:t>
            </a:r>
            <a:r>
              <a:rPr lang="nl-NL" dirty="0" smtClean="0"/>
              <a:t> the ‘</a:t>
            </a:r>
            <a:r>
              <a:rPr lang="nl-NL" dirty="0" err="1" smtClean="0"/>
              <a:t>dots</a:t>
            </a:r>
            <a:r>
              <a:rPr lang="nl-NL" dirty="0" smtClean="0"/>
              <a:t>’ </a:t>
            </a:r>
            <a:r>
              <a:rPr lang="nl-NL" dirty="0" err="1" smtClean="0"/>
              <a:t>don’t</a:t>
            </a:r>
            <a:r>
              <a:rPr lang="nl-NL" dirty="0" smtClean="0"/>
              <a:t> change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anymore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-A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times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-</a:t>
            </a:r>
            <a:r>
              <a:rPr lang="nl-NL" dirty="0" err="1" smtClean="0"/>
              <a:t>If</a:t>
            </a:r>
            <a:r>
              <a:rPr lang="nl-NL" dirty="0" smtClean="0"/>
              <a:t> the </a:t>
            </a:r>
            <a:r>
              <a:rPr lang="nl-NL" dirty="0" err="1" smtClean="0"/>
              <a:t>centroids</a:t>
            </a:r>
            <a:r>
              <a:rPr lang="nl-NL" dirty="0" smtClean="0"/>
              <a:t> </a:t>
            </a:r>
            <a:r>
              <a:rPr lang="nl-NL" dirty="0" err="1" smtClean="0"/>
              <a:t>barely</a:t>
            </a:r>
            <a:r>
              <a:rPr lang="nl-NL" dirty="0" smtClean="0"/>
              <a:t> move </a:t>
            </a:r>
            <a:r>
              <a:rPr lang="nl-NL" dirty="0" err="1" smtClean="0"/>
              <a:t>positions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iterations</a:t>
            </a:r>
            <a:r>
              <a:rPr lang="nl-NL" dirty="0"/>
              <a:t> </a:t>
            </a:r>
            <a:r>
              <a:rPr lang="nl-NL" dirty="0" smtClean="0"/>
              <a:t>do we </a:t>
            </a:r>
            <a:r>
              <a:rPr lang="nl-NL" dirty="0" err="1" smtClean="0"/>
              <a:t>need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4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Underlying</a:t>
            </a:r>
            <a:r>
              <a:rPr lang="nl-NL" dirty="0" smtClean="0"/>
              <a:t> data types </a:t>
            </a:r>
            <a:r>
              <a:rPr lang="nl-NL" dirty="0" err="1" smtClean="0"/>
              <a:t>for</a:t>
            </a:r>
            <a:r>
              <a:rPr lang="nl-NL" dirty="0" smtClean="0"/>
              <a:t> the ML </a:t>
            </a:r>
            <a:r>
              <a:rPr lang="nl-NL" dirty="0" err="1" smtClean="0"/>
              <a:t>algorithms</a:t>
            </a:r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Labeled</a:t>
            </a:r>
            <a:r>
              <a:rPr lang="nl-NL" dirty="0"/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Distributed matrix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MLlib</a:t>
            </a:r>
            <a:r>
              <a:rPr lang="nl-NL" dirty="0"/>
              <a:t> - Data Types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85" y="1226110"/>
            <a:ext cx="91763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11049000" cy="360000"/>
          </a:xfrm>
        </p:spPr>
        <p:txBody>
          <a:bodyPr/>
          <a:lstStyle/>
          <a:p>
            <a:r>
              <a:rPr lang="en-US" dirty="0"/>
              <a:t>Apache Spark™</a:t>
            </a:r>
            <a:r>
              <a:rPr lang="en-US" b="0" dirty="0"/>
              <a:t> is a fast and general engine for large-scale data processing.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2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Dense</a:t>
            </a:r>
            <a:r>
              <a:rPr lang="nl-NL" dirty="0" smtClean="0"/>
              <a:t> Vector:</a:t>
            </a:r>
          </a:p>
          <a:p>
            <a:pPr lvl="1"/>
            <a:r>
              <a:rPr lang="en-US" dirty="0" smtClean="0"/>
              <a:t>A single array of doubles </a:t>
            </a:r>
            <a:r>
              <a:rPr lang="en-US" dirty="0"/>
              <a:t>representing its entry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Example: </a:t>
            </a:r>
            <a:r>
              <a:rPr lang="nl-NL" dirty="0"/>
              <a:t>(1.0, 0.0, 3.0)</a:t>
            </a:r>
            <a:r>
              <a:rPr lang="nl-NL" dirty="0"/>
              <a:t> 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err="1" smtClean="0"/>
              <a:t>Sparse</a:t>
            </a:r>
            <a:r>
              <a:rPr lang="nl-NL" dirty="0" smtClean="0"/>
              <a:t> Vector</a:t>
            </a:r>
          </a:p>
          <a:p>
            <a:pPr lvl="2"/>
            <a:r>
              <a:rPr lang="en-US" dirty="0" smtClean="0"/>
              <a:t>Two </a:t>
            </a:r>
            <a:r>
              <a:rPr lang="en-US" dirty="0"/>
              <a:t>parallel arrays: indices and values. </a:t>
            </a:r>
            <a:endParaRPr lang="en-US" dirty="0" smtClean="0"/>
          </a:p>
          <a:p>
            <a:pPr lvl="2"/>
            <a:r>
              <a:rPr lang="nl-NL" dirty="0" err="1" smtClean="0"/>
              <a:t>Example</a:t>
            </a:r>
            <a:r>
              <a:rPr lang="nl-NL" dirty="0" smtClean="0"/>
              <a:t>: (3</a:t>
            </a:r>
            <a:r>
              <a:rPr lang="nl-NL" dirty="0"/>
              <a:t>, [0, 2], [1.0, 3.0</a:t>
            </a:r>
            <a:r>
              <a:rPr lang="nl-NL" dirty="0" smtClean="0"/>
              <a:t>])</a:t>
            </a:r>
          </a:p>
          <a:p>
            <a:pPr lvl="3"/>
            <a:r>
              <a:rPr lang="en-US" dirty="0"/>
              <a:t>3</a:t>
            </a:r>
            <a:r>
              <a:rPr lang="en-US" dirty="0"/>
              <a:t> is the size of the vector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Element 0 and element 2 have values</a:t>
            </a:r>
          </a:p>
          <a:p>
            <a:pPr lvl="3"/>
            <a:r>
              <a:rPr lang="en-US" dirty="0" smtClean="0"/>
              <a:t>The values are 1.0 and 3.0</a:t>
            </a:r>
            <a:endParaRPr lang="nl-NL" dirty="0" smtClean="0"/>
          </a:p>
          <a:p>
            <a:r>
              <a:rPr lang="nl-NL" dirty="0"/>
              <a:t>	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nl-NL" dirty="0" err="1"/>
              <a:t>Local</a:t>
            </a:r>
            <a:r>
              <a:rPr lang="nl-NL" dirty="0"/>
              <a:t> vector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27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March 2016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osboxes@osboxes</a:t>
            </a:r>
            <a:r>
              <a:rPr lang="de-DE" dirty="0"/>
              <a:t>:/$ </a:t>
            </a:r>
            <a:r>
              <a:rPr lang="de-DE" dirty="0" err="1"/>
              <a:t>dse</a:t>
            </a:r>
            <a:r>
              <a:rPr lang="de-DE" dirty="0"/>
              <a:t> </a:t>
            </a:r>
            <a:r>
              <a:rPr lang="de-DE" dirty="0" err="1"/>
              <a:t>spark</a:t>
            </a:r>
            <a:endParaRPr lang="de-DE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spark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36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45575" y="1117600"/>
            <a:ext cx="10946622" cy="5083175"/>
          </a:xfrm>
        </p:spPr>
        <p:txBody>
          <a:bodyPr/>
          <a:lstStyle/>
          <a:p>
            <a:r>
              <a:rPr lang="nl-NL" sz="1600" dirty="0"/>
              <a:t>import </a:t>
            </a:r>
            <a:r>
              <a:rPr lang="nl-NL" sz="1600" dirty="0" err="1"/>
              <a:t>org.apache.spark.mllib.clustering</a:t>
            </a:r>
            <a:r>
              <a:rPr lang="nl-NL" sz="1600" dirty="0"/>
              <a:t>.{</a:t>
            </a:r>
            <a:r>
              <a:rPr lang="nl-NL" sz="1600" dirty="0" err="1"/>
              <a:t>KMeans</a:t>
            </a:r>
            <a:r>
              <a:rPr lang="nl-NL" sz="1600" dirty="0"/>
              <a:t>, </a:t>
            </a:r>
            <a:r>
              <a:rPr lang="nl-NL" sz="1600" dirty="0" err="1"/>
              <a:t>KMeansModel</a:t>
            </a:r>
            <a:r>
              <a:rPr lang="nl-NL" sz="1600" dirty="0"/>
              <a:t>}</a:t>
            </a:r>
          </a:p>
          <a:p>
            <a:r>
              <a:rPr lang="nl-NL" sz="1600" dirty="0"/>
              <a:t>import </a:t>
            </a:r>
            <a:r>
              <a:rPr lang="nl-NL" sz="1600" dirty="0" err="1"/>
              <a:t>org.apache.spark.mllib.linalg.Vectors</a:t>
            </a:r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// Load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parse</a:t>
            </a:r>
            <a:r>
              <a:rPr lang="nl-NL" sz="1600" dirty="0"/>
              <a:t> the data</a:t>
            </a:r>
          </a:p>
          <a:p>
            <a:r>
              <a:rPr lang="nl-NL" sz="1600" dirty="0"/>
              <a:t>val data = </a:t>
            </a:r>
            <a:r>
              <a:rPr lang="nl-NL" sz="1600" dirty="0" err="1"/>
              <a:t>sc.textFile</a:t>
            </a:r>
            <a:r>
              <a:rPr lang="nl-NL" sz="1600" dirty="0"/>
              <a:t>("file:///tmp/kmeans_data.txt")</a:t>
            </a:r>
          </a:p>
          <a:p>
            <a:r>
              <a:rPr lang="nl-NL" sz="1600" dirty="0"/>
              <a:t>val </a:t>
            </a:r>
            <a:r>
              <a:rPr lang="nl-NL" sz="1600" dirty="0" err="1"/>
              <a:t>parsedData</a:t>
            </a:r>
            <a:r>
              <a:rPr lang="nl-NL" sz="1600" dirty="0"/>
              <a:t> = </a:t>
            </a:r>
            <a:r>
              <a:rPr lang="nl-NL" sz="1600" dirty="0" err="1"/>
              <a:t>data.map</a:t>
            </a:r>
            <a:r>
              <a:rPr lang="nl-NL" sz="1600" dirty="0"/>
              <a:t>(s =&gt; </a:t>
            </a:r>
            <a:r>
              <a:rPr lang="nl-NL" sz="1600" dirty="0" err="1"/>
              <a:t>Vectors.dense</a:t>
            </a:r>
            <a:r>
              <a:rPr lang="nl-NL" sz="1600" dirty="0"/>
              <a:t>(</a:t>
            </a:r>
            <a:r>
              <a:rPr lang="nl-NL" sz="1600" dirty="0" err="1"/>
              <a:t>s.split</a:t>
            </a:r>
            <a:r>
              <a:rPr lang="nl-NL" sz="1600" dirty="0"/>
              <a:t>(' ').map(_.</a:t>
            </a:r>
            <a:r>
              <a:rPr lang="nl-NL" sz="1600" dirty="0" err="1"/>
              <a:t>toDouble</a:t>
            </a:r>
            <a:r>
              <a:rPr lang="nl-NL" sz="1600" dirty="0"/>
              <a:t>))).cache()</a:t>
            </a:r>
          </a:p>
          <a:p>
            <a:endParaRPr lang="nl-NL" sz="1600" dirty="0"/>
          </a:p>
          <a:p>
            <a:r>
              <a:rPr lang="nl-NL" sz="1600" dirty="0"/>
              <a:t>// Cluster the data </a:t>
            </a:r>
            <a:r>
              <a:rPr lang="nl-NL" sz="1600" dirty="0" err="1"/>
              <a:t>into</a:t>
            </a:r>
            <a:r>
              <a:rPr lang="nl-NL" sz="1600" dirty="0"/>
              <a:t> </a:t>
            </a:r>
            <a:r>
              <a:rPr lang="nl-NL" sz="1600" dirty="0" err="1"/>
              <a:t>two</a:t>
            </a:r>
            <a:r>
              <a:rPr lang="nl-NL" sz="1600" dirty="0"/>
              <a:t> classes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KMeans</a:t>
            </a:r>
            <a:endParaRPr lang="nl-NL" sz="1600" dirty="0"/>
          </a:p>
          <a:p>
            <a:r>
              <a:rPr lang="nl-NL" sz="1600" dirty="0"/>
              <a:t>val </a:t>
            </a:r>
            <a:r>
              <a:rPr lang="nl-NL" sz="1600" dirty="0" err="1"/>
              <a:t>numClusters</a:t>
            </a:r>
            <a:r>
              <a:rPr lang="nl-NL" sz="1600" dirty="0"/>
              <a:t> = 2</a:t>
            </a:r>
          </a:p>
          <a:p>
            <a:r>
              <a:rPr lang="nl-NL" sz="1600" dirty="0"/>
              <a:t>val </a:t>
            </a:r>
            <a:r>
              <a:rPr lang="nl-NL" sz="1600" dirty="0" err="1"/>
              <a:t>numIterations</a:t>
            </a:r>
            <a:r>
              <a:rPr lang="nl-NL" sz="1600" dirty="0"/>
              <a:t> = </a:t>
            </a:r>
            <a:r>
              <a:rPr lang="nl-NL" sz="1600" dirty="0" smtClean="0"/>
              <a:t>20</a:t>
            </a:r>
            <a:endParaRPr lang="nl-NL" sz="1600" dirty="0"/>
          </a:p>
          <a:p>
            <a:r>
              <a:rPr lang="nl-NL" sz="1600" dirty="0"/>
              <a:t>val clusters = </a:t>
            </a:r>
            <a:r>
              <a:rPr lang="nl-NL" sz="1600" dirty="0" err="1"/>
              <a:t>KMeans.train</a:t>
            </a:r>
            <a:r>
              <a:rPr lang="nl-NL" sz="1600" dirty="0"/>
              <a:t>(</a:t>
            </a:r>
            <a:r>
              <a:rPr lang="nl-NL" sz="1600" dirty="0" err="1"/>
              <a:t>parsedData</a:t>
            </a:r>
            <a:r>
              <a:rPr lang="nl-NL" sz="1600" dirty="0"/>
              <a:t>, </a:t>
            </a:r>
            <a:r>
              <a:rPr lang="nl-NL" sz="1600" dirty="0" err="1"/>
              <a:t>numClusters</a:t>
            </a:r>
            <a:r>
              <a:rPr lang="nl-NL" sz="1600" dirty="0"/>
              <a:t>, </a:t>
            </a:r>
            <a:r>
              <a:rPr lang="nl-NL" sz="1600" dirty="0" err="1"/>
              <a:t>numIterations</a:t>
            </a:r>
            <a:r>
              <a:rPr lang="nl-NL" sz="1600" dirty="0" smtClean="0"/>
              <a:t>)</a:t>
            </a:r>
          </a:p>
          <a:p>
            <a:endParaRPr lang="nl-NL" sz="1600" dirty="0"/>
          </a:p>
          <a:p>
            <a:r>
              <a:rPr lang="nl-NL" sz="1600" dirty="0" err="1"/>
              <a:t>clusters</a:t>
            </a:r>
            <a:r>
              <a:rPr lang="nl-NL" sz="1600" dirty="0" err="1" smtClean="0"/>
              <a:t>.collect</a:t>
            </a:r>
            <a:r>
              <a:rPr lang="nl-NL" sz="1600" dirty="0" smtClean="0"/>
              <a:t>().</a:t>
            </a:r>
            <a:r>
              <a:rPr lang="nl-NL" sz="1600" dirty="0" err="1"/>
              <a:t>foreach</a:t>
            </a:r>
            <a:r>
              <a:rPr lang="nl-NL" sz="1600" dirty="0"/>
              <a:t>(</a:t>
            </a:r>
            <a:r>
              <a:rPr lang="nl-NL" sz="1600" dirty="0" err="1"/>
              <a:t>println</a:t>
            </a:r>
            <a:r>
              <a:rPr lang="nl-NL" sz="1600" dirty="0"/>
              <a:t>)</a:t>
            </a:r>
          </a:p>
          <a:p>
            <a:endParaRPr lang="nl-NL" sz="1600" dirty="0" smtClean="0"/>
          </a:p>
          <a:p>
            <a:endParaRPr lang="nl-NL" sz="1600" dirty="0"/>
          </a:p>
          <a:p>
            <a:r>
              <a:rPr lang="nl-NL" sz="1600" dirty="0"/>
              <a:t>// </a:t>
            </a:r>
            <a:r>
              <a:rPr lang="nl-NL" sz="1600" dirty="0" err="1"/>
              <a:t>Evaluate</a:t>
            </a:r>
            <a:r>
              <a:rPr lang="nl-NL" sz="1600" dirty="0"/>
              <a:t> clustering </a:t>
            </a:r>
            <a:r>
              <a:rPr lang="nl-NL" sz="1600" dirty="0" err="1"/>
              <a:t>by</a:t>
            </a:r>
            <a:r>
              <a:rPr lang="nl-NL" sz="1600" dirty="0"/>
              <a:t> computing </a:t>
            </a:r>
            <a:r>
              <a:rPr lang="nl-NL" sz="1600" dirty="0" err="1"/>
              <a:t>Within</a:t>
            </a:r>
            <a:r>
              <a:rPr lang="nl-NL" sz="1600" dirty="0"/>
              <a:t> Set </a:t>
            </a:r>
            <a:r>
              <a:rPr lang="nl-NL" sz="1600" dirty="0" err="1"/>
              <a:t>Sum</a:t>
            </a:r>
            <a:r>
              <a:rPr lang="nl-NL" sz="1600" dirty="0"/>
              <a:t> of </a:t>
            </a:r>
            <a:r>
              <a:rPr lang="nl-NL" sz="1600" dirty="0" err="1"/>
              <a:t>Squared</a:t>
            </a:r>
            <a:r>
              <a:rPr lang="nl-NL" sz="1600" dirty="0"/>
              <a:t> </a:t>
            </a:r>
            <a:r>
              <a:rPr lang="nl-NL" sz="1600" dirty="0" err="1"/>
              <a:t>Errors</a:t>
            </a:r>
            <a:endParaRPr lang="nl-NL" sz="1600" dirty="0"/>
          </a:p>
          <a:p>
            <a:r>
              <a:rPr lang="nl-NL" sz="1600" dirty="0"/>
              <a:t>val WSSSE = </a:t>
            </a:r>
            <a:r>
              <a:rPr lang="nl-NL" sz="1600" dirty="0" err="1"/>
              <a:t>clusters.computeCost</a:t>
            </a:r>
            <a:r>
              <a:rPr lang="nl-NL" sz="1600" dirty="0"/>
              <a:t>(</a:t>
            </a:r>
            <a:r>
              <a:rPr lang="nl-NL" sz="1600" dirty="0" err="1"/>
              <a:t>parsedData</a:t>
            </a:r>
            <a:r>
              <a:rPr lang="nl-NL" sz="1600" dirty="0"/>
              <a:t>)</a:t>
            </a:r>
          </a:p>
          <a:p>
            <a:r>
              <a:rPr lang="nl-NL" sz="1600" dirty="0" err="1"/>
              <a:t>println</a:t>
            </a:r>
            <a:r>
              <a:rPr lang="nl-NL" sz="1600" dirty="0"/>
              <a:t>("</a:t>
            </a:r>
            <a:r>
              <a:rPr lang="nl-NL" sz="1600" dirty="0" err="1"/>
              <a:t>Within</a:t>
            </a:r>
            <a:r>
              <a:rPr lang="nl-NL" sz="1600" dirty="0"/>
              <a:t> Set </a:t>
            </a:r>
            <a:r>
              <a:rPr lang="nl-NL" sz="1600" dirty="0" err="1"/>
              <a:t>Sum</a:t>
            </a:r>
            <a:r>
              <a:rPr lang="nl-NL" sz="1600" dirty="0"/>
              <a:t> of </a:t>
            </a:r>
            <a:r>
              <a:rPr lang="nl-NL" sz="1600" dirty="0" err="1"/>
              <a:t>Squared</a:t>
            </a:r>
            <a:r>
              <a:rPr lang="nl-NL" sz="1600" dirty="0"/>
              <a:t> </a:t>
            </a:r>
            <a:r>
              <a:rPr lang="nl-NL" sz="1600" dirty="0" err="1"/>
              <a:t>Errors</a:t>
            </a:r>
            <a:r>
              <a:rPr lang="nl-NL" sz="1600" dirty="0"/>
              <a:t> = " + WSSSE)</a:t>
            </a:r>
          </a:p>
          <a:p>
            <a:endParaRPr lang="nl-NL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the 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7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45575" y="1278384"/>
            <a:ext cx="10946622" cy="4922391"/>
          </a:xfrm>
        </p:spPr>
        <p:txBody>
          <a:bodyPr/>
          <a:lstStyle/>
          <a:p>
            <a:r>
              <a:rPr lang="nl-NL" dirty="0" smtClean="0"/>
              <a:t>val </a:t>
            </a:r>
            <a:r>
              <a:rPr lang="nl-NL" dirty="0" err="1" smtClean="0"/>
              <a:t>testdata</a:t>
            </a:r>
            <a:r>
              <a:rPr lang="nl-NL" dirty="0" smtClean="0"/>
              <a:t> </a:t>
            </a:r>
            <a:r>
              <a:rPr lang="nl-NL" dirty="0"/>
              <a:t>= </a:t>
            </a:r>
            <a:r>
              <a:rPr lang="nl-NL" dirty="0" err="1"/>
              <a:t>sc.textFile</a:t>
            </a:r>
            <a:r>
              <a:rPr lang="nl-NL" dirty="0"/>
              <a:t>("file:///</a:t>
            </a:r>
            <a:r>
              <a:rPr lang="nl-NL" dirty="0" smtClean="0"/>
              <a:t>tmp/kmeans_testdata.txt</a:t>
            </a:r>
            <a:r>
              <a:rPr lang="nl-NL" dirty="0"/>
              <a:t>")</a:t>
            </a:r>
          </a:p>
          <a:p>
            <a:r>
              <a:rPr lang="nl-NL" dirty="0"/>
              <a:t>val </a:t>
            </a:r>
            <a:r>
              <a:rPr lang="nl-NL" dirty="0" err="1" smtClean="0"/>
              <a:t>parsedTestData</a:t>
            </a:r>
            <a:r>
              <a:rPr lang="nl-NL" dirty="0" smtClean="0"/>
              <a:t> </a:t>
            </a:r>
            <a:r>
              <a:rPr lang="nl-NL" dirty="0"/>
              <a:t>= </a:t>
            </a:r>
            <a:r>
              <a:rPr lang="nl-NL" dirty="0" err="1"/>
              <a:t>testdata</a:t>
            </a:r>
            <a:r>
              <a:rPr lang="nl-NL" dirty="0" err="1" smtClean="0"/>
              <a:t>.map</a:t>
            </a:r>
            <a:r>
              <a:rPr lang="nl-NL" dirty="0" smtClean="0"/>
              <a:t>(s </a:t>
            </a:r>
            <a:r>
              <a:rPr lang="nl-NL" dirty="0"/>
              <a:t>=&gt; </a:t>
            </a:r>
            <a:r>
              <a:rPr lang="nl-NL" dirty="0" err="1"/>
              <a:t>Vectors.dense</a:t>
            </a:r>
            <a:r>
              <a:rPr lang="nl-NL" dirty="0"/>
              <a:t>(</a:t>
            </a:r>
            <a:r>
              <a:rPr lang="nl-NL" dirty="0" err="1"/>
              <a:t>s.split</a:t>
            </a:r>
            <a:r>
              <a:rPr lang="nl-NL" dirty="0"/>
              <a:t>(' ').map(_.</a:t>
            </a:r>
            <a:r>
              <a:rPr lang="nl-NL" dirty="0" err="1"/>
              <a:t>toDouble</a:t>
            </a:r>
            <a:r>
              <a:rPr lang="nl-NL" dirty="0"/>
              <a:t>))).cache()</a:t>
            </a:r>
          </a:p>
          <a:p>
            <a:endParaRPr lang="nl-NL" dirty="0"/>
          </a:p>
          <a:p>
            <a:r>
              <a:rPr lang="nl-NL" dirty="0" smtClean="0"/>
              <a:t>val </a:t>
            </a:r>
            <a:r>
              <a:rPr lang="nl-NL" dirty="0" smtClean="0"/>
              <a:t>pr2 </a:t>
            </a:r>
            <a:r>
              <a:rPr lang="nl-NL" dirty="0" smtClean="0"/>
              <a:t>= </a:t>
            </a:r>
            <a:r>
              <a:rPr lang="nl-NL" dirty="0" err="1" smtClean="0"/>
              <a:t>clusters.predict</a:t>
            </a:r>
            <a:r>
              <a:rPr lang="nl-NL" dirty="0" smtClean="0"/>
              <a:t>(</a:t>
            </a:r>
            <a:r>
              <a:rPr lang="nl-NL" dirty="0" err="1" smtClean="0"/>
              <a:t>parsedTestData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pr2.collect</a:t>
            </a:r>
            <a:r>
              <a:rPr lang="nl-NL" dirty="0"/>
              <a:t>().</a:t>
            </a:r>
            <a:r>
              <a:rPr lang="nl-NL" dirty="0" err="1"/>
              <a:t>foreach</a:t>
            </a:r>
            <a:r>
              <a:rPr lang="nl-NL" dirty="0"/>
              <a:t>(</a:t>
            </a:r>
            <a:r>
              <a:rPr lang="nl-NL" dirty="0" err="1"/>
              <a:t>println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r>
              <a:rPr lang="nl-NL" dirty="0" smtClean="0"/>
              <a:t> the 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59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intellisense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the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properties</a:t>
            </a:r>
            <a:r>
              <a:rPr lang="nl-NL" dirty="0" smtClean="0"/>
              <a:t> of the ‘clusters’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are the clusters Centers</a:t>
            </a:r>
            <a:r>
              <a:rPr lang="nl-NL" dirty="0" smtClean="0"/>
              <a:t>? Does </a:t>
            </a:r>
            <a:r>
              <a:rPr lang="nl-NL" dirty="0" err="1" smtClean="0"/>
              <a:t>that</a:t>
            </a:r>
            <a:r>
              <a:rPr lang="nl-NL" dirty="0" smtClean="0"/>
              <a:t> change </a:t>
            </a:r>
            <a:r>
              <a:rPr lang="nl-NL" dirty="0" err="1" smtClean="0"/>
              <a:t>if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 smtClean="0"/>
              <a:t>iterations</a:t>
            </a:r>
            <a:r>
              <a:rPr lang="nl-NL" dirty="0" smtClean="0"/>
              <a:t> is 1?</a:t>
            </a:r>
            <a:endParaRPr lang="nl-NL" dirty="0" smtClean="0"/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Change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/>
              <a:t>data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Change </a:t>
            </a:r>
            <a:r>
              <a:rPr lang="nl-NL" dirty="0"/>
              <a:t>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 smtClean="0"/>
              <a:t>iterations</a:t>
            </a:r>
            <a:r>
              <a:rPr lang="nl-NL" dirty="0" smtClean="0"/>
              <a:t>,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Change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smtClean="0"/>
              <a:t>clusters,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How do the changes effect </a:t>
            </a:r>
            <a:r>
              <a:rPr lang="nl-NL" dirty="0"/>
              <a:t>the </a:t>
            </a:r>
            <a:r>
              <a:rPr lang="nl-NL" dirty="0" err="1" smtClean="0"/>
              <a:t>outcome</a:t>
            </a:r>
            <a:r>
              <a:rPr lang="nl-NL" dirty="0" smtClean="0"/>
              <a:t> of the </a:t>
            </a:r>
            <a:r>
              <a:rPr lang="nl-NL" dirty="0" err="1" smtClean="0"/>
              <a:t>computeCost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?</a:t>
            </a:r>
            <a:endParaRPr lang="nl-N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 smtClean="0"/>
              <a:t>Capture</a:t>
            </a:r>
            <a:r>
              <a:rPr lang="nl-NL" dirty="0" smtClean="0"/>
              <a:t> </a:t>
            </a:r>
            <a:r>
              <a:rPr lang="nl-NL" dirty="0"/>
              <a:t>the </a:t>
            </a:r>
            <a:r>
              <a:rPr lang="nl-NL" dirty="0" err="1" smtClean="0"/>
              <a:t>ppml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/>
              <a:t>does a high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computeCost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Run the ‘</a:t>
            </a:r>
            <a:r>
              <a:rPr lang="nl-NL" dirty="0" err="1"/>
              <a:t>predict</a:t>
            </a:r>
            <a:r>
              <a:rPr lang="nl-NL" dirty="0"/>
              <a:t>’ </a:t>
            </a:r>
            <a:r>
              <a:rPr lang="nl-NL" dirty="0" err="1"/>
              <a:t>method</a:t>
            </a:r>
            <a:endParaRPr lang="nl-N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40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718457" y="1214845"/>
            <a:ext cx="10616293" cy="49859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000" dirty="0" smtClean="0"/>
              <a:t>&lt;?</a:t>
            </a:r>
            <a:r>
              <a:rPr lang="nl-NL" sz="1000" dirty="0" err="1" smtClean="0"/>
              <a:t>xml</a:t>
            </a:r>
            <a:r>
              <a:rPr lang="nl-NL" sz="1000" dirty="0" smtClean="0"/>
              <a:t> </a:t>
            </a:r>
            <a:r>
              <a:rPr lang="nl-NL" sz="1000" dirty="0" err="1" smtClean="0"/>
              <a:t>version</a:t>
            </a:r>
            <a:r>
              <a:rPr lang="nl-NL" sz="1000" dirty="0" smtClean="0"/>
              <a:t>="1.0" </a:t>
            </a:r>
            <a:r>
              <a:rPr lang="nl-NL" sz="1000" dirty="0" err="1" smtClean="0"/>
              <a:t>encoding</a:t>
            </a:r>
            <a:r>
              <a:rPr lang="nl-NL" sz="1000" dirty="0" smtClean="0"/>
              <a:t>="UTF-8" standalone="yes"?&gt;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&lt;PMML </a:t>
            </a:r>
            <a:r>
              <a:rPr lang="nl-NL" sz="1000" dirty="0" err="1" smtClean="0"/>
              <a:t>xmlns</a:t>
            </a:r>
            <a:r>
              <a:rPr lang="nl-NL" sz="1000" dirty="0" smtClean="0"/>
              <a:t>="http://www.dmg.org/PMML-4_2"&gt;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&lt;Header </a:t>
            </a:r>
            <a:r>
              <a:rPr lang="nl-NL" sz="1000" dirty="0" err="1" smtClean="0"/>
              <a:t>description</a:t>
            </a:r>
            <a:r>
              <a:rPr lang="nl-NL" sz="1000" dirty="0" smtClean="0"/>
              <a:t>="k-means clustering"&gt;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&lt;Application name="Apache </a:t>
            </a:r>
            <a:r>
              <a:rPr lang="nl-NL" sz="1000" dirty="0" err="1" smtClean="0"/>
              <a:t>Spark</a:t>
            </a:r>
            <a:r>
              <a:rPr lang="nl-NL" sz="1000" dirty="0" smtClean="0"/>
              <a:t> </a:t>
            </a:r>
            <a:r>
              <a:rPr lang="nl-NL" sz="1000" dirty="0" err="1" smtClean="0"/>
              <a:t>MLlib</a:t>
            </a:r>
            <a:r>
              <a:rPr lang="nl-NL" sz="1000" dirty="0" smtClean="0"/>
              <a:t>" </a:t>
            </a:r>
            <a:r>
              <a:rPr lang="nl-NL" sz="1000" dirty="0" err="1" smtClean="0"/>
              <a:t>version</a:t>
            </a:r>
            <a:r>
              <a:rPr lang="nl-NL" sz="1000" dirty="0" smtClean="0"/>
              <a:t>="1.4.2.2"/&gt;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&lt;Timestamp&gt;2016-03-13T16:43:57&lt;/Timestamp&gt;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&lt;/Header&gt;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</a:t>
            </a:r>
            <a:r>
              <a:rPr lang="nl-NL" sz="1000" dirty="0" err="1" smtClean="0"/>
              <a:t>DataDictionary</a:t>
            </a:r>
            <a:r>
              <a:rPr lang="nl-NL" sz="1000" dirty="0" smtClean="0"/>
              <a:t> </a:t>
            </a:r>
            <a:r>
              <a:rPr lang="nl-NL" sz="1000" dirty="0" err="1" smtClean="0"/>
              <a:t>numberOfFields</a:t>
            </a:r>
            <a:r>
              <a:rPr lang="nl-NL" sz="1000" dirty="0" smtClean="0"/>
              <a:t>="3"&gt;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DataField</a:t>
            </a:r>
            <a:r>
              <a:rPr lang="nl-NL" sz="1000" dirty="0" smtClean="0"/>
              <a:t> name="field_0" </a:t>
            </a:r>
            <a:r>
              <a:rPr lang="nl-NL" sz="1000" dirty="0" err="1" smtClean="0"/>
              <a:t>optype</a:t>
            </a:r>
            <a:r>
              <a:rPr lang="nl-NL" sz="1000" dirty="0" smtClean="0"/>
              <a:t>="</a:t>
            </a:r>
            <a:r>
              <a:rPr lang="nl-NL" sz="1000" dirty="0" err="1" smtClean="0"/>
              <a:t>continuous</a:t>
            </a:r>
            <a:r>
              <a:rPr lang="nl-NL" sz="1000" dirty="0" smtClean="0"/>
              <a:t>" </a:t>
            </a:r>
            <a:r>
              <a:rPr lang="nl-NL" sz="1000" dirty="0" err="1" smtClean="0"/>
              <a:t>dataType</a:t>
            </a:r>
            <a:r>
              <a:rPr lang="nl-NL" sz="1000" dirty="0" smtClean="0"/>
              <a:t>="double"/&gt;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DataField</a:t>
            </a:r>
            <a:r>
              <a:rPr lang="nl-NL" sz="1000" dirty="0" smtClean="0"/>
              <a:t> name="field_1" </a:t>
            </a:r>
            <a:r>
              <a:rPr lang="nl-NL" sz="1000" dirty="0" err="1" smtClean="0"/>
              <a:t>optype</a:t>
            </a:r>
            <a:r>
              <a:rPr lang="nl-NL" sz="1000" dirty="0" smtClean="0"/>
              <a:t>="</a:t>
            </a:r>
            <a:r>
              <a:rPr lang="nl-NL" sz="1000" dirty="0" err="1" smtClean="0"/>
              <a:t>continuous</a:t>
            </a:r>
            <a:r>
              <a:rPr lang="nl-NL" sz="1000" dirty="0" smtClean="0"/>
              <a:t>" </a:t>
            </a:r>
            <a:r>
              <a:rPr lang="nl-NL" sz="1000" dirty="0" err="1" smtClean="0"/>
              <a:t>dataType</a:t>
            </a:r>
            <a:r>
              <a:rPr lang="nl-NL" sz="1000" dirty="0" smtClean="0"/>
              <a:t>="double"/&gt;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DataField</a:t>
            </a:r>
            <a:r>
              <a:rPr lang="nl-NL" sz="1000" dirty="0" smtClean="0"/>
              <a:t> name="field_2" </a:t>
            </a:r>
            <a:r>
              <a:rPr lang="nl-NL" sz="1000" dirty="0" err="1" smtClean="0"/>
              <a:t>optype</a:t>
            </a:r>
            <a:r>
              <a:rPr lang="nl-NL" sz="1000" dirty="0" smtClean="0"/>
              <a:t>="</a:t>
            </a:r>
            <a:r>
              <a:rPr lang="nl-NL" sz="1000" dirty="0" err="1" smtClean="0"/>
              <a:t>continuous</a:t>
            </a:r>
            <a:r>
              <a:rPr lang="nl-NL" sz="1000" dirty="0" smtClean="0"/>
              <a:t>" </a:t>
            </a:r>
            <a:r>
              <a:rPr lang="nl-NL" sz="1000" dirty="0" err="1" smtClean="0"/>
              <a:t>dataType</a:t>
            </a:r>
            <a:r>
              <a:rPr lang="nl-NL" sz="1000" dirty="0" smtClean="0"/>
              <a:t>="double"/&gt;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&lt;/</a:t>
            </a:r>
            <a:r>
              <a:rPr lang="nl-NL" sz="1000" dirty="0" err="1" smtClean="0"/>
              <a:t>DataDictionary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</a:t>
            </a:r>
            <a:r>
              <a:rPr lang="nl-NL" sz="1000" dirty="0" err="1" smtClean="0"/>
              <a:t>ClusteringModel</a:t>
            </a:r>
            <a:r>
              <a:rPr lang="nl-NL" sz="1000" dirty="0" smtClean="0"/>
              <a:t> </a:t>
            </a:r>
            <a:r>
              <a:rPr lang="nl-NL" sz="1000" dirty="0" err="1" smtClean="0"/>
              <a:t>modelName</a:t>
            </a:r>
            <a:r>
              <a:rPr lang="nl-NL" sz="1000" dirty="0" smtClean="0"/>
              <a:t>="k-means" </a:t>
            </a:r>
            <a:r>
              <a:rPr lang="nl-NL" sz="1000" dirty="0" err="1" smtClean="0"/>
              <a:t>functionName</a:t>
            </a:r>
            <a:r>
              <a:rPr lang="nl-NL" sz="1000" dirty="0" smtClean="0"/>
              <a:t>="clustering" </a:t>
            </a:r>
            <a:r>
              <a:rPr lang="nl-NL" sz="1000" dirty="0" err="1" smtClean="0"/>
              <a:t>modelClass</a:t>
            </a:r>
            <a:r>
              <a:rPr lang="nl-NL" sz="1000" dirty="0" smtClean="0"/>
              <a:t>="</a:t>
            </a:r>
            <a:r>
              <a:rPr lang="nl-NL" sz="1000" dirty="0" err="1" smtClean="0"/>
              <a:t>centerBased</a:t>
            </a:r>
            <a:r>
              <a:rPr lang="nl-NL" sz="1000" dirty="0" smtClean="0"/>
              <a:t>" </a:t>
            </a:r>
            <a:r>
              <a:rPr lang="nl-NL" sz="1000" dirty="0" err="1" smtClean="0"/>
              <a:t>numberOfClusters</a:t>
            </a:r>
            <a:r>
              <a:rPr lang="nl-NL" sz="1000" dirty="0" smtClean="0"/>
              <a:t>="2"&gt;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MiningSchema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MiningField</a:t>
            </a:r>
            <a:r>
              <a:rPr lang="nl-NL" sz="1000" dirty="0" smtClean="0"/>
              <a:t> name="field_0" </a:t>
            </a:r>
            <a:r>
              <a:rPr lang="nl-NL" sz="1000" dirty="0" err="1" smtClean="0"/>
              <a:t>usageType</a:t>
            </a:r>
            <a:r>
              <a:rPr lang="nl-NL" sz="1000" dirty="0" smtClean="0"/>
              <a:t>="</a:t>
            </a:r>
            <a:r>
              <a:rPr lang="nl-NL" sz="1000" dirty="0" err="1" smtClean="0"/>
              <a:t>active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MiningField</a:t>
            </a:r>
            <a:r>
              <a:rPr lang="nl-NL" sz="1000" dirty="0" smtClean="0"/>
              <a:t> name="field_1" </a:t>
            </a:r>
            <a:r>
              <a:rPr lang="nl-NL" sz="1000" dirty="0" err="1" smtClean="0"/>
              <a:t>usageType</a:t>
            </a:r>
            <a:r>
              <a:rPr lang="nl-NL" sz="1000" dirty="0" smtClean="0"/>
              <a:t>="</a:t>
            </a:r>
            <a:r>
              <a:rPr lang="nl-NL" sz="1000" dirty="0" err="1" smtClean="0"/>
              <a:t>active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MiningField</a:t>
            </a:r>
            <a:r>
              <a:rPr lang="nl-NL" sz="1000" dirty="0" smtClean="0"/>
              <a:t> name="field_2" </a:t>
            </a:r>
            <a:r>
              <a:rPr lang="nl-NL" sz="1000" dirty="0" err="1" smtClean="0"/>
              <a:t>usageType</a:t>
            </a:r>
            <a:r>
              <a:rPr lang="nl-NL" sz="1000" dirty="0" smtClean="0"/>
              <a:t>="</a:t>
            </a:r>
            <a:r>
              <a:rPr lang="nl-NL" sz="1000" dirty="0" err="1" smtClean="0"/>
              <a:t>active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</a:t>
            </a:r>
            <a:r>
              <a:rPr lang="nl-NL" sz="1000" dirty="0" err="1" smtClean="0"/>
              <a:t>MiningSchema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ComparisonMeasure</a:t>
            </a:r>
            <a:r>
              <a:rPr lang="nl-NL" sz="1000" dirty="0" smtClean="0"/>
              <a:t> kind="</a:t>
            </a:r>
            <a:r>
              <a:rPr lang="nl-NL" sz="1000" dirty="0" err="1" smtClean="0"/>
              <a:t>distance</a:t>
            </a:r>
            <a:r>
              <a:rPr lang="nl-NL" sz="1000" dirty="0" smtClean="0"/>
              <a:t>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squaredEuclidean</a:t>
            </a:r>
            <a:r>
              <a:rPr lang="nl-NL" sz="1000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</a:t>
            </a:r>
            <a:r>
              <a:rPr lang="nl-NL" sz="1000" dirty="0" err="1" smtClean="0"/>
              <a:t>ComparisonMeasure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ClusteringField</a:t>
            </a:r>
            <a:r>
              <a:rPr lang="nl-NL" sz="1000" dirty="0" smtClean="0"/>
              <a:t> field="field_0" </a:t>
            </a:r>
            <a:r>
              <a:rPr lang="nl-NL" sz="1000" dirty="0" err="1" smtClean="0"/>
              <a:t>compareFunction</a:t>
            </a:r>
            <a:r>
              <a:rPr lang="nl-NL" sz="1000" dirty="0" smtClean="0"/>
              <a:t>="</a:t>
            </a:r>
            <a:r>
              <a:rPr lang="nl-NL" sz="1000" dirty="0" err="1" smtClean="0"/>
              <a:t>absDiff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ClusteringField</a:t>
            </a:r>
            <a:r>
              <a:rPr lang="nl-NL" sz="1000" dirty="0" smtClean="0"/>
              <a:t> field="field_1" </a:t>
            </a:r>
            <a:r>
              <a:rPr lang="nl-NL" sz="1000" dirty="0" err="1" smtClean="0"/>
              <a:t>compareFunction</a:t>
            </a:r>
            <a:r>
              <a:rPr lang="nl-NL" sz="1000" dirty="0" smtClean="0"/>
              <a:t>="</a:t>
            </a:r>
            <a:r>
              <a:rPr lang="nl-NL" sz="1000" dirty="0" err="1" smtClean="0"/>
              <a:t>absDiff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ClusteringField</a:t>
            </a:r>
            <a:r>
              <a:rPr lang="nl-NL" sz="1000" dirty="0" smtClean="0"/>
              <a:t> field="field_2" </a:t>
            </a:r>
            <a:r>
              <a:rPr lang="nl-NL" sz="1000" dirty="0" err="1" smtClean="0"/>
              <a:t>compareFunction</a:t>
            </a:r>
            <a:r>
              <a:rPr lang="nl-NL" sz="1000" dirty="0" smtClean="0"/>
              <a:t>="</a:t>
            </a:r>
            <a:r>
              <a:rPr lang="nl-NL" sz="1000" dirty="0" err="1" smtClean="0"/>
              <a:t>absDiff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&lt;Cluster name="cluster_0"&gt;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&lt;Array n="3" type="real"&gt;0.1 0.1 0.1&lt;/Array&gt;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&lt;/Cluster&gt;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&lt;Cluster name="cluster_1"&gt;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&lt;Array n="3" type="real"&gt;9.1 9.1 9.1&lt;/Array&gt;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&lt;/Cluster&gt;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&lt;/</a:t>
            </a:r>
            <a:r>
              <a:rPr lang="nl-NL" sz="1000" dirty="0" err="1" smtClean="0"/>
              <a:t>ClusteringModel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&lt;/PMML&gt;</a:t>
            </a:r>
          </a:p>
          <a:p>
            <a:pPr>
              <a:lnSpc>
                <a:spcPct val="100000"/>
              </a:lnSpc>
            </a:pPr>
            <a:endParaRPr lang="nl-NL" sz="1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PMML output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12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73063"/>
            <a:ext cx="86391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763"/>
            <a:ext cx="85725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5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0"/>
            <a:ext cx="11066929" cy="225529"/>
          </a:xfrm>
        </p:spPr>
        <p:txBody>
          <a:bodyPr/>
          <a:lstStyle/>
          <a:p>
            <a:r>
              <a:rPr lang="en-US" b="0" i="1" dirty="0"/>
              <a:t>resilient distributed dataset</a:t>
            </a:r>
            <a:r>
              <a:rPr lang="en-US" b="0" dirty="0"/>
              <a:t> (RDD), which is a collection of elements partitioned across the nodes of the cluster that can be operated on in parallel</a:t>
            </a:r>
            <a:endParaRPr lang="en-GB" noProof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375118"/>
            <a:ext cx="86201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22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19100"/>
            <a:ext cx="86201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9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9017000" cy="360000"/>
          </a:xfrm>
        </p:spPr>
        <p:txBody>
          <a:bodyPr/>
          <a:lstStyle/>
          <a:p>
            <a:r>
              <a:rPr lang="en-US" dirty="0"/>
              <a:t>Apache Spark™</a:t>
            </a:r>
            <a:r>
              <a:rPr lang="en-US" b="0" dirty="0"/>
              <a:t> is a fast and general engine for large-scale data processing.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97237"/>
            <a:ext cx="9640476" cy="52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osboxes@osboxes</a:t>
            </a:r>
            <a:r>
              <a:rPr lang="de-DE" dirty="0"/>
              <a:t>:/$ </a:t>
            </a:r>
            <a:r>
              <a:rPr lang="de-DE" dirty="0" err="1"/>
              <a:t>dse</a:t>
            </a:r>
            <a:r>
              <a:rPr lang="de-DE" dirty="0"/>
              <a:t> </a:t>
            </a:r>
            <a:r>
              <a:rPr lang="de-DE" dirty="0" err="1"/>
              <a:t>spark</a:t>
            </a:r>
            <a:endParaRPr lang="de-DE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spark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58275" y="1240284"/>
            <a:ext cx="10489175" cy="49223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b="1" dirty="0" smtClean="0"/>
              <a:t>import </a:t>
            </a:r>
            <a:r>
              <a:rPr lang="nl-NL" sz="1800" b="1" dirty="0" err="1"/>
              <a:t>org.apache.spark.SparkConf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import </a:t>
            </a:r>
            <a:r>
              <a:rPr lang="nl-NL" sz="1800" b="1" dirty="0" err="1"/>
              <a:t>org.apache.spark.SparkContext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import </a:t>
            </a:r>
            <a:r>
              <a:rPr lang="nl-NL" sz="1800" b="1" dirty="0" err="1"/>
              <a:t>org.apache.spark.SparkContext</a:t>
            </a:r>
            <a:r>
              <a:rPr lang="nl-NL" sz="1800" b="1" dirty="0" smtClean="0"/>
              <a:t>._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Load the </a:t>
            </a:r>
            <a:r>
              <a:rPr lang="nl-NL" sz="1800" b="1" dirty="0" err="1"/>
              <a:t>lines</a:t>
            </a:r>
            <a:r>
              <a:rPr lang="nl-NL" sz="1800" b="1" dirty="0"/>
              <a:t> </a:t>
            </a:r>
            <a:r>
              <a:rPr lang="nl-NL" sz="1800" b="1" dirty="0" err="1"/>
              <a:t>from</a:t>
            </a:r>
            <a:r>
              <a:rPr lang="nl-NL" sz="1800" b="1" dirty="0"/>
              <a:t> </a:t>
            </a:r>
            <a:r>
              <a:rPr lang="nl-NL" sz="1800" b="1" dirty="0" err="1"/>
              <a:t>our</a:t>
            </a:r>
            <a:r>
              <a:rPr lang="nl-NL" sz="1800" b="1" dirty="0"/>
              <a:t> input data</a:t>
            </a:r>
          </a:p>
          <a:p>
            <a:pPr>
              <a:lnSpc>
                <a:spcPct val="100000"/>
              </a:lnSpc>
            </a:pPr>
            <a:r>
              <a:rPr lang="nl-NL" sz="1800" b="1" dirty="0"/>
              <a:t>val input = </a:t>
            </a:r>
            <a:r>
              <a:rPr lang="nl-NL" sz="1800" b="1" dirty="0" err="1"/>
              <a:t>sc.textFile</a:t>
            </a:r>
            <a:r>
              <a:rPr lang="nl-NL" sz="1800" b="1" dirty="0"/>
              <a:t> ("file:///usr/share/dse/demos/spark/README.txt")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Split </a:t>
            </a:r>
            <a:r>
              <a:rPr lang="nl-NL" sz="1800" b="1" dirty="0" err="1"/>
              <a:t>it</a:t>
            </a:r>
            <a:r>
              <a:rPr lang="nl-NL" sz="1800" b="1" dirty="0"/>
              <a:t> up </a:t>
            </a:r>
            <a:r>
              <a:rPr lang="nl-NL" sz="1800" b="1" dirty="0" err="1"/>
              <a:t>into</a:t>
            </a:r>
            <a:r>
              <a:rPr lang="nl-NL" sz="1800" b="1" dirty="0"/>
              <a:t> </a:t>
            </a:r>
            <a:r>
              <a:rPr lang="nl-NL" sz="1800" b="1" dirty="0" err="1"/>
              <a:t>words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val </a:t>
            </a:r>
            <a:r>
              <a:rPr lang="nl-NL" sz="1800" b="1" dirty="0" err="1"/>
              <a:t>words</a:t>
            </a:r>
            <a:r>
              <a:rPr lang="nl-NL" sz="1800" b="1" dirty="0"/>
              <a:t> = </a:t>
            </a:r>
            <a:r>
              <a:rPr lang="nl-NL" sz="1800" b="1" dirty="0" err="1"/>
              <a:t>input.flatMap</a:t>
            </a:r>
            <a:r>
              <a:rPr lang="nl-NL" sz="1800" b="1" dirty="0"/>
              <a:t>(line =&gt; </a:t>
            </a:r>
            <a:r>
              <a:rPr lang="nl-NL" sz="1800" b="1" dirty="0" err="1"/>
              <a:t>line.split</a:t>
            </a:r>
            <a:r>
              <a:rPr lang="nl-NL" sz="1800" b="1" dirty="0"/>
              <a:t>(" "))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</a:t>
            </a:r>
            <a:r>
              <a:rPr lang="nl-NL" sz="1800" b="1" dirty="0" err="1"/>
              <a:t>Transform</a:t>
            </a:r>
            <a:r>
              <a:rPr lang="nl-NL" sz="1800" b="1" dirty="0"/>
              <a:t> the </a:t>
            </a:r>
            <a:r>
              <a:rPr lang="nl-NL" sz="1800" b="1" dirty="0" err="1"/>
              <a:t>words</a:t>
            </a:r>
            <a:r>
              <a:rPr lang="nl-NL" sz="1800" b="1" dirty="0"/>
              <a:t> </a:t>
            </a:r>
            <a:r>
              <a:rPr lang="nl-NL" sz="1800" b="1" dirty="0" err="1"/>
              <a:t>into</a:t>
            </a:r>
            <a:r>
              <a:rPr lang="nl-NL" sz="1800" b="1" dirty="0"/>
              <a:t> pairs </a:t>
            </a:r>
          </a:p>
          <a:p>
            <a:pPr>
              <a:lnSpc>
                <a:spcPct val="100000"/>
              </a:lnSpc>
            </a:pPr>
            <a:r>
              <a:rPr lang="nl-NL" sz="1800" b="1" dirty="0"/>
              <a:t>val pairs= </a:t>
            </a:r>
            <a:r>
              <a:rPr lang="nl-NL" sz="1800" b="1" dirty="0" err="1"/>
              <a:t>words.map</a:t>
            </a:r>
            <a:r>
              <a:rPr lang="nl-NL" sz="1800" b="1" dirty="0"/>
              <a:t>(</a:t>
            </a:r>
            <a:r>
              <a:rPr lang="nl-NL" sz="1800" b="1" dirty="0" err="1"/>
              <a:t>words</a:t>
            </a:r>
            <a:r>
              <a:rPr lang="nl-NL" sz="1800" b="1" dirty="0"/>
              <a:t> =&gt; (</a:t>
            </a:r>
            <a:r>
              <a:rPr lang="nl-NL" sz="1800" b="1" dirty="0" err="1"/>
              <a:t>words</a:t>
            </a:r>
            <a:r>
              <a:rPr lang="nl-NL" sz="1800" b="1" dirty="0"/>
              <a:t>, 1))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Group the pairs </a:t>
            </a:r>
            <a:r>
              <a:rPr lang="nl-NL" sz="1800" b="1" dirty="0" err="1"/>
              <a:t>by</a:t>
            </a:r>
            <a:r>
              <a:rPr lang="nl-NL" sz="1800" b="1" dirty="0"/>
              <a:t> </a:t>
            </a:r>
            <a:r>
              <a:rPr lang="nl-NL" sz="1800" b="1" dirty="0" err="1"/>
              <a:t>key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val </a:t>
            </a:r>
            <a:r>
              <a:rPr lang="nl-NL" sz="1800" b="1" dirty="0" err="1"/>
              <a:t>counts</a:t>
            </a:r>
            <a:r>
              <a:rPr lang="nl-NL" sz="1800" b="1" dirty="0"/>
              <a:t> = </a:t>
            </a:r>
            <a:r>
              <a:rPr lang="nl-NL" sz="1800" b="1" dirty="0" err="1"/>
              <a:t>pairs.reduceByKey</a:t>
            </a:r>
            <a:r>
              <a:rPr lang="nl-NL" sz="1800" b="1" dirty="0"/>
              <a:t>{case (</a:t>
            </a:r>
            <a:r>
              <a:rPr lang="nl-NL" sz="1800" b="1" dirty="0" err="1"/>
              <a:t>x,y</a:t>
            </a:r>
            <a:r>
              <a:rPr lang="nl-NL" sz="1800" b="1" dirty="0"/>
              <a:t>) =&gt; x + y</a:t>
            </a:r>
            <a:r>
              <a:rPr lang="nl-NL" sz="1800" b="1" dirty="0" smtClean="0"/>
              <a:t>}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 smtClean="0"/>
              <a:t>// Print the </a:t>
            </a:r>
            <a:r>
              <a:rPr lang="nl-NL" sz="1800" b="1" dirty="0" err="1" smtClean="0"/>
              <a:t>paris</a:t>
            </a:r>
            <a:endParaRPr lang="nl-NL" sz="1800" b="1" dirty="0" smtClean="0"/>
          </a:p>
          <a:p>
            <a:pPr>
              <a:lnSpc>
                <a:spcPct val="100000"/>
              </a:lnSpc>
            </a:pPr>
            <a:r>
              <a:rPr lang="nl-NL" sz="1800" b="1" dirty="0" err="1"/>
              <a:t>counts.collect</a:t>
            </a:r>
            <a:r>
              <a:rPr lang="nl-NL" sz="1800" b="1" dirty="0"/>
              <a:t>().</a:t>
            </a:r>
            <a:r>
              <a:rPr lang="nl-NL" sz="1800" b="1" dirty="0" err="1"/>
              <a:t>foreach</a:t>
            </a:r>
            <a:r>
              <a:rPr lang="nl-NL" sz="1800" b="1" dirty="0"/>
              <a:t>(</a:t>
            </a:r>
            <a:r>
              <a:rPr lang="nl-NL" sz="1800" b="1" dirty="0" err="1"/>
              <a:t>println</a:t>
            </a:r>
            <a:r>
              <a:rPr lang="nl-NL" sz="1800" b="1" dirty="0"/>
              <a:t>)</a:t>
            </a:r>
            <a:endParaRPr lang="nl-NL" sz="1800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“</a:t>
            </a:r>
            <a:r>
              <a:rPr lang="nl-NL" dirty="0" err="1" smtClean="0"/>
              <a:t>Hello</a:t>
            </a:r>
            <a:r>
              <a:rPr lang="nl-NL" dirty="0" smtClean="0"/>
              <a:t> World”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192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3F412C-4FC8-41CE-B84A-118208DDB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62F1F-9F53-4B77-A7FE-12F262875427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0</TotalTime>
  <Words>810</Words>
  <Application>Microsoft Office PowerPoint</Application>
  <PresentationFormat>Aangepast</PresentationFormat>
  <Paragraphs>181</Paragraphs>
  <Slides>26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ING_PP_Template_16x9_June2015</vt:lpstr>
      <vt:lpstr>K-Means Clustering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How to launch spark?</vt:lpstr>
      <vt:lpstr>Example: “Hello World” </vt:lpstr>
      <vt:lpstr>PowerPoint-presentatie</vt:lpstr>
      <vt:lpstr>Machine Learning Library (MLlib) </vt:lpstr>
      <vt:lpstr>Randomly pick the two centroids (k = 2)</vt:lpstr>
      <vt:lpstr>Draw a line to divide the data into one of the two clusters</vt:lpstr>
      <vt:lpstr>Recalculate the new centroid per cluster</vt:lpstr>
      <vt:lpstr>Two yellow dots are closer to the red centroid</vt:lpstr>
      <vt:lpstr>Redraw the line based on the new centroids</vt:lpstr>
      <vt:lpstr>Repeat the process, four iterations shown below</vt:lpstr>
      <vt:lpstr>How many iterations do we need?</vt:lpstr>
      <vt:lpstr>MLlib - Data Types</vt:lpstr>
      <vt:lpstr>Local vector</vt:lpstr>
      <vt:lpstr>Exercise</vt:lpstr>
      <vt:lpstr>How to launch spark?</vt:lpstr>
      <vt:lpstr>Training the model</vt:lpstr>
      <vt:lpstr>Testing the model</vt:lpstr>
      <vt:lpstr>Assignment</vt:lpstr>
      <vt:lpstr>PMML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Me, Reference 16x9</cp:keywords>
  <cp:lastModifiedBy>de Nooij, E.G. (Erik G.)</cp:lastModifiedBy>
  <cp:revision>292</cp:revision>
  <dcterms:created xsi:type="dcterms:W3CDTF">2015-04-09T14:12:58Z</dcterms:created>
  <dcterms:modified xsi:type="dcterms:W3CDTF">2016-03-27T16:26:58Z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