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7"/>
  </p:notesMasterIdLst>
  <p:handoutMasterIdLst>
    <p:handoutMasterId r:id="rId28"/>
  </p:handoutMasterIdLst>
  <p:sldIdLst>
    <p:sldId id="332" r:id="rId5"/>
    <p:sldId id="376" r:id="rId6"/>
    <p:sldId id="381" r:id="rId7"/>
    <p:sldId id="382" r:id="rId8"/>
    <p:sldId id="393" r:id="rId9"/>
    <p:sldId id="383" r:id="rId10"/>
    <p:sldId id="384" r:id="rId11"/>
    <p:sldId id="385" r:id="rId12"/>
    <p:sldId id="391" r:id="rId13"/>
    <p:sldId id="395" r:id="rId14"/>
    <p:sldId id="394" r:id="rId15"/>
    <p:sldId id="396" r:id="rId16"/>
    <p:sldId id="356" r:id="rId17"/>
    <p:sldId id="379" r:id="rId18"/>
    <p:sldId id="357" r:id="rId19"/>
    <p:sldId id="380" r:id="rId20"/>
    <p:sldId id="377" r:id="rId21"/>
    <p:sldId id="378" r:id="rId22"/>
    <p:sldId id="397" r:id="rId23"/>
    <p:sldId id="400" r:id="rId24"/>
    <p:sldId id="398" r:id="rId25"/>
    <p:sldId id="399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0698" autoAdjust="0"/>
  </p:normalViewPr>
  <p:slideViewPr>
    <p:cSldViewPr snapToGrid="0" showGuides="1">
      <p:cViewPr varScale="1">
        <p:scale>
          <a:sx n="70" d="100"/>
          <a:sy n="70" d="100"/>
        </p:scale>
        <p:origin x="950" y="5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17/12/2016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17/12/2016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3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3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ime.org/downloads/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Naïve  Bayes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TODO 2017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in </a:t>
            </a:r>
            <a:r>
              <a:rPr lang="en-US" dirty="0" err="1" smtClean="0"/>
              <a:t>Knime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682" y="2318796"/>
            <a:ext cx="6694148" cy="39902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Lets run </a:t>
            </a:r>
            <a:r>
              <a:rPr lang="nl-NL" dirty="0" err="1" smtClean="0"/>
              <a:t>this</a:t>
            </a:r>
            <a:r>
              <a:rPr lang="nl-NL" dirty="0" smtClean="0"/>
              <a:t> in </a:t>
            </a:r>
            <a:r>
              <a:rPr lang="nl-NL" dirty="0" err="1" smtClean="0"/>
              <a:t>Knime</a:t>
            </a:r>
            <a:r>
              <a:rPr lang="nl-NL" dirty="0" smtClean="0"/>
              <a:t> (Demo)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71600"/>
            <a:ext cx="9201939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You can download </a:t>
            </a:r>
            <a:r>
              <a:rPr lang="en-GB" sz="1400" dirty="0" err="1" smtClean="0"/>
              <a:t>Knime</a:t>
            </a:r>
            <a:r>
              <a:rPr lang="en-GB" sz="1400" dirty="0" smtClean="0"/>
              <a:t> from: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www.knime.org/downloads/overview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You can get the training and test data from </a:t>
            </a:r>
            <a:r>
              <a:rPr lang="en-GB" sz="1400" dirty="0" err="1" smtClean="0"/>
              <a:t>Github</a:t>
            </a:r>
            <a:r>
              <a:rPr lang="en-GB" sz="1400" dirty="0"/>
              <a:t>: https://github.com/erik121212/naivebayes/tree/master/spark-core/naive-bayes/src/main/resources/knimedata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8928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in Spark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learning algorithms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rgbClr val="FF6200"/>
                </a:solidFill>
              </a:rPr>
              <a:t>Classification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Regression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Collaborative</a:t>
            </a:r>
            <a:r>
              <a:rPr lang="nl-NL" dirty="0" smtClean="0"/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</a:t>
            </a:r>
            <a:r>
              <a:rPr lang="nl-NL" dirty="0" err="1" smtClean="0"/>
              <a:t>imensionality</a:t>
            </a:r>
            <a:r>
              <a:rPr lang="nl-NL" dirty="0" smtClean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Learning Library (</a:t>
            </a:r>
            <a:r>
              <a:rPr lang="nl-NL" dirty="0" err="1" smtClean="0"/>
              <a:t>MLlib</a:t>
            </a:r>
            <a:r>
              <a:rPr lang="nl-NL" dirty="0"/>
              <a:t>)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1"/>
            <a:ext cx="9968345" cy="116556"/>
          </a:xfrm>
        </p:spPr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://spark.apache.org/docs/1.2.1/mllib-guide.html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3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Simple </a:t>
            </a:r>
            <a:r>
              <a:rPr lang="en-GB" dirty="0"/>
              <a:t>multiclass </a:t>
            </a:r>
            <a:r>
              <a:rPr lang="en-GB" dirty="0" smtClean="0"/>
              <a:t>classification 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nl-NL" dirty="0" smtClean="0"/>
              <a:t>Training is </a:t>
            </a:r>
            <a:r>
              <a:rPr lang="nl-NL" dirty="0" err="1" smtClean="0"/>
              <a:t>done</a:t>
            </a:r>
            <a:r>
              <a:rPr lang="nl-NL" dirty="0" smtClean="0"/>
              <a:t> in a single pass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GB" dirty="0"/>
              <a:t>assumption of independence between every pair of </a:t>
            </a:r>
            <a:r>
              <a:rPr lang="en-GB" dirty="0" smtClean="0"/>
              <a:t>features</a:t>
            </a:r>
            <a:endParaRPr lang="nl-NL" dirty="0" smtClean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of </a:t>
            </a:r>
            <a:r>
              <a:rPr lang="en-GB" dirty="0"/>
              <a:t>Naive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44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data types </a:t>
            </a:r>
            <a:r>
              <a:rPr lang="nl-NL" dirty="0" err="1" smtClean="0"/>
              <a:t>for</a:t>
            </a:r>
            <a:r>
              <a:rPr lang="nl-NL" dirty="0" smtClean="0"/>
              <a:t> the ML </a:t>
            </a:r>
            <a:r>
              <a:rPr lang="nl-NL" dirty="0" err="1" smtClean="0"/>
              <a:t>algorithms</a:t>
            </a:r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FF6200"/>
                </a:solidFill>
              </a:rPr>
              <a:t>Labeled</a:t>
            </a:r>
            <a:r>
              <a:rPr lang="nl-NL" b="1" dirty="0">
                <a:solidFill>
                  <a:srgbClr val="FF6200"/>
                </a:solidFill>
              </a:rPr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Distributed matrix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MLlib</a:t>
            </a:r>
            <a:r>
              <a:rPr lang="nl-NL" dirty="0"/>
              <a:t> - Data Types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labeled</a:t>
            </a:r>
            <a:r>
              <a:rPr lang="en-GB" dirty="0"/>
              <a:t> point is a local vector, either dense or sparse, associated with a </a:t>
            </a:r>
            <a:r>
              <a:rPr lang="en-GB" dirty="0" smtClean="0"/>
              <a:t>label/response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Example</a:t>
            </a:r>
            <a:endParaRPr lang="nl-NL" dirty="0"/>
          </a:p>
          <a:p>
            <a:endParaRPr lang="nl-NL" dirty="0" smtClean="0"/>
          </a:p>
          <a:p>
            <a:r>
              <a:rPr lang="en-GB" dirty="0"/>
              <a:t>// Create a </a:t>
            </a:r>
            <a:r>
              <a:rPr lang="en-GB" dirty="0" err="1"/>
              <a:t>labeled</a:t>
            </a:r>
            <a:r>
              <a:rPr lang="en-GB" dirty="0"/>
              <a:t> point with a positive label and a dense feature vector. </a:t>
            </a:r>
          </a:p>
          <a:p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/>
              <a:t>pos</a:t>
            </a:r>
            <a:r>
              <a:rPr lang="en-GB" dirty="0"/>
              <a:t> = </a:t>
            </a:r>
            <a:r>
              <a:rPr lang="en-GB" dirty="0" err="1"/>
              <a:t>LabeledPoint</a:t>
            </a:r>
            <a:r>
              <a:rPr lang="en-GB" dirty="0"/>
              <a:t>(1.0, </a:t>
            </a:r>
            <a:r>
              <a:rPr lang="en-GB" dirty="0" err="1"/>
              <a:t>Vectors.dense</a:t>
            </a:r>
            <a:r>
              <a:rPr lang="en-GB" dirty="0"/>
              <a:t>(1.0, 0.0, 3.0))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Labeled</a:t>
            </a:r>
            <a:r>
              <a:rPr lang="en-GB" dirty="0"/>
              <a:t>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39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 Load and parse the data file.</a:t>
            </a:r>
          </a:p>
          <a:p>
            <a:r>
              <a:rPr lang="en-GB" dirty="0" err="1"/>
              <a:t>val</a:t>
            </a:r>
            <a:r>
              <a:rPr lang="en-GB" dirty="0"/>
              <a:t> data = </a:t>
            </a:r>
            <a:r>
              <a:rPr lang="en-GB" dirty="0" err="1"/>
              <a:t>MLUtils.loadLibSVMFile</a:t>
            </a:r>
            <a:r>
              <a:rPr lang="en-GB" dirty="0"/>
              <a:t>(</a:t>
            </a:r>
            <a:r>
              <a:rPr lang="en-GB" dirty="0" err="1"/>
              <a:t>sc</a:t>
            </a:r>
            <a:r>
              <a:rPr lang="en-GB" dirty="0"/>
              <a:t>, </a:t>
            </a:r>
            <a:r>
              <a:rPr lang="en-GB" dirty="0" smtClean="0"/>
              <a:t>&lt;some file&gt;)</a:t>
            </a:r>
            <a:endParaRPr lang="en-GB" dirty="0"/>
          </a:p>
          <a:p>
            <a:endParaRPr lang="en-GB" dirty="0"/>
          </a:p>
          <a:p>
            <a:r>
              <a:rPr lang="en-GB" dirty="0"/>
              <a:t>// Split data into training (60%) and test (40%).</a:t>
            </a:r>
          </a:p>
          <a:p>
            <a:r>
              <a:rPr lang="en-GB" dirty="0" err="1"/>
              <a:t>val</a:t>
            </a:r>
            <a:r>
              <a:rPr lang="en-GB" dirty="0"/>
              <a:t> Array(training, test) = </a:t>
            </a:r>
            <a:r>
              <a:rPr lang="en-GB" dirty="0" err="1"/>
              <a:t>data.randomSplit</a:t>
            </a:r>
            <a:r>
              <a:rPr lang="en-GB" dirty="0"/>
              <a:t>(Array(0.6, 0.4))</a:t>
            </a:r>
          </a:p>
          <a:p>
            <a:endParaRPr lang="en-GB" dirty="0"/>
          </a:p>
          <a:p>
            <a:r>
              <a:rPr lang="en-GB" dirty="0" err="1"/>
              <a:t>val</a:t>
            </a:r>
            <a:r>
              <a:rPr lang="en-GB" dirty="0"/>
              <a:t> model = </a:t>
            </a:r>
            <a:r>
              <a:rPr lang="en-GB" dirty="0" err="1"/>
              <a:t>NaiveBayes.train</a:t>
            </a:r>
            <a:r>
              <a:rPr lang="en-GB" dirty="0"/>
              <a:t>(training, lambda = 1.0, </a:t>
            </a:r>
            <a:r>
              <a:rPr lang="en-GB" dirty="0" err="1"/>
              <a:t>modelType</a:t>
            </a:r>
            <a:r>
              <a:rPr lang="en-GB" dirty="0"/>
              <a:t> = "multinomial")</a:t>
            </a:r>
          </a:p>
          <a:p>
            <a:endParaRPr lang="en-GB" dirty="0"/>
          </a:p>
          <a:p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predictionAndLabel</a:t>
            </a:r>
            <a:r>
              <a:rPr lang="en-GB" dirty="0"/>
              <a:t> = </a:t>
            </a:r>
            <a:r>
              <a:rPr lang="en-GB" dirty="0" err="1"/>
              <a:t>test.map</a:t>
            </a:r>
            <a:r>
              <a:rPr lang="en-GB" dirty="0"/>
              <a:t>(p =&gt; (</a:t>
            </a:r>
            <a:r>
              <a:rPr lang="en-GB" dirty="0" err="1"/>
              <a:t>model.predict</a:t>
            </a:r>
            <a:r>
              <a:rPr lang="en-GB" dirty="0"/>
              <a:t>(</a:t>
            </a:r>
            <a:r>
              <a:rPr lang="en-GB" dirty="0" err="1"/>
              <a:t>p.features</a:t>
            </a:r>
            <a:r>
              <a:rPr lang="en-GB" dirty="0"/>
              <a:t>), </a:t>
            </a:r>
            <a:r>
              <a:rPr lang="en-GB" dirty="0" err="1"/>
              <a:t>p.label</a:t>
            </a:r>
            <a:r>
              <a:rPr lang="en-GB" dirty="0"/>
              <a:t>))</a:t>
            </a:r>
          </a:p>
          <a:p>
            <a:r>
              <a:rPr lang="en-GB" dirty="0" err="1"/>
              <a:t>val</a:t>
            </a:r>
            <a:r>
              <a:rPr lang="en-GB" dirty="0"/>
              <a:t> accuracy = 1.0 * </a:t>
            </a:r>
            <a:r>
              <a:rPr lang="en-GB" dirty="0" err="1"/>
              <a:t>predictionAndLabel.filter</a:t>
            </a:r>
            <a:r>
              <a:rPr lang="en-GB" dirty="0"/>
              <a:t>(x =&gt; x._1 == x._2).count() / </a:t>
            </a:r>
            <a:r>
              <a:rPr lang="en-GB" dirty="0" err="1"/>
              <a:t>test.count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Spark</a:t>
            </a:r>
            <a:r>
              <a:rPr lang="nl-NL" dirty="0" smtClean="0"/>
              <a:t> </a:t>
            </a:r>
            <a:r>
              <a:rPr lang="nl-NL" dirty="0" err="1"/>
              <a:t>E</a:t>
            </a:r>
            <a:r>
              <a:rPr lang="nl-NL" dirty="0" err="1" smtClean="0"/>
              <a:t>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3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4" y="1271020"/>
            <a:ext cx="10233167" cy="34424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 data file…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310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Q: How do we transfer “</a:t>
            </a:r>
            <a:r>
              <a:rPr lang="nl-NL" dirty="0" err="1" smtClean="0"/>
              <a:t>Rainy</a:t>
            </a:r>
            <a:r>
              <a:rPr lang="nl-NL" dirty="0" smtClean="0"/>
              <a:t>”, “Mild”, “</a:t>
            </a:r>
            <a:r>
              <a:rPr lang="nl-NL" dirty="0" err="1" smtClean="0"/>
              <a:t>Normal</a:t>
            </a:r>
            <a:r>
              <a:rPr lang="nl-NL" dirty="0" smtClean="0"/>
              <a:t>”, True </a:t>
            </a:r>
            <a:r>
              <a:rPr lang="nl-NL" dirty="0" err="1" smtClean="0"/>
              <a:t>into</a:t>
            </a:r>
            <a:r>
              <a:rPr lang="nl-NL" dirty="0" smtClean="0"/>
              <a:t> a </a:t>
            </a:r>
            <a:r>
              <a:rPr lang="nl-NL" dirty="0" err="1" smtClean="0"/>
              <a:t>LabelPoint</a:t>
            </a:r>
            <a:endParaRPr lang="nl-NL" dirty="0" smtClean="0"/>
          </a:p>
          <a:p>
            <a:r>
              <a:rPr lang="nl-NL" dirty="0"/>
              <a:t>	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A: 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Feature</a:t>
            </a:r>
          </a:p>
          <a:p>
            <a:endParaRPr lang="nl-NL" dirty="0"/>
          </a:p>
          <a:p>
            <a:r>
              <a:rPr lang="nl-NL" dirty="0" smtClean="0"/>
              <a:t>	e.g.</a:t>
            </a:r>
          </a:p>
          <a:p>
            <a:r>
              <a:rPr lang="nl-NL" dirty="0"/>
              <a:t>	</a:t>
            </a:r>
            <a:r>
              <a:rPr lang="nl-NL" dirty="0" smtClean="0"/>
              <a:t>“Sunny”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 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 smtClean="0"/>
              <a:t>Vectors.dense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, 0</a:t>
            </a:r>
            <a:r>
              <a:rPr lang="en-GB" dirty="0" smtClean="0"/>
              <a:t>.0</a:t>
            </a:r>
            <a:r>
              <a:rPr lang="en-GB" dirty="0"/>
              <a:t>, </a:t>
            </a:r>
            <a:r>
              <a:rPr lang="en-GB" dirty="0" smtClean="0"/>
              <a:t>0.0))</a:t>
            </a:r>
          </a:p>
          <a:p>
            <a:r>
              <a:rPr lang="nl-NL" dirty="0"/>
              <a:t>	</a:t>
            </a:r>
            <a:r>
              <a:rPr lang="nl-NL" dirty="0" smtClean="0"/>
              <a:t>“</a:t>
            </a:r>
            <a:r>
              <a:rPr lang="nl-NL" dirty="0" err="1" smtClean="0"/>
              <a:t>Overcast</a:t>
            </a:r>
            <a:r>
              <a:rPr lang="nl-NL" dirty="0" smtClean="0"/>
              <a:t>”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 smtClean="0"/>
              <a:t>Vectors.dense</a:t>
            </a:r>
            <a:r>
              <a:rPr lang="en-GB" dirty="0" smtClean="0"/>
              <a:t>(0.0</a:t>
            </a:r>
            <a:r>
              <a:rPr lang="en-GB" dirty="0"/>
              <a:t>, </a:t>
            </a:r>
            <a:r>
              <a:rPr lang="en-GB" b="1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, 0.0</a:t>
            </a:r>
            <a:r>
              <a:rPr lang="en-GB" dirty="0" smtClean="0"/>
              <a:t>))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“</a:t>
            </a:r>
            <a:r>
              <a:rPr lang="nl-NL" dirty="0" err="1" smtClean="0"/>
              <a:t>Rainy</a:t>
            </a:r>
            <a:r>
              <a:rPr lang="nl-NL" dirty="0" smtClean="0"/>
              <a:t>”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LabeledPoint</a:t>
            </a:r>
            <a:r>
              <a:rPr lang="en-GB" dirty="0" smtClean="0"/>
              <a:t>(1.0</a:t>
            </a:r>
            <a:r>
              <a:rPr lang="en-GB" dirty="0"/>
              <a:t>, </a:t>
            </a:r>
            <a:r>
              <a:rPr lang="en-GB" dirty="0" err="1"/>
              <a:t>Vectors.dense</a:t>
            </a:r>
            <a:r>
              <a:rPr lang="en-GB" dirty="0"/>
              <a:t>(0.0, </a:t>
            </a:r>
            <a:r>
              <a:rPr lang="en-GB" dirty="0" smtClean="0"/>
              <a:t>0.0</a:t>
            </a:r>
            <a:r>
              <a:rPr lang="en-GB" dirty="0"/>
              <a:t>, </a:t>
            </a:r>
            <a:r>
              <a:rPr lang="en-GB" dirty="0" smtClean="0">
                <a:solidFill>
                  <a:srgbClr val="FF6200"/>
                </a:solidFill>
              </a:rPr>
              <a:t>1.0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LabeledPoint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Vectors.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Theory 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smtClean="0"/>
              <a:t>Bayes in </a:t>
            </a:r>
            <a:r>
              <a:rPr lang="en-US" dirty="0" err="1" smtClean="0"/>
              <a:t>Knime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smtClean="0"/>
              <a:t>Bayes in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about training data on the fly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</a:t>
            </a:r>
            <a:r>
              <a:rPr lang="nl-NL" dirty="0"/>
              <a:t>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Analyze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run the </a:t>
            </a:r>
            <a:r>
              <a:rPr lang="nl-NL" dirty="0" err="1" smtClean="0"/>
              <a:t>following</a:t>
            </a:r>
            <a:r>
              <a:rPr lang="nl-NL" dirty="0" smtClean="0"/>
              <a:t> code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r>
              <a:rPr lang="nl-NL" dirty="0" smtClean="0"/>
              <a:t>: </a:t>
            </a:r>
            <a:r>
              <a:rPr lang="en-GB" dirty="0" smtClean="0"/>
              <a:t>https</a:t>
            </a:r>
            <a:r>
              <a:rPr lang="en-GB" dirty="0"/>
              <a:t>://github.com/erik121212/naivebayes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26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machine learning in </a:t>
            </a:r>
            <a:r>
              <a:rPr lang="en-US" dirty="0" err="1" smtClean="0"/>
              <a:t>Flink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4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Suppose</a:t>
            </a:r>
            <a:r>
              <a:rPr lang="nl-NL" dirty="0" smtClean="0"/>
              <a:t> we get Business Events in Flink, </a:t>
            </a:r>
            <a:r>
              <a:rPr lang="nl-NL" dirty="0" err="1" smtClean="0"/>
              <a:t>how</a:t>
            </a:r>
            <a:r>
              <a:rPr lang="nl-NL" dirty="0" smtClean="0"/>
              <a:t> do we get the data in the right format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Spark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have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trained</a:t>
            </a:r>
            <a:r>
              <a:rPr lang="nl-NL" dirty="0" smtClean="0"/>
              <a:t>?</a:t>
            </a:r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r>
              <a:rPr lang="nl-NL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50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5" y="2008032"/>
            <a:ext cx="9246585" cy="3098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64944"/>
            <a:ext cx="588179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b="1" dirty="0" smtClean="0">
                <a:solidFill>
                  <a:srgbClr val="FF6200"/>
                </a:solidFill>
              </a:rPr>
              <a:t>See</a:t>
            </a:r>
            <a:r>
              <a:rPr lang="en-GB" sz="1400" dirty="0" smtClean="0">
                <a:solidFill>
                  <a:srgbClr val="FF6200"/>
                </a:solidFill>
              </a:rPr>
              <a:t>: https</a:t>
            </a:r>
            <a:r>
              <a:rPr lang="en-GB" sz="1400" dirty="0">
                <a:solidFill>
                  <a:srgbClr val="FF6200"/>
                </a:solidFill>
              </a:rPr>
              <a:t>://www.youtube.com/watch?v=XcwH9JGfZOU</a:t>
            </a:r>
            <a:endParaRPr lang="en-GB" sz="1400" dirty="0" smtClean="0">
              <a:solidFill>
                <a:srgbClr val="FF6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00" y="1242446"/>
            <a:ext cx="4517685" cy="4008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Historical</a:t>
            </a:r>
            <a:r>
              <a:rPr lang="nl-NL" dirty="0" smtClean="0"/>
              <a:t> </a:t>
            </a:r>
            <a:r>
              <a:rPr lang="nl-NL" dirty="0" err="1" smtClean="0"/>
              <a:t>observations</a:t>
            </a:r>
            <a:r>
              <a:rPr lang="nl-NL" dirty="0"/>
              <a:t> </a:t>
            </a:r>
            <a:r>
              <a:rPr lang="nl-NL" dirty="0" smtClean="0"/>
              <a:t>– Person X </a:t>
            </a:r>
            <a:r>
              <a:rPr lang="nl-NL" dirty="0" err="1" smtClean="0"/>
              <a:t>playing</a:t>
            </a:r>
            <a:r>
              <a:rPr lang="nl-NL" dirty="0" smtClean="0"/>
              <a:t> golf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9296400" cy="218486"/>
          </a:xfrm>
        </p:spPr>
        <p:txBody>
          <a:bodyPr/>
          <a:lstStyle/>
          <a:p>
            <a:r>
              <a:rPr lang="nl-NL" noProof="0" dirty="0" smtClean="0"/>
              <a:t>Total of 14 </a:t>
            </a:r>
            <a:r>
              <a:rPr lang="nl-NL" noProof="0" dirty="0" err="1" smtClean="0"/>
              <a:t>observations</a:t>
            </a:r>
            <a:r>
              <a:rPr lang="nl-NL" noProof="0" dirty="0" smtClean="0"/>
              <a:t>, 9 </a:t>
            </a:r>
            <a:r>
              <a:rPr lang="nl-NL" noProof="0" dirty="0" err="1" smtClean="0"/>
              <a:t>times</a:t>
            </a:r>
            <a:r>
              <a:rPr lang="nl-NL" noProof="0" dirty="0" smtClean="0"/>
              <a:t> a Yes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5 </a:t>
            </a:r>
            <a:r>
              <a:rPr lang="nl-NL" noProof="0" dirty="0" err="1" smtClean="0"/>
              <a:t>times</a:t>
            </a:r>
            <a:r>
              <a:rPr lang="nl-NL" noProof="0" dirty="0" smtClean="0"/>
              <a:t> a No</a:t>
            </a:r>
            <a:endParaRPr lang="en-GB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674800" y="5595258"/>
            <a:ext cx="10287000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smtClean="0">
                <a:solidFill>
                  <a:srgbClr val="FF6200"/>
                </a:solidFill>
              </a:rPr>
              <a:t>Question</a:t>
            </a:r>
            <a:r>
              <a:rPr lang="nl-NL" sz="2000" dirty="0" smtClean="0">
                <a:solidFill>
                  <a:srgbClr val="FF6200"/>
                </a:solidFill>
              </a:rPr>
              <a:t>: </a:t>
            </a:r>
          </a:p>
          <a:p>
            <a:r>
              <a:rPr lang="nl-NL" sz="2000" dirty="0" smtClean="0">
                <a:solidFill>
                  <a:srgbClr val="FF6200"/>
                </a:solidFill>
              </a:rPr>
              <a:t>Will</a:t>
            </a:r>
            <a:r>
              <a:rPr lang="nl-NL" sz="2000" dirty="0" smtClean="0">
                <a:solidFill>
                  <a:srgbClr val="FF6200"/>
                </a:solidFill>
              </a:rPr>
              <a:t> person X </a:t>
            </a:r>
            <a:r>
              <a:rPr lang="nl-NL" sz="2000" dirty="0" err="1" smtClean="0">
                <a:solidFill>
                  <a:srgbClr val="FF6200"/>
                </a:solidFill>
              </a:rPr>
              <a:t>will</a:t>
            </a:r>
            <a:r>
              <a:rPr lang="nl-NL" sz="2000" dirty="0" smtClean="0">
                <a:solidFill>
                  <a:srgbClr val="FF6200"/>
                </a:solidFill>
              </a:rPr>
              <a:t> </a:t>
            </a:r>
            <a:r>
              <a:rPr lang="nl-NL" sz="2000" dirty="0" err="1" smtClean="0">
                <a:solidFill>
                  <a:srgbClr val="FF6200"/>
                </a:solidFill>
              </a:rPr>
              <a:t>play</a:t>
            </a:r>
            <a:r>
              <a:rPr lang="nl-NL" sz="2000" dirty="0" smtClean="0">
                <a:solidFill>
                  <a:srgbClr val="FF6200"/>
                </a:solidFill>
              </a:rPr>
              <a:t> golf </a:t>
            </a:r>
            <a:r>
              <a:rPr lang="nl-NL" sz="2000" dirty="0" err="1" smtClean="0">
                <a:solidFill>
                  <a:srgbClr val="FF6200"/>
                </a:solidFill>
              </a:rPr>
              <a:t>if</a:t>
            </a:r>
            <a:r>
              <a:rPr lang="nl-NL" sz="2000" dirty="0" smtClean="0">
                <a:solidFill>
                  <a:srgbClr val="FF6200"/>
                </a:solidFill>
              </a:rPr>
              <a:t> </a:t>
            </a:r>
            <a:r>
              <a:rPr lang="nl-NL" sz="2000" dirty="0" err="1" smtClean="0">
                <a:solidFill>
                  <a:srgbClr val="FF6200"/>
                </a:solidFill>
              </a:rPr>
              <a:t>it</a:t>
            </a:r>
            <a:r>
              <a:rPr lang="nl-NL" sz="2000" dirty="0" smtClean="0">
                <a:solidFill>
                  <a:srgbClr val="FF6200"/>
                </a:solidFill>
              </a:rPr>
              <a:t> is: </a:t>
            </a:r>
            <a:r>
              <a:rPr lang="nl-NL" sz="2000" b="1" dirty="0" err="1" smtClean="0">
                <a:solidFill>
                  <a:srgbClr val="FF6200"/>
                </a:solidFill>
              </a:rPr>
              <a:t>Rainy</a:t>
            </a:r>
            <a:r>
              <a:rPr lang="nl-NL" sz="2000" b="1" dirty="0" smtClean="0">
                <a:solidFill>
                  <a:srgbClr val="FF6200"/>
                </a:solidFill>
              </a:rPr>
              <a:t>, Mild </a:t>
            </a:r>
            <a:r>
              <a:rPr lang="nl-NL" sz="2000" b="1" dirty="0" err="1" smtClean="0">
                <a:solidFill>
                  <a:srgbClr val="FF6200"/>
                </a:solidFill>
              </a:rPr>
              <a:t>temperature</a:t>
            </a:r>
            <a:r>
              <a:rPr lang="nl-NL" sz="2000" b="1" dirty="0" smtClean="0">
                <a:solidFill>
                  <a:srgbClr val="FF6200"/>
                </a:solidFill>
              </a:rPr>
              <a:t>, </a:t>
            </a:r>
            <a:r>
              <a:rPr lang="nl-NL" sz="2000" b="1" dirty="0" err="1" smtClean="0">
                <a:solidFill>
                  <a:srgbClr val="FF6200"/>
                </a:solidFill>
              </a:rPr>
              <a:t>Normal</a:t>
            </a:r>
            <a:r>
              <a:rPr lang="nl-NL" sz="2000" b="1" dirty="0" smtClean="0">
                <a:solidFill>
                  <a:srgbClr val="FF6200"/>
                </a:solidFill>
              </a:rPr>
              <a:t> </a:t>
            </a:r>
            <a:r>
              <a:rPr lang="nl-NL" sz="2000" b="1" dirty="0" err="1" smtClean="0">
                <a:solidFill>
                  <a:srgbClr val="FF6200"/>
                </a:solidFill>
              </a:rPr>
              <a:t>Humidity</a:t>
            </a:r>
            <a:r>
              <a:rPr lang="nl-NL" sz="2000" b="1" dirty="0" smtClean="0">
                <a:solidFill>
                  <a:srgbClr val="FF6200"/>
                </a:solidFill>
              </a:rPr>
              <a:t>, </a:t>
            </a:r>
            <a:r>
              <a:rPr lang="nl-NL" sz="2000" b="1" dirty="0" err="1" smtClean="0">
                <a:solidFill>
                  <a:srgbClr val="FF6200"/>
                </a:solidFill>
              </a:rPr>
              <a:t>Not</a:t>
            </a:r>
            <a:r>
              <a:rPr lang="nl-NL" sz="2000" b="1" dirty="0" smtClean="0">
                <a:solidFill>
                  <a:srgbClr val="FF6200"/>
                </a:solidFill>
              </a:rPr>
              <a:t> </a:t>
            </a:r>
            <a:r>
              <a:rPr lang="nl-NL" sz="2000" b="1" dirty="0" err="1" smtClean="0">
                <a:solidFill>
                  <a:srgbClr val="FF6200"/>
                </a:solidFill>
              </a:rPr>
              <a:t>windy</a:t>
            </a:r>
            <a:endParaRPr lang="en-GB" sz="2000" b="1" dirty="0" smtClean="0">
              <a:solidFill>
                <a:srgbClr val="FF6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5" y="2008032"/>
            <a:ext cx="9246585" cy="3098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845575" y="1364944"/>
            <a:ext cx="588179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b="1" dirty="0" smtClean="0">
                <a:solidFill>
                  <a:srgbClr val="FF6200"/>
                </a:solidFill>
              </a:rPr>
              <a:t>See</a:t>
            </a:r>
            <a:r>
              <a:rPr lang="en-GB" sz="1400" dirty="0" smtClean="0">
                <a:solidFill>
                  <a:srgbClr val="FF6200"/>
                </a:solidFill>
              </a:rPr>
              <a:t>: https</a:t>
            </a:r>
            <a:r>
              <a:rPr lang="en-GB" sz="1400" dirty="0">
                <a:solidFill>
                  <a:srgbClr val="FF6200"/>
                </a:solidFill>
              </a:rPr>
              <a:t>://www.youtube.com/watch?v=XcwH9JGfZOU</a:t>
            </a:r>
            <a:endParaRPr lang="en-GB" sz="1400" dirty="0" smtClean="0">
              <a:solidFill>
                <a:srgbClr val="FF62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68" y="5461433"/>
            <a:ext cx="310515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62" y="5473633"/>
            <a:ext cx="236220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32" y="5809524"/>
            <a:ext cx="1466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824151"/>
            <a:ext cx="9565247" cy="35751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Calulate</a:t>
            </a:r>
            <a:r>
              <a:rPr lang="nl-NL" dirty="0" smtClean="0"/>
              <a:t> the </a:t>
            </a:r>
            <a:r>
              <a:rPr lang="nl-NL" dirty="0" err="1" smtClean="0"/>
              <a:t>probability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X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play</a:t>
            </a:r>
            <a:r>
              <a:rPr lang="nl-NL" dirty="0" smtClean="0"/>
              <a:t> golf </a:t>
            </a:r>
            <a:r>
              <a:rPr lang="nl-NL" dirty="0" err="1" smtClean="0"/>
              <a:t>it</a:t>
            </a:r>
            <a:r>
              <a:rPr lang="nl-NL" dirty="0" smtClean="0"/>
              <a:t> is Sunny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77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the </a:t>
            </a:r>
            <a:r>
              <a:rPr lang="nl-NL" dirty="0" err="1" smtClean="0"/>
              <a:t>freq</a:t>
            </a:r>
            <a:r>
              <a:rPr lang="nl-NL" dirty="0" smtClean="0"/>
              <a:t>. </a:t>
            </a:r>
            <a:r>
              <a:rPr lang="nl-NL" dirty="0" err="1" smtClean="0"/>
              <a:t>Table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attribute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94" y="1513113"/>
            <a:ext cx="7312751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5" y="1253707"/>
            <a:ext cx="8681357" cy="5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4" y="2397178"/>
            <a:ext cx="10279625" cy="1963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deal </a:t>
            </a:r>
            <a:r>
              <a:rPr lang="nl-NL" dirty="0" err="1" smtClean="0"/>
              <a:t>with</a:t>
            </a:r>
            <a:r>
              <a:rPr lang="nl-NL" dirty="0" smtClean="0"/>
              <a:t> zero </a:t>
            </a:r>
            <a:r>
              <a:rPr lang="nl-NL" dirty="0" err="1" smtClean="0"/>
              <a:t>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2" name="Rectangle 1"/>
          <p:cNvSpPr/>
          <p:nvPr/>
        </p:nvSpPr>
        <p:spPr>
          <a:xfrm>
            <a:off x="3724197" y="32443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https://www.knime.org/downloads/overview</a:t>
            </a:r>
          </a:p>
        </p:txBody>
      </p:sp>
    </p:spTree>
    <p:extLst>
      <p:ext uri="{BB962C8B-B14F-4D97-AF65-F5344CB8AC3E}">
        <p14:creationId xmlns:p14="http://schemas.microsoft.com/office/powerpoint/2010/main" val="39073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F412C-4FC8-41CE-B84A-118208DD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462F1F-9F53-4B77-A7FE-12F26287542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702</TotalTime>
  <Words>442</Words>
  <Application>Microsoft Office PowerPoint</Application>
  <PresentationFormat>Widescreen</PresentationFormat>
  <Paragraphs>109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ING Me</vt:lpstr>
      <vt:lpstr>Wingdings</vt:lpstr>
      <vt:lpstr>ING_PP_Template_16x9_June2015</vt:lpstr>
      <vt:lpstr>Naïve  Bayes</vt:lpstr>
      <vt:lpstr>Agenda</vt:lpstr>
      <vt:lpstr>How it works</vt:lpstr>
      <vt:lpstr>Historical observations – Person X playing golf</vt:lpstr>
      <vt:lpstr>How it works</vt:lpstr>
      <vt:lpstr>Calulate the probability that X will play golf it is Sunny</vt:lpstr>
      <vt:lpstr>Calculate the freq. Table for each attribute</vt:lpstr>
      <vt:lpstr>PowerPoint Presentation</vt:lpstr>
      <vt:lpstr>How to deal with zero values</vt:lpstr>
      <vt:lpstr>Naïve Bayes in Knime</vt:lpstr>
      <vt:lpstr>Lets run this in Knime (Demo)</vt:lpstr>
      <vt:lpstr>Naïve Bayes in Spark</vt:lpstr>
      <vt:lpstr>Machine Learning Library (MLlib) </vt:lpstr>
      <vt:lpstr>Features of Naive Bayes</vt:lpstr>
      <vt:lpstr>MLlib - Data Types</vt:lpstr>
      <vt:lpstr>Labeled point</vt:lpstr>
      <vt:lpstr>Spark Example</vt:lpstr>
      <vt:lpstr>A data file…</vt:lpstr>
      <vt:lpstr>PowerPoint Presentation</vt:lpstr>
      <vt:lpstr>Demo</vt:lpstr>
      <vt:lpstr>Online machine learning in Flink</vt:lpstr>
      <vt:lpstr>Discussion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Nooij, E.G. de (Erik)</cp:lastModifiedBy>
  <cp:revision>335</cp:revision>
  <dcterms:created xsi:type="dcterms:W3CDTF">2015-04-09T14:12:58Z</dcterms:created>
  <dcterms:modified xsi:type="dcterms:W3CDTF">2016-12-17T19:22:20Z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