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80" name="Shape 8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88" name="Shape 8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6" name="Shape 12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1600200"/>
            <a:ext cx="9144000" cy="3657600"/>
          </a:xfrm>
          <a:prstGeom prst="rect">
            <a:avLst/>
          </a:prstGeom>
          <a:solidFill>
            <a:schemeClr val="dk1">
              <a:alpha val="20000"/>
            </a:schemeClr>
          </a:solidFill>
          <a:ln>
            <a:noFill/>
          </a:ln>
        </p:spPr>
        <p:txBody>
          <a:bodyPr lIns="91425" tIns="45700" rIns="91425" bIns="45700" anchor="ctr" anchorCtr="0">
            <a:noAutofit/>
          </a:bodyPr>
          <a:lstStyle/>
          <a:p>
            <a:endParaRPr/>
          </a:p>
        </p:txBody>
      </p:sp>
      <p:grpSp>
        <p:nvGrpSpPr>
          <p:cNvPr id="9" name="Shape 9"/>
          <p:cNvGrpSpPr/>
          <p:nvPr/>
        </p:nvGrpSpPr>
        <p:grpSpPr>
          <a:xfrm>
            <a:off x="0" y="-1438"/>
            <a:ext cx="1827407" cy="6859503"/>
            <a:chOff x="0" y="-1438"/>
            <a:chExt cx="798029" cy="6859503"/>
          </a:xfrm>
        </p:grpSpPr>
        <p:sp>
          <p:nvSpPr>
            <p:cNvPr id="10" name="Shape 10"/>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11" name="Shape 11"/>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grpSp>
        <p:nvGrpSpPr>
          <p:cNvPr id="12" name="Shape 12"/>
          <p:cNvGrpSpPr/>
          <p:nvPr/>
        </p:nvGrpSpPr>
        <p:grpSpPr>
          <a:xfrm flipH="1">
            <a:off x="7316591" y="0"/>
            <a:ext cx="1827407" cy="6859503"/>
            <a:chOff x="0" y="-1438"/>
            <a:chExt cx="798029" cy="6859503"/>
          </a:xfrm>
        </p:grpSpPr>
        <p:sp>
          <p:nvSpPr>
            <p:cNvPr id="13" name="Shape 13"/>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14" name="Shape 14"/>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sp>
        <p:nvSpPr>
          <p:cNvPr id="15" name="Shape 15"/>
          <p:cNvSpPr txBox="1">
            <a:spLocks noGrp="1"/>
          </p:cNvSpPr>
          <p:nvPr>
            <p:ph type="ctrTitle"/>
          </p:nvPr>
        </p:nvSpPr>
        <p:spPr>
          <a:xfrm>
            <a:off x="685800" y="2090913"/>
            <a:ext cx="7772400" cy="1650599"/>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16" name="Shape 16"/>
          <p:cNvSpPr txBox="1">
            <a:spLocks noGrp="1"/>
          </p:cNvSpPr>
          <p:nvPr>
            <p:ph type="subTitle" idx="1"/>
          </p:nvPr>
        </p:nvSpPr>
        <p:spPr>
          <a:xfrm>
            <a:off x="685800" y="3886200"/>
            <a:ext cx="7772400" cy="878099"/>
          </a:xfrm>
          <a:prstGeom prst="rect">
            <a:avLst/>
          </a:prstGeom>
        </p:spPr>
        <p:txBody>
          <a:bodyPr lIns="91425" tIns="91425" rIns="91425" bIns="91425" anchor="t" anchorCtr="0"/>
          <a:lstStyle>
            <a:lvl1pPr marL="0" indent="152400" algn="ctr">
              <a:spcBef>
                <a:spcPts val="0"/>
              </a:spcBef>
              <a:buClr>
                <a:schemeClr val="lt2"/>
              </a:buClr>
              <a:buSzPct val="100000"/>
              <a:buNone/>
              <a:defRPr sz="2400">
                <a:solidFill>
                  <a:schemeClr val="lt2"/>
                </a:solidFill>
              </a:defRPr>
            </a:lvl1pPr>
            <a:lvl2pPr marL="0" indent="152400" algn="ctr">
              <a:spcBef>
                <a:spcPts val="0"/>
              </a:spcBef>
              <a:buClr>
                <a:schemeClr val="lt2"/>
              </a:buClr>
              <a:buNone/>
              <a:defRPr>
                <a:solidFill>
                  <a:schemeClr val="lt2"/>
                </a:solidFill>
              </a:defRPr>
            </a:lvl2pPr>
            <a:lvl3pPr marL="0" indent="152400" algn="ctr">
              <a:spcBef>
                <a:spcPts val="0"/>
              </a:spcBef>
              <a:buClr>
                <a:schemeClr val="lt2"/>
              </a:buClr>
              <a:buNone/>
              <a:defRPr>
                <a:solidFill>
                  <a:schemeClr val="lt2"/>
                </a:solidFill>
              </a:defRPr>
            </a:lvl3pPr>
            <a:lvl4pPr marL="0" indent="152400" algn="ctr">
              <a:spcBef>
                <a:spcPts val="0"/>
              </a:spcBef>
              <a:buClr>
                <a:schemeClr val="lt2"/>
              </a:buClr>
              <a:buSzPct val="100000"/>
              <a:buNone/>
              <a:defRPr sz="2400">
                <a:solidFill>
                  <a:schemeClr val="lt2"/>
                </a:solidFill>
              </a:defRPr>
            </a:lvl4pPr>
            <a:lvl5pPr marL="0" indent="152400" algn="ctr">
              <a:spcBef>
                <a:spcPts val="0"/>
              </a:spcBef>
              <a:buClr>
                <a:schemeClr val="lt2"/>
              </a:buClr>
              <a:buSzPct val="100000"/>
              <a:buNone/>
              <a:defRPr sz="2400">
                <a:solidFill>
                  <a:schemeClr val="lt2"/>
                </a:solidFill>
              </a:defRPr>
            </a:lvl5pPr>
            <a:lvl6pPr marL="0" indent="152400" algn="ctr">
              <a:spcBef>
                <a:spcPts val="0"/>
              </a:spcBef>
              <a:buClr>
                <a:schemeClr val="lt2"/>
              </a:buClr>
              <a:buSzPct val="100000"/>
              <a:buNone/>
              <a:defRPr sz="2400">
                <a:solidFill>
                  <a:schemeClr val="lt2"/>
                </a:solidFill>
              </a:defRPr>
            </a:lvl6pPr>
            <a:lvl7pPr marL="0" indent="152400" algn="ctr">
              <a:spcBef>
                <a:spcPts val="0"/>
              </a:spcBef>
              <a:buClr>
                <a:schemeClr val="lt2"/>
              </a:buClr>
              <a:buSzPct val="100000"/>
              <a:buNone/>
              <a:defRPr sz="2400">
                <a:solidFill>
                  <a:schemeClr val="lt2"/>
                </a:solidFill>
              </a:defRPr>
            </a:lvl7pPr>
            <a:lvl8pPr marL="0" indent="152400" algn="ctr">
              <a:spcBef>
                <a:spcPts val="0"/>
              </a:spcBef>
              <a:buClr>
                <a:schemeClr val="lt2"/>
              </a:buClr>
              <a:buSzPct val="100000"/>
              <a:buNone/>
              <a:defRPr sz="2400">
                <a:solidFill>
                  <a:schemeClr val="lt2"/>
                </a:solidFill>
              </a:defRPr>
            </a:lvl8pPr>
            <a:lvl9pPr marL="0" indent="152400" algn="ctr">
              <a:spcBef>
                <a:spcPts val="0"/>
              </a:spcBef>
              <a:buClr>
                <a:schemeClr val="lt2"/>
              </a:buClr>
              <a:buSzPct val="100000"/>
              <a:buNone/>
              <a:defRPr sz="24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noAutofit/>
          </a:bodyPr>
          <a:lstStyle/>
          <a:p>
            <a:endParaRPr/>
          </a:p>
        </p:txBody>
      </p:sp>
      <p:grpSp>
        <p:nvGrpSpPr>
          <p:cNvPr id="19" name="Shape 19"/>
          <p:cNvGrpSpPr/>
          <p:nvPr/>
        </p:nvGrpSpPr>
        <p:grpSpPr>
          <a:xfrm>
            <a:off x="0" y="-1438"/>
            <a:ext cx="649180" cy="6859503"/>
            <a:chOff x="0" y="-1438"/>
            <a:chExt cx="649180" cy="6859503"/>
          </a:xfrm>
        </p:grpSpPr>
        <p:sp>
          <p:nvSpPr>
            <p:cNvPr id="20" name="Shape 20"/>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endParaRPr/>
            </a:p>
          </p:txBody>
        </p:sp>
        <p:sp>
          <p:nvSpPr>
            <p:cNvPr id="21" name="Shape 21"/>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grpSp>
        <p:nvGrpSpPr>
          <p:cNvPr id="22" name="Shape 22"/>
          <p:cNvGrpSpPr/>
          <p:nvPr/>
        </p:nvGrpSpPr>
        <p:grpSpPr>
          <a:xfrm flipH="1">
            <a:off x="8494493" y="0"/>
            <a:ext cx="649180" cy="6859503"/>
            <a:chOff x="0" y="-1438"/>
            <a:chExt cx="649180" cy="6859503"/>
          </a:xfrm>
        </p:grpSpPr>
        <p:sp>
          <p:nvSpPr>
            <p:cNvPr id="23" name="Shape 2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endParaRPr/>
            </a:p>
          </p:txBody>
        </p:sp>
        <p:sp>
          <p:nvSpPr>
            <p:cNvPr id="24" name="Shape 2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sp>
        <p:nvSpPr>
          <p:cNvPr id="25" name="Shape 25"/>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noAutofit/>
          </a:bodyPr>
          <a:lstStyle/>
          <a:p>
            <a:endParaRPr/>
          </a:p>
        </p:txBody>
      </p:sp>
      <p:sp>
        <p:nvSpPr>
          <p:cNvPr id="26" name="Shape 26"/>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7" name="Shape 27"/>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sp>
        <p:nvSpPr>
          <p:cNvPr id="29" name="Shape 29"/>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noAutofit/>
          </a:bodyPr>
          <a:lstStyle/>
          <a:p>
            <a:endParaRPr/>
          </a:p>
        </p:txBody>
      </p:sp>
      <p:grpSp>
        <p:nvGrpSpPr>
          <p:cNvPr id="30" name="Shape 30"/>
          <p:cNvGrpSpPr/>
          <p:nvPr/>
        </p:nvGrpSpPr>
        <p:grpSpPr>
          <a:xfrm>
            <a:off x="0" y="-1438"/>
            <a:ext cx="649180" cy="6859503"/>
            <a:chOff x="0" y="-1438"/>
            <a:chExt cx="649180" cy="6859503"/>
          </a:xfrm>
        </p:grpSpPr>
        <p:sp>
          <p:nvSpPr>
            <p:cNvPr id="31" name="Shape 31"/>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32" name="Shape 32"/>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grpSp>
        <p:nvGrpSpPr>
          <p:cNvPr id="33" name="Shape 33"/>
          <p:cNvGrpSpPr/>
          <p:nvPr/>
        </p:nvGrpSpPr>
        <p:grpSpPr>
          <a:xfrm flipH="1">
            <a:off x="8494493" y="0"/>
            <a:ext cx="649180" cy="6859503"/>
            <a:chOff x="0" y="-1438"/>
            <a:chExt cx="649180" cy="6859503"/>
          </a:xfrm>
        </p:grpSpPr>
        <p:sp>
          <p:nvSpPr>
            <p:cNvPr id="34" name="Shape 34"/>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endParaRPr/>
            </a:p>
          </p:txBody>
        </p:sp>
        <p:sp>
          <p:nvSpPr>
            <p:cNvPr id="35" name="Shape 35"/>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sp>
        <p:nvSpPr>
          <p:cNvPr id="36" name="Shape 36"/>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noAutofit/>
          </a:bodyPr>
          <a:lstStyle/>
          <a:p>
            <a:endParaRPr/>
          </a:p>
        </p:txBody>
      </p:sp>
      <p:sp>
        <p:nvSpPr>
          <p:cNvPr id="37" name="Shape 37"/>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noAutofit/>
          </a:bodyPr>
          <a:lstStyle/>
          <a:p>
            <a:endParaRPr/>
          </a:p>
        </p:txBody>
      </p:sp>
      <p:grpSp>
        <p:nvGrpSpPr>
          <p:cNvPr id="42" name="Shape 42"/>
          <p:cNvGrpSpPr/>
          <p:nvPr/>
        </p:nvGrpSpPr>
        <p:grpSpPr>
          <a:xfrm>
            <a:off x="0" y="-1438"/>
            <a:ext cx="649180" cy="6859503"/>
            <a:chOff x="0" y="-1438"/>
            <a:chExt cx="649180" cy="6859503"/>
          </a:xfrm>
        </p:grpSpPr>
        <p:sp>
          <p:nvSpPr>
            <p:cNvPr id="43" name="Shape 4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44" name="Shape 4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grpSp>
        <p:nvGrpSpPr>
          <p:cNvPr id="45" name="Shape 45"/>
          <p:cNvGrpSpPr/>
          <p:nvPr/>
        </p:nvGrpSpPr>
        <p:grpSpPr>
          <a:xfrm flipH="1">
            <a:off x="8494493" y="0"/>
            <a:ext cx="649180" cy="6859503"/>
            <a:chOff x="0" y="-1438"/>
            <a:chExt cx="649180" cy="6859503"/>
          </a:xfrm>
        </p:grpSpPr>
        <p:sp>
          <p:nvSpPr>
            <p:cNvPr id="46" name="Shape 4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47" name="Shape 4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sp>
        <p:nvSpPr>
          <p:cNvPr id="48" name="Shape 48"/>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noAutofit/>
          </a:bodyPr>
          <a:lstStyle/>
          <a:p>
            <a:endParaRPr/>
          </a:p>
        </p:txBody>
      </p:sp>
      <p:sp>
        <p:nvSpPr>
          <p:cNvPr id="49" name="Shape 49"/>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noAutofit/>
          </a:bodyPr>
          <a:lstStyle/>
          <a:p>
            <a:endParaRPr/>
          </a:p>
        </p:txBody>
      </p:sp>
      <p:grpSp>
        <p:nvGrpSpPr>
          <p:cNvPr id="52" name="Shape 52"/>
          <p:cNvGrpSpPr/>
          <p:nvPr/>
        </p:nvGrpSpPr>
        <p:grpSpPr>
          <a:xfrm>
            <a:off x="0" y="-1438"/>
            <a:ext cx="649180" cy="6859503"/>
            <a:chOff x="0" y="-1438"/>
            <a:chExt cx="649180" cy="6859503"/>
          </a:xfrm>
        </p:grpSpPr>
        <p:sp>
          <p:nvSpPr>
            <p:cNvPr id="53" name="Shape 5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54" name="Shape 5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grpSp>
        <p:nvGrpSpPr>
          <p:cNvPr id="55" name="Shape 55"/>
          <p:cNvGrpSpPr/>
          <p:nvPr/>
        </p:nvGrpSpPr>
        <p:grpSpPr>
          <a:xfrm flipH="1">
            <a:off x="8494493" y="0"/>
            <a:ext cx="649180" cy="6859503"/>
            <a:chOff x="0" y="-1438"/>
            <a:chExt cx="649180" cy="6859503"/>
          </a:xfrm>
        </p:grpSpPr>
        <p:sp>
          <p:nvSpPr>
            <p:cNvPr id="56" name="Shape 5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57" name="Shape 5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sp>
        <p:nvSpPr>
          <p:cNvPr id="58" name="Shape 58"/>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noAutofit/>
          </a:bodyPr>
          <a:lstStyle/>
          <a:p>
            <a:endParaRPr/>
          </a:p>
        </p:txBody>
      </p:sp>
      <p:sp>
        <p:nvSpPr>
          <p:cNvPr id="59" name="Shape 59"/>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marL="285750" indent="-171450" algn="ctr">
              <a:spcBef>
                <a:spcPts val="0"/>
              </a:spcBef>
              <a:buClr>
                <a:schemeClr val="lt2"/>
              </a:buClr>
              <a:buSzPct val="100000"/>
              <a:buNone/>
              <a:defRPr sz="1800">
                <a:solidFill>
                  <a:schemeClr val="lt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p:nvPr/>
        </p:nvSpPr>
        <p:spPr>
          <a:xfrm>
            <a:off x="0" y="-1438"/>
            <a:ext cx="9144000" cy="1525499"/>
          </a:xfrm>
          <a:prstGeom prst="rect">
            <a:avLst/>
          </a:prstGeom>
          <a:solidFill>
            <a:schemeClr val="dk2">
              <a:alpha val="20000"/>
            </a:schemeClr>
          </a:solidFill>
          <a:ln>
            <a:noFill/>
          </a:ln>
        </p:spPr>
        <p:txBody>
          <a:bodyPr lIns="91425" tIns="45700" rIns="91425" bIns="45700" anchor="ctr" anchorCtr="0">
            <a:noAutofit/>
          </a:bodyPr>
          <a:lstStyle/>
          <a:p>
            <a:endParaRPr/>
          </a:p>
        </p:txBody>
      </p:sp>
      <p:grpSp>
        <p:nvGrpSpPr>
          <p:cNvPr id="62" name="Shape 62"/>
          <p:cNvGrpSpPr/>
          <p:nvPr/>
        </p:nvGrpSpPr>
        <p:grpSpPr>
          <a:xfrm>
            <a:off x="0" y="-1438"/>
            <a:ext cx="649180" cy="6859503"/>
            <a:chOff x="0" y="-1438"/>
            <a:chExt cx="649180" cy="6859503"/>
          </a:xfrm>
        </p:grpSpPr>
        <p:sp>
          <p:nvSpPr>
            <p:cNvPr id="63" name="Shape 6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64" name="Shape 6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grpSp>
        <p:nvGrpSpPr>
          <p:cNvPr id="65" name="Shape 65"/>
          <p:cNvGrpSpPr/>
          <p:nvPr/>
        </p:nvGrpSpPr>
        <p:grpSpPr>
          <a:xfrm flipH="1">
            <a:off x="8494493" y="0"/>
            <a:ext cx="649180" cy="6859503"/>
            <a:chOff x="0" y="-1438"/>
            <a:chExt cx="649180" cy="6859503"/>
          </a:xfrm>
        </p:grpSpPr>
        <p:sp>
          <p:nvSpPr>
            <p:cNvPr id="66" name="Shape 6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sp>
          <p:nvSpPr>
            <p:cNvPr id="67" name="Shape 6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endParaRPr/>
            </a:p>
          </p:txBody>
        </p:sp>
      </p:grpSp>
      <p:sp>
        <p:nvSpPr>
          <p:cNvPr id="68" name="Shape 68"/>
          <p:cNvSpPr/>
          <p:nvPr/>
        </p:nvSpPr>
        <p:spPr>
          <a:xfrm>
            <a:off x="0" y="6324600"/>
            <a:ext cx="9144000" cy="534899"/>
          </a:xfrm>
          <a:prstGeom prst="rect">
            <a:avLst/>
          </a:prstGeom>
          <a:solidFill>
            <a:schemeClr val="dk1">
              <a:alpha val="14901"/>
            </a:schemeClr>
          </a:solidFill>
          <a:ln>
            <a:noFill/>
          </a:ln>
        </p:spPr>
        <p:txBody>
          <a:bodyPr lIns="91425" tIns="45700" rIns="91425" bIns="45700" anchor="ctr" anchorCtr="0">
            <a:noAutofit/>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1" name="Shape 7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Calibri"/>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Calibri"/>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Calibri"/>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Calibri"/>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Calibri"/>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Calibri"/>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Calibri"/>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Calibri"/>
              <a:buChar char="•"/>
              <a:defRPr sz="2000">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a:buClr>
                <a:schemeClr val="lt2"/>
              </a:buClr>
              <a:buSzPct val="100000"/>
              <a:buFont typeface="Trebuchet MS"/>
              <a:buNone/>
              <a:defRPr sz="3600" b="1">
                <a:solidFill>
                  <a:schemeClr val="lt2"/>
                </a:solidFill>
                <a:latin typeface="Trebuchet MS"/>
                <a:ea typeface="Trebuchet MS"/>
                <a:cs typeface="Trebuchet MS"/>
                <a:sym typeface="Trebuchet MS"/>
              </a:defRPr>
            </a:lvl1pPr>
            <a:lvl2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2pPr>
            <a:lvl3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3pPr>
            <a:lvl4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4pPr>
            <a:lvl5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5pPr>
            <a:lvl6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6pPr>
            <a:lvl7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7pPr>
            <a:lvl8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8pPr>
            <a:lvl9pPr marL="0" indent="228600">
              <a:buClr>
                <a:schemeClr val="lt2"/>
              </a:buClr>
              <a:buSzPct val="100000"/>
              <a:buFont typeface="Trebuchet MS"/>
              <a:buNone/>
              <a:defRPr sz="3600" b="1">
                <a:solidFill>
                  <a:schemeClr val="lt2"/>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marL="342900" indent="-152400">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marL="742950" indent="-13335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marL="1143000" indent="-7620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marL="1600200" indent="-1143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marL="2057400" indent="-1143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marL="2514600" indent="-1143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marL="2971800" indent="-1143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marL="3429000" indent="-1143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marL="3886200" indent="-1143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445523"/>
            <a:ext cx="7772400" cy="6803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rgbClr val="CFE2F3"/>
                </a:solidFill>
                <a:latin typeface="Calibri"/>
                <a:ea typeface="Calibri"/>
                <a:cs typeface="Calibri"/>
                <a:sym typeface="Calibri"/>
              </a:rPr>
              <a:t>Quiet Corners</a:t>
            </a:r>
          </a:p>
        </p:txBody>
      </p:sp>
      <p:sp>
        <p:nvSpPr>
          <p:cNvPr id="77" name="Shape 77"/>
          <p:cNvSpPr txBox="1">
            <a:spLocks noGrp="1"/>
          </p:cNvSpPr>
          <p:nvPr>
            <p:ph type="subTitle" idx="1"/>
          </p:nvPr>
        </p:nvSpPr>
        <p:spPr>
          <a:xfrm>
            <a:off x="685800" y="3359925"/>
            <a:ext cx="7772400" cy="1176300"/>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Calibri"/>
              <a:buNone/>
            </a:pPr>
            <a:r>
              <a:rPr lang="en-US" b="0" i="0" u="none" strike="noStrike" cap="none" baseline="0">
                <a:solidFill>
                  <a:srgbClr val="9FC5E8"/>
                </a:solidFill>
                <a:latin typeface="Calibri"/>
                <a:ea typeface="Calibri"/>
                <a:cs typeface="Calibri"/>
                <a:sym typeface="Calibri"/>
              </a:rPr>
              <a:t>Developed by:</a:t>
            </a:r>
          </a:p>
          <a:p>
            <a:pPr marL="0" marR="0" lvl="0" indent="0" algn="ctr" rtl="0">
              <a:spcBef>
                <a:spcPts val="640"/>
              </a:spcBef>
              <a:buClr>
                <a:srgbClr val="888888"/>
              </a:buClr>
              <a:buSzPct val="25000"/>
              <a:buFont typeface="Calibri"/>
              <a:buNone/>
            </a:pPr>
            <a:r>
              <a:rPr lang="en-US" b="0" i="0" u="none" strike="noStrike" cap="none" baseline="0">
                <a:solidFill>
                  <a:srgbClr val="9FC5E8"/>
                </a:solidFill>
                <a:latin typeface="Calibri"/>
                <a:ea typeface="Calibri"/>
                <a:cs typeface="Calibri"/>
                <a:sym typeface="Calibri"/>
              </a:rPr>
              <a:t>Steven Bewerse, Erik Hendrickson and Michael Ware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
            <a:ext cx="8229600" cy="8759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rgbClr val="CFE2F3"/>
                </a:solidFill>
                <a:latin typeface="Calibri"/>
                <a:ea typeface="Calibri"/>
                <a:cs typeface="Calibri"/>
                <a:sym typeface="Calibri"/>
              </a:rPr>
              <a:t>Vision and Scope</a:t>
            </a:r>
          </a:p>
        </p:txBody>
      </p:sp>
      <p:sp>
        <p:nvSpPr>
          <p:cNvPr id="83" name="Shape 83"/>
          <p:cNvSpPr txBox="1">
            <a:spLocks noGrp="1"/>
          </p:cNvSpPr>
          <p:nvPr>
            <p:ph type="body" idx="1"/>
          </p:nvPr>
        </p:nvSpPr>
        <p:spPr>
          <a:xfrm>
            <a:off x="457200" y="969769"/>
            <a:ext cx="7772400" cy="2623499"/>
          </a:xfrm>
          <a:prstGeom prst="rect">
            <a:avLst/>
          </a:prstGeom>
          <a:noFill/>
          <a:ln>
            <a:noFill/>
          </a:ln>
        </p:spPr>
        <p:txBody>
          <a:bodyPr lIns="91425" tIns="45700" rIns="91425" bIns="45700" anchor="t" anchorCtr="0">
            <a:noAutofit/>
          </a:bodyPr>
          <a:lstStyle/>
          <a:p>
            <a:pPr marL="342900" marR="0" lvl="0" indent="-292100" algn="l" rtl="0">
              <a:spcBef>
                <a:spcPts val="0"/>
              </a:spcBef>
              <a:buClr>
                <a:srgbClr val="CFE2F3"/>
              </a:buClr>
              <a:buSzPct val="100000"/>
              <a:buFont typeface="Calibri"/>
              <a:buChar char="•"/>
            </a:pPr>
            <a:r>
              <a:rPr lang="en-US" sz="2400" b="0" i="0" u="none" strike="noStrike" cap="none" baseline="0">
                <a:solidFill>
                  <a:srgbClr val="9FC5E8"/>
                </a:solidFill>
                <a:latin typeface="Calibri"/>
                <a:ea typeface="Calibri"/>
                <a:cs typeface="Calibri"/>
                <a:sym typeface="Calibri"/>
              </a:rPr>
              <a:t>Quiet Corners is a humanitarian application used to log and rate quiet areas to study</a:t>
            </a:r>
          </a:p>
          <a:p>
            <a:pPr marL="342900" marR="0" lvl="0" indent="-292100" algn="l" rtl="0">
              <a:spcBef>
                <a:spcPts val="640"/>
              </a:spcBef>
              <a:buClr>
                <a:srgbClr val="CFE2F3"/>
              </a:buClr>
              <a:buSzPct val="100000"/>
              <a:buFont typeface="Calibri"/>
              <a:buChar char="•"/>
            </a:pPr>
            <a:r>
              <a:rPr lang="en-US" sz="2400" b="0" i="0" u="none" strike="noStrike" cap="none" baseline="0">
                <a:solidFill>
                  <a:srgbClr val="9FC5E8"/>
                </a:solidFill>
                <a:latin typeface="Calibri"/>
                <a:ea typeface="Calibri"/>
                <a:cs typeface="Calibri"/>
                <a:sym typeface="Calibri"/>
              </a:rPr>
              <a:t>Logs GPS Location, Pictures, Wireless Information, Sound Rating and Light Rating</a:t>
            </a:r>
          </a:p>
          <a:p>
            <a:pPr marL="342900" marR="0" lvl="0" indent="-292100" algn="l" rtl="0">
              <a:spcBef>
                <a:spcPts val="640"/>
              </a:spcBef>
              <a:buClr>
                <a:srgbClr val="CFE2F3"/>
              </a:buClr>
              <a:buSzPct val="100000"/>
              <a:buFont typeface="Calibri"/>
              <a:buChar char="•"/>
            </a:pPr>
            <a:r>
              <a:rPr lang="en-US" sz="2400" b="0" i="0" u="none" strike="noStrike" cap="none" baseline="0">
                <a:solidFill>
                  <a:srgbClr val="9FC5E8"/>
                </a:solidFill>
                <a:latin typeface="Calibri"/>
                <a:ea typeface="Calibri"/>
                <a:cs typeface="Calibri"/>
                <a:sym typeface="Calibri"/>
              </a:rPr>
              <a:t>Other users can view and rate locations or add their own</a:t>
            </a:r>
          </a:p>
          <a:p>
            <a:pPr marL="342900" marR="0" lvl="0" indent="-292100" algn="l" rtl="0">
              <a:spcBef>
                <a:spcPts val="640"/>
              </a:spcBef>
              <a:buClr>
                <a:srgbClr val="CFE2F3"/>
              </a:buClr>
              <a:buSzPct val="100000"/>
              <a:buFont typeface="Calibri"/>
              <a:buChar char="•"/>
            </a:pPr>
            <a:r>
              <a:rPr lang="en-US" sz="2400" b="0" i="0" u="none" strike="noStrike" cap="none" baseline="0">
                <a:solidFill>
                  <a:srgbClr val="9FC5E8"/>
                </a:solidFill>
                <a:latin typeface="Calibri"/>
                <a:ea typeface="Calibri"/>
                <a:cs typeface="Calibri"/>
                <a:sym typeface="Calibri"/>
              </a:rPr>
              <a:t>Initially released for just Android and just the USF area, but plenty of room to expand</a:t>
            </a:r>
          </a:p>
        </p:txBody>
      </p:sp>
      <p:sp>
        <p:nvSpPr>
          <p:cNvPr id="84" name="Shape 84"/>
          <p:cNvSpPr/>
          <p:nvPr/>
        </p:nvSpPr>
        <p:spPr>
          <a:xfrm>
            <a:off x="2057400" y="3832162"/>
            <a:ext cx="4572000" cy="2571750"/>
          </a:xfrm>
          <a:prstGeom prst="rect">
            <a:avLst/>
          </a:prstGeom>
          <a:blipFill>
            <a:blip r:embed="rId3"/>
            <a:stretch>
              <a:fillRect/>
            </a:stretch>
          </a:blipFill>
        </p:spPr>
      </p:sp>
      <p:sp>
        <p:nvSpPr>
          <p:cNvPr id="85" name="Shape 85"/>
          <p:cNvSpPr/>
          <p:nvPr/>
        </p:nvSpPr>
        <p:spPr>
          <a:xfrm>
            <a:off x="2053800" y="3832175"/>
            <a:ext cx="4579199" cy="2573099"/>
          </a:xfrm>
          <a:prstGeom prst="rect">
            <a:avLst/>
          </a:prstGeom>
          <a:noFill/>
          <a:ln w="38100" cap="flat">
            <a:solidFill>
              <a:srgbClr val="3D85C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rgbClr val="CFE2F3"/>
                </a:solidFill>
                <a:latin typeface="Calibri"/>
                <a:ea typeface="Calibri"/>
                <a:cs typeface="Calibri"/>
                <a:sym typeface="Calibri"/>
              </a:rPr>
              <a:t>Features List</a:t>
            </a:r>
          </a:p>
        </p:txBody>
      </p:sp>
      <p:sp>
        <p:nvSpPr>
          <p:cNvPr id="91" name="Shape 91"/>
          <p:cNvSpPr txBox="1">
            <a:spLocks noGrp="1"/>
          </p:cNvSpPr>
          <p:nvPr>
            <p:ph type="body" idx="1"/>
          </p:nvPr>
        </p:nvSpPr>
        <p:spPr>
          <a:xfrm>
            <a:off x="457200" y="1145075"/>
            <a:ext cx="8229600" cy="1887300"/>
          </a:xfrm>
          <a:prstGeom prst="rect">
            <a:avLst/>
          </a:prstGeom>
          <a:noFill/>
          <a:ln>
            <a:noFill/>
          </a:ln>
        </p:spPr>
        <p:txBody>
          <a:bodyPr lIns="91425" tIns="45700" rIns="91425" bIns="45700" anchor="t" anchorCtr="0">
            <a:noAutofit/>
          </a:bodyPr>
          <a:lstStyle/>
          <a:p>
            <a:pPr marL="342900" marR="0" lvl="0" indent="-292100" algn="l" rtl="0">
              <a:spcBef>
                <a:spcPts val="0"/>
              </a:spcBef>
              <a:buClr>
                <a:srgbClr val="CFE2F3"/>
              </a:buClr>
              <a:buSzPct val="100000"/>
              <a:buFont typeface="Calibri"/>
              <a:buChar char="•"/>
            </a:pPr>
            <a:r>
              <a:rPr lang="en-US" sz="2400" b="0" i="0" u="none" strike="noStrike" cap="none" baseline="0">
                <a:solidFill>
                  <a:srgbClr val="9FC5E8"/>
                </a:solidFill>
                <a:latin typeface="Calibri"/>
                <a:ea typeface="Calibri"/>
                <a:cs typeface="Calibri"/>
                <a:sym typeface="Calibri"/>
              </a:rPr>
              <a:t>Create New Corners: users will be able to create their own Quiet Corners submission that will be stored externally on a </a:t>
            </a:r>
            <a:r>
              <a:rPr lang="en-US" sz="2400" b="0" i="1" u="none" strike="noStrike" cap="none" baseline="0">
                <a:solidFill>
                  <a:srgbClr val="9FC5E8"/>
                </a:solidFill>
                <a:latin typeface="Calibri"/>
                <a:ea typeface="Calibri"/>
                <a:cs typeface="Calibri"/>
                <a:sym typeface="Calibri"/>
              </a:rPr>
              <a:t>MySQL database </a:t>
            </a:r>
            <a:r>
              <a:rPr lang="en-US" sz="2400" b="0" i="0" u="none" strike="noStrike" cap="none" baseline="0">
                <a:solidFill>
                  <a:srgbClr val="9FC5E8"/>
                </a:solidFill>
                <a:latin typeface="Calibri"/>
                <a:ea typeface="Calibri"/>
                <a:cs typeface="Calibri"/>
                <a:sym typeface="Calibri"/>
              </a:rPr>
              <a:t>with associated information</a:t>
            </a:r>
          </a:p>
          <a:p>
            <a:pPr marL="342900" marR="0" lvl="0" indent="-292100" algn="l" rtl="0">
              <a:spcBef>
                <a:spcPts val="640"/>
              </a:spcBef>
              <a:buClr>
                <a:srgbClr val="CFE2F3"/>
              </a:buClr>
              <a:buSzPct val="100000"/>
              <a:buFont typeface="Calibri"/>
              <a:buChar char="•"/>
            </a:pPr>
            <a:r>
              <a:rPr lang="en-US" sz="2400" b="0" i="0" u="none" strike="noStrike" cap="none" baseline="0">
                <a:solidFill>
                  <a:srgbClr val="9FC5E8"/>
                </a:solidFill>
                <a:latin typeface="Calibri"/>
                <a:ea typeface="Calibri"/>
                <a:cs typeface="Calibri"/>
                <a:sym typeface="Calibri"/>
              </a:rPr>
              <a:t>GPS Location: each submission will contain a GPS location by default using built in </a:t>
            </a:r>
            <a:r>
              <a:rPr lang="en-US" sz="2400" b="0" i="1" u="none" strike="noStrike" cap="none" baseline="0">
                <a:solidFill>
                  <a:srgbClr val="9FC5E8"/>
                </a:solidFill>
                <a:latin typeface="Calibri"/>
                <a:ea typeface="Calibri"/>
                <a:cs typeface="Calibri"/>
                <a:sym typeface="Calibri"/>
              </a:rPr>
              <a:t>GPS sensors</a:t>
            </a:r>
          </a:p>
        </p:txBody>
      </p:sp>
      <p:sp>
        <p:nvSpPr>
          <p:cNvPr id="92" name="Shape 92"/>
          <p:cNvSpPr/>
          <p:nvPr/>
        </p:nvSpPr>
        <p:spPr>
          <a:xfrm>
            <a:off x="5606450" y="3123700"/>
            <a:ext cx="2819399" cy="2922047"/>
          </a:xfrm>
          <a:prstGeom prst="rect">
            <a:avLst/>
          </a:prstGeom>
          <a:blipFill>
            <a:blip r:embed="rId3"/>
            <a:stretch>
              <a:fillRect/>
            </a:stretch>
          </a:blipFill>
        </p:spPr>
      </p:sp>
      <p:sp>
        <p:nvSpPr>
          <p:cNvPr id="93" name="Shape 93"/>
          <p:cNvSpPr/>
          <p:nvPr/>
        </p:nvSpPr>
        <p:spPr>
          <a:xfrm>
            <a:off x="5606450" y="3123725"/>
            <a:ext cx="2819400" cy="2921999"/>
          </a:xfrm>
          <a:prstGeom prst="rect">
            <a:avLst/>
          </a:prstGeom>
          <a:noFill/>
          <a:ln w="38100" cap="flat">
            <a:solidFill>
              <a:srgbClr val="3D85C6"/>
            </a:solidFill>
            <a:prstDash val="solid"/>
            <a:round/>
            <a:headEnd type="none" w="med" len="med"/>
            <a:tailEnd type="none" w="med" len="med"/>
          </a:ln>
        </p:spPr>
        <p:txBody>
          <a:bodyPr lIns="91425" tIns="91425" rIns="91425" bIns="91425" anchor="ctr" anchorCtr="0">
            <a:noAutofit/>
          </a:bodyPr>
          <a:lstStyle/>
          <a:p>
            <a:endParaRPr/>
          </a:p>
        </p:txBody>
      </p:sp>
      <p:sp>
        <p:nvSpPr>
          <p:cNvPr id="94" name="Shape 94"/>
          <p:cNvSpPr txBox="1"/>
          <p:nvPr/>
        </p:nvSpPr>
        <p:spPr>
          <a:xfrm>
            <a:off x="381000" y="3048000"/>
            <a:ext cx="4955400" cy="1755299"/>
          </a:xfrm>
          <a:prstGeom prst="rect">
            <a:avLst/>
          </a:prstGeom>
        </p:spPr>
        <p:txBody>
          <a:bodyPr lIns="91425" tIns="91425" rIns="91425" bIns="91425" anchor="t" anchorCtr="0">
            <a:noAutofit/>
          </a:bodyPr>
          <a:lstStyle/>
          <a:p>
            <a:pPr marL="457200" lvl="0" indent="-342900">
              <a:buClr>
                <a:schemeClr val="bg1"/>
              </a:buClr>
              <a:buSzPct val="124999"/>
              <a:buFont typeface="Arial"/>
              <a:buChar char="•"/>
            </a:pPr>
            <a:r>
              <a:rPr lang="en-US" sz="2400" dirty="0">
                <a:solidFill>
                  <a:srgbClr val="9FC5E8"/>
                </a:solidFill>
                <a:latin typeface="Calibri"/>
                <a:ea typeface="Calibri"/>
                <a:cs typeface="Calibri"/>
                <a:sym typeface="Calibri"/>
              </a:rPr>
              <a:t>Decibel Meter: each submission will have the submitter attach a rating of the ambient sound of the location.  This reading will be taken using the </a:t>
            </a:r>
            <a:r>
              <a:rPr lang="en-US" sz="2400" i="1" dirty="0">
                <a:solidFill>
                  <a:srgbClr val="9FC5E8"/>
                </a:solidFill>
                <a:latin typeface="Calibri"/>
                <a:ea typeface="Calibri"/>
                <a:cs typeface="Calibri"/>
                <a:sym typeface="Calibri"/>
              </a:rPr>
              <a:t>internal recording devices </a:t>
            </a:r>
            <a:r>
              <a:rPr lang="en-US" sz="2400" dirty="0">
                <a:solidFill>
                  <a:srgbClr val="9FC5E8"/>
                </a:solidFill>
                <a:latin typeface="Calibri"/>
                <a:ea typeface="Calibri"/>
                <a:cs typeface="Calibri"/>
                <a:sym typeface="Calibri"/>
              </a:rPr>
              <a:t>or the user’s subjective rating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1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rgbClr val="CFE2F3"/>
                </a:solidFill>
                <a:latin typeface="Calibri"/>
                <a:ea typeface="Calibri"/>
                <a:cs typeface="Calibri"/>
                <a:sym typeface="Calibri"/>
              </a:rPr>
              <a:t>Features List</a:t>
            </a:r>
          </a:p>
        </p:txBody>
      </p:sp>
      <p:sp>
        <p:nvSpPr>
          <p:cNvPr id="100" name="Shape 100"/>
          <p:cNvSpPr txBox="1">
            <a:spLocks noGrp="1"/>
          </p:cNvSpPr>
          <p:nvPr>
            <p:ph type="body" idx="1"/>
          </p:nvPr>
        </p:nvSpPr>
        <p:spPr>
          <a:xfrm>
            <a:off x="457200" y="831525"/>
            <a:ext cx="8229600" cy="3381299"/>
          </a:xfrm>
          <a:prstGeom prst="rect">
            <a:avLst/>
          </a:prstGeom>
          <a:noFill/>
          <a:ln>
            <a:noFill/>
          </a:ln>
        </p:spPr>
        <p:txBody>
          <a:bodyPr lIns="91425" tIns="45700" rIns="91425" bIns="45700" anchor="t" anchorCtr="0">
            <a:noAutofit/>
          </a:bodyPr>
          <a:lstStyle/>
          <a:p>
            <a:pPr marL="342900" marR="0" lvl="0" indent="-266700" algn="l" rtl="0">
              <a:spcBef>
                <a:spcPts val="0"/>
              </a:spcBef>
              <a:buClr>
                <a:srgbClr val="CFE2F3"/>
              </a:buClr>
              <a:buSzPct val="100000"/>
              <a:buFont typeface="Calibri"/>
              <a:buChar char="•"/>
            </a:pPr>
            <a:r>
              <a:rPr lang="en-US" sz="2000" b="0" i="0" u="none" strike="noStrike" cap="none" baseline="0">
                <a:solidFill>
                  <a:srgbClr val="9FC5E8"/>
                </a:solidFill>
                <a:latin typeface="Calibri"/>
                <a:ea typeface="Calibri"/>
                <a:cs typeface="Calibri"/>
                <a:sym typeface="Calibri"/>
              </a:rPr>
              <a:t>Lumen Meter: each submission will have the submitter attach a rating of the ambient light of the location.  This reading will be taken using the </a:t>
            </a:r>
            <a:r>
              <a:rPr lang="en-US" sz="2000" b="0" i="1" u="none" strike="noStrike" cap="none" baseline="0">
                <a:solidFill>
                  <a:srgbClr val="9FC5E8"/>
                </a:solidFill>
                <a:latin typeface="Calibri"/>
                <a:ea typeface="Calibri"/>
                <a:cs typeface="Calibri"/>
                <a:sym typeface="Calibri"/>
              </a:rPr>
              <a:t>internal light sensors</a:t>
            </a:r>
            <a:r>
              <a:rPr lang="en-US" sz="2000" b="0" i="0" u="none" strike="noStrike" cap="none" baseline="0">
                <a:solidFill>
                  <a:srgbClr val="9FC5E8"/>
                </a:solidFill>
                <a:latin typeface="Calibri"/>
                <a:ea typeface="Calibri"/>
                <a:cs typeface="Calibri"/>
                <a:sym typeface="Calibri"/>
              </a:rPr>
              <a:t> of the phone and translated into a lighting rating.  If the proper light sensors aren’t available, the submitter will be prompted for a subjective rating.</a:t>
            </a:r>
          </a:p>
          <a:p>
            <a:pPr marL="342900" lvl="0" indent="-266700" rtl="0">
              <a:buClr>
                <a:srgbClr val="CFE2F3"/>
              </a:buClr>
              <a:buSzPct val="100000"/>
              <a:buFont typeface="Calibri"/>
              <a:buChar char="•"/>
            </a:pPr>
            <a:r>
              <a:rPr lang="en-US" sz="2000">
                <a:solidFill>
                  <a:srgbClr val="9FC5E8"/>
                </a:solidFill>
              </a:rPr>
              <a:t>Wifi Information: each submission will have the submitter attach a rating of the wireless signal available at the location.  This reading will be taken using the built in </a:t>
            </a:r>
            <a:r>
              <a:rPr lang="en-US" sz="2000" i="1">
                <a:solidFill>
                  <a:srgbClr val="9FC5E8"/>
                </a:solidFill>
              </a:rPr>
              <a:t>wireless tracking system. </a:t>
            </a:r>
            <a:r>
              <a:rPr lang="en-US" sz="2000">
                <a:solidFill>
                  <a:srgbClr val="9FC5E8"/>
                </a:solidFill>
              </a:rPr>
              <a:t>It will also be recorded if the wireless signal is password protected or not.</a:t>
            </a:r>
          </a:p>
          <a:p>
            <a:pPr marL="342900" lvl="0" indent="-266700" rtl="0">
              <a:buClr>
                <a:srgbClr val="CFE2F3"/>
              </a:buClr>
              <a:buSzPct val="100000"/>
              <a:buFont typeface="Calibri"/>
              <a:buChar char="•"/>
            </a:pPr>
            <a:r>
              <a:rPr lang="en-US" sz="2000">
                <a:solidFill>
                  <a:srgbClr val="9FC5E8"/>
                </a:solidFill>
              </a:rPr>
              <a:t>Picture of Corner: each submission will have the submitter attach a picture of the location using the </a:t>
            </a:r>
            <a:r>
              <a:rPr lang="en-US" sz="2000" i="1">
                <a:solidFill>
                  <a:srgbClr val="9FC5E8"/>
                </a:solidFill>
              </a:rPr>
              <a:t>internal camera</a:t>
            </a:r>
            <a:r>
              <a:rPr lang="en-US" sz="2000">
                <a:solidFill>
                  <a:srgbClr val="9FC5E8"/>
                </a:solidFill>
              </a:rPr>
              <a:t>.  </a:t>
            </a:r>
          </a:p>
        </p:txBody>
      </p:sp>
      <p:sp>
        <p:nvSpPr>
          <p:cNvPr id="101" name="Shape 101"/>
          <p:cNvSpPr/>
          <p:nvPr/>
        </p:nvSpPr>
        <p:spPr>
          <a:xfrm>
            <a:off x="2438400" y="4419600"/>
            <a:ext cx="4163125" cy="2341450"/>
          </a:xfrm>
          <a:prstGeom prst="rect">
            <a:avLst/>
          </a:prstGeom>
          <a:blipFill>
            <a:blip r:embed="rId3"/>
            <a:stretch>
              <a:fillRect/>
            </a:stretch>
          </a:blipFill>
        </p:spPr>
      </p:sp>
      <p:sp>
        <p:nvSpPr>
          <p:cNvPr id="102" name="Shape 102"/>
          <p:cNvSpPr/>
          <p:nvPr/>
        </p:nvSpPr>
        <p:spPr>
          <a:xfrm>
            <a:off x="2438400" y="4419600"/>
            <a:ext cx="4163099" cy="2341499"/>
          </a:xfrm>
          <a:prstGeom prst="rect">
            <a:avLst/>
          </a:prstGeom>
          <a:noFill/>
          <a:ln w="38100" cap="flat">
            <a:solidFill>
              <a:srgbClr val="3D85C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rgbClr val="CFE2F3"/>
                </a:solidFill>
                <a:latin typeface="Calibri"/>
                <a:ea typeface="Calibri"/>
                <a:cs typeface="Calibri"/>
                <a:sym typeface="Calibri"/>
              </a:rPr>
              <a:t>Features List</a:t>
            </a:r>
          </a:p>
        </p:txBody>
      </p:sp>
      <p:sp>
        <p:nvSpPr>
          <p:cNvPr id="108" name="Shape 108"/>
          <p:cNvSpPr txBox="1">
            <a:spLocks noGrp="1"/>
          </p:cNvSpPr>
          <p:nvPr>
            <p:ph type="body" idx="1"/>
          </p:nvPr>
        </p:nvSpPr>
        <p:spPr>
          <a:xfrm>
            <a:off x="457200" y="804275"/>
            <a:ext cx="8229600" cy="4526100"/>
          </a:xfrm>
          <a:prstGeom prst="rect">
            <a:avLst/>
          </a:prstGeom>
          <a:noFill/>
          <a:ln>
            <a:noFill/>
          </a:ln>
        </p:spPr>
        <p:txBody>
          <a:bodyPr lIns="91425" tIns="45700" rIns="91425" bIns="45700" anchor="t" anchorCtr="0">
            <a:noAutofit/>
          </a:bodyPr>
          <a:lstStyle/>
          <a:p>
            <a:pPr marL="342900" marR="0" lvl="0" indent="-184150" algn="l" rtl="0">
              <a:spcBef>
                <a:spcPts val="0"/>
              </a:spcBef>
              <a:buClr>
                <a:srgbClr val="CFE2F3"/>
              </a:buClr>
              <a:buSzPct val="100000"/>
              <a:buFont typeface="Calibri"/>
              <a:buChar char="•"/>
            </a:pPr>
            <a:r>
              <a:rPr lang="en-US" sz="2000" b="0" i="0" u="none" strike="noStrike" cap="none" baseline="0">
                <a:solidFill>
                  <a:srgbClr val="9FC5E8"/>
                </a:solidFill>
                <a:latin typeface="Calibri"/>
                <a:ea typeface="Calibri"/>
                <a:cs typeface="Calibri"/>
                <a:sym typeface="Calibri"/>
              </a:rPr>
              <a:t>Corner Comments and Additional Information: each submission gives the submitter a chance to add any relevant text information.  The comments/information can refer to an overall rating from the submitter or perhaps information like wireless passwords.  (</a:t>
            </a:r>
            <a:r>
              <a:rPr lang="en-US" sz="2000" b="0" i="1" u="none" strike="noStrike" cap="none" baseline="0">
                <a:solidFill>
                  <a:srgbClr val="9FC5E8"/>
                </a:solidFill>
                <a:latin typeface="Calibri"/>
                <a:ea typeface="Calibri"/>
                <a:cs typeface="Calibri"/>
                <a:sym typeface="Calibri"/>
              </a:rPr>
              <a:t>Internal Keyboard</a:t>
            </a:r>
            <a:r>
              <a:rPr lang="en-US" sz="2000" b="0" i="0" u="none" strike="noStrike" cap="none" baseline="0">
                <a:solidFill>
                  <a:srgbClr val="9FC5E8"/>
                </a:solidFill>
                <a:latin typeface="Calibri"/>
                <a:ea typeface="Calibri"/>
                <a:cs typeface="Calibri"/>
                <a:sym typeface="Calibri"/>
              </a:rPr>
              <a:t>)</a:t>
            </a:r>
          </a:p>
          <a:p>
            <a:pPr marL="342900" marR="0" lvl="0" indent="-184150" algn="l" rtl="0">
              <a:spcBef>
                <a:spcPts val="900"/>
              </a:spcBef>
              <a:buClr>
                <a:srgbClr val="CFE2F3"/>
              </a:buClr>
              <a:buSzPct val="100000"/>
              <a:buFont typeface="Calibri"/>
              <a:buChar char="•"/>
            </a:pPr>
            <a:r>
              <a:rPr lang="en-US" sz="2000" b="0" i="0" u="none" strike="noStrike" cap="none" baseline="0">
                <a:solidFill>
                  <a:srgbClr val="9FC5E8"/>
                </a:solidFill>
                <a:latin typeface="Calibri"/>
                <a:ea typeface="Calibri"/>
                <a:cs typeface="Calibri"/>
                <a:sym typeface="Calibri"/>
              </a:rPr>
              <a:t>Rating: all submissions will have overall ratings averaged from all users who use the location.  This rating will be given using a button interface in the application, rating between one and five stars.</a:t>
            </a:r>
          </a:p>
          <a:p>
            <a:pPr marL="342900" marR="0" lvl="0" indent="-184150" algn="l" rtl="0">
              <a:spcBef>
                <a:spcPts val="900"/>
              </a:spcBef>
              <a:buClr>
                <a:srgbClr val="CFE2F3"/>
              </a:buClr>
              <a:buSzPct val="100000"/>
              <a:buFont typeface="Calibri"/>
              <a:buChar char="•"/>
            </a:pPr>
            <a:r>
              <a:rPr lang="en-US" sz="2000" b="0" i="0" u="none" strike="noStrike" cap="none" baseline="0">
                <a:solidFill>
                  <a:srgbClr val="9FC5E8"/>
                </a:solidFill>
                <a:latin typeface="Calibri"/>
                <a:ea typeface="Calibri"/>
                <a:cs typeface="Calibri"/>
                <a:sym typeface="Calibri"/>
              </a:rPr>
              <a:t>Quiet Corner Locator:  users can search for other user’s submissions using the corner locator.  The locator will use </a:t>
            </a:r>
            <a:r>
              <a:rPr lang="en-US" sz="2000" b="0" i="1" u="none" strike="noStrike" cap="none" baseline="0">
                <a:solidFill>
                  <a:srgbClr val="9FC5E8"/>
                </a:solidFill>
                <a:latin typeface="Calibri"/>
                <a:ea typeface="Calibri"/>
                <a:cs typeface="Calibri"/>
                <a:sym typeface="Calibri"/>
              </a:rPr>
              <a:t>internal GPS sensors </a:t>
            </a:r>
            <a:r>
              <a:rPr lang="en-US" sz="2000" b="0" i="0" u="none" strike="noStrike" cap="none" baseline="0">
                <a:solidFill>
                  <a:srgbClr val="9FC5E8"/>
                </a:solidFill>
                <a:latin typeface="Calibri"/>
                <a:ea typeface="Calibri"/>
                <a:cs typeface="Calibri"/>
                <a:sym typeface="Calibri"/>
              </a:rPr>
              <a:t>to view the user’s current location and then compare it to the submission locations stored in the MySQL database.</a:t>
            </a:r>
          </a:p>
        </p:txBody>
      </p:sp>
      <p:sp>
        <p:nvSpPr>
          <p:cNvPr id="109" name="Shape 109"/>
          <p:cNvSpPr/>
          <p:nvPr/>
        </p:nvSpPr>
        <p:spPr>
          <a:xfrm>
            <a:off x="2743200" y="4495800"/>
            <a:ext cx="3916850" cy="2202799"/>
          </a:xfrm>
          <a:prstGeom prst="rect">
            <a:avLst/>
          </a:prstGeom>
          <a:blipFill>
            <a:blip r:embed="rId3"/>
            <a:stretch>
              <a:fillRect/>
            </a:stretch>
          </a:blipFill>
        </p:spPr>
      </p:sp>
      <p:sp>
        <p:nvSpPr>
          <p:cNvPr id="110" name="Shape 110"/>
          <p:cNvSpPr/>
          <p:nvPr/>
        </p:nvSpPr>
        <p:spPr>
          <a:xfrm>
            <a:off x="2743200" y="4495800"/>
            <a:ext cx="3916800" cy="2202900"/>
          </a:xfrm>
          <a:prstGeom prst="rect">
            <a:avLst/>
          </a:prstGeom>
          <a:noFill/>
          <a:ln w="38100" cap="flat">
            <a:solidFill>
              <a:srgbClr val="3D85C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666325" y="869575"/>
            <a:ext cx="7811349" cy="5757599"/>
          </a:xfrm>
          <a:prstGeom prst="rect">
            <a:avLst/>
          </a:prstGeom>
          <a:blipFill>
            <a:blip r:embed="rId3"/>
            <a:stretch>
              <a:fillRect/>
            </a:stretch>
          </a:blipFill>
          <a:ln>
            <a:noFill/>
          </a:ln>
        </p:spPr>
      </p:sp>
      <p:sp>
        <p:nvSpPr>
          <p:cNvPr id="116" name="Shape 116"/>
          <p:cNvSpPr txBox="1">
            <a:spLocks noGrp="1"/>
          </p:cNvSpPr>
          <p:nvPr>
            <p:ph type="title"/>
          </p:nvPr>
        </p:nvSpPr>
        <p:spPr>
          <a:xfrm>
            <a:off x="457200" y="-1"/>
            <a:ext cx="8229600" cy="96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b="0">
                <a:solidFill>
                  <a:srgbClr val="CFE2F3"/>
                </a:solidFill>
              </a:rPr>
              <a:t>Dialogue Map</a:t>
            </a:r>
          </a:p>
        </p:txBody>
      </p:sp>
      <p:sp>
        <p:nvSpPr>
          <p:cNvPr id="117" name="Shape 117"/>
          <p:cNvSpPr/>
          <p:nvPr/>
        </p:nvSpPr>
        <p:spPr>
          <a:xfrm>
            <a:off x="666325" y="869575"/>
            <a:ext cx="7811400" cy="5759825"/>
          </a:xfrm>
          <a:prstGeom prst="rect">
            <a:avLst/>
          </a:prstGeom>
          <a:noFill/>
          <a:ln w="38100" cap="flat">
            <a:solidFill>
              <a:srgbClr val="3D85C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rgbClr val="CFE2F3"/>
                </a:solidFill>
                <a:latin typeface="Calibri"/>
                <a:ea typeface="Calibri"/>
                <a:cs typeface="Calibri"/>
                <a:sym typeface="Calibri"/>
              </a:rPr>
              <a:t>Conclusion</a:t>
            </a:r>
          </a:p>
        </p:txBody>
      </p:sp>
      <p:sp>
        <p:nvSpPr>
          <p:cNvPr id="123" name="Shape 12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3200" b="0" i="0" u="none" strike="noStrike" cap="none" baseline="0">
                <a:solidFill>
                  <a:srgbClr val="9FC5E8"/>
                </a:solidFill>
                <a:latin typeface="Calibri"/>
                <a:ea typeface="Calibri"/>
                <a:cs typeface="Calibri"/>
                <a:sym typeface="Calibri"/>
              </a:rPr>
              <a:t>Much time and effort has been put into gauging the interest in an app like Quiet Corners, and the general consensus is one of excitement. We hope you take are proposal into consideration, and thank you for time.</a:t>
            </a:r>
          </a:p>
          <a:p>
            <a:endParaRPr/>
          </a:p>
        </p:txBody>
      </p:sp>
    </p:spTree>
  </p:cSld>
  <p:clrMapOvr>
    <a:masterClrMapping/>
  </p:clrMapOvr>
  <p:transition spd="slow">
    <p:cut/>
  </p:transition>
</p:sld>
</file>

<file path=ppt/theme/theme1.xml><?xml version="1.0" encoding="utf-8"?>
<a:theme xmlns:a="http://schemas.openxmlformats.org/drawingml/2006/main"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Application>Microsoft Office PowerPoint</Application>
  <PresentationFormat>On-screen Show (4:3)</PresentationFormat>
  <Paragraphs>23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spotlight</vt:lpstr>
      <vt:lpstr>Quiet Corners</vt:lpstr>
      <vt:lpstr>Vision and Scope</vt:lpstr>
      <vt:lpstr>Features List</vt:lpstr>
      <vt:lpstr>Features List</vt:lpstr>
      <vt:lpstr>Features List</vt:lpstr>
      <vt:lpstr>Dialogue Map</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Quiet Corners</dc:title>
  <cp:lastModifiedBy>Steven</cp:lastModifiedBy>
  <cp:revision>1</cp:revision>
  <dcterms:modified xsi:type="dcterms:W3CDTF">2013-10-18T03:00:41Z</dcterms:modified>
</cp:coreProperties>
</file>