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9" r:id="rId3"/>
    <p:sldId id="264" r:id="rId4"/>
    <p:sldId id="257" r:id="rId5"/>
    <p:sldId id="260" r:id="rId6"/>
    <p:sldId id="261" r:id="rId7"/>
    <p:sldId id="262" r:id="rId8"/>
    <p:sldId id="263" r:id="rId9"/>
    <p:sldId id="265" r:id="rId10"/>
    <p:sldId id="266" r:id="rId11"/>
    <p:sldId id="267" r:id="rId12"/>
    <p:sldId id="268" r:id="rId13"/>
    <p:sldId id="272" r:id="rId14"/>
    <p:sldId id="273" r:id="rId15"/>
    <p:sldId id="269" r:id="rId16"/>
    <p:sldId id="270" r:id="rId17"/>
    <p:sldId id="271"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4" autoAdjust="0"/>
    <p:restoredTop sz="94606" autoAdjust="0"/>
  </p:normalViewPr>
  <p:slideViewPr>
    <p:cSldViewPr snapToGrid="0" snapToObjects="1">
      <p:cViewPr varScale="1">
        <p:scale>
          <a:sx n="73" d="100"/>
          <a:sy n="73" d="100"/>
        </p:scale>
        <p:origin x="-108" y="-216"/>
      </p:cViewPr>
      <p:guideLst>
        <p:guide orient="horz" pos="2160"/>
        <p:guide pos="2880"/>
      </p:guideLst>
    </p:cSldViewPr>
  </p:slideViewPr>
  <p:outlineViewPr>
    <p:cViewPr>
      <p:scale>
        <a:sx n="33" d="100"/>
        <a:sy n="33" d="100"/>
      </p:scale>
      <p:origin x="0" y="5104"/>
    </p:cViewPr>
  </p:outlin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E0D9BC-142F-4846-992B-56283CF9E7F7}" type="doc">
      <dgm:prSet loTypeId="urn:microsoft.com/office/officeart/2005/8/layout/cycle5" loCatId="" qsTypeId="urn:microsoft.com/office/officeart/2005/8/quickstyle/3D3" qsCatId="3D" csTypeId="urn:microsoft.com/office/officeart/2005/8/colors/accent2_2" csCatId="accent2" phldr="1"/>
      <dgm:spPr/>
      <dgm:t>
        <a:bodyPr/>
        <a:lstStyle/>
        <a:p>
          <a:endParaRPr lang="en-US"/>
        </a:p>
      </dgm:t>
    </dgm:pt>
    <dgm:pt modelId="{3AA96C59-F30A-0444-A31B-83508A95F1A3}">
      <dgm:prSet phldrT="[Text]"/>
      <dgm:spPr/>
      <dgm:t>
        <a:bodyPr/>
        <a:lstStyle/>
        <a:p>
          <a:r>
            <a:rPr lang="en-US" dirty="0" smtClean="0"/>
            <a:t>James Robe</a:t>
          </a:r>
          <a:br>
            <a:rPr lang="en-US" dirty="0" smtClean="0"/>
          </a:br>
          <a:r>
            <a:rPr lang="en-US" dirty="0" smtClean="0"/>
            <a:t>(Vision/Scope)</a:t>
          </a:r>
          <a:endParaRPr lang="en-US" dirty="0"/>
        </a:p>
      </dgm:t>
    </dgm:pt>
    <dgm:pt modelId="{94DBEA48-F575-BD4E-959B-FBFA134C5665}" type="parTrans" cxnId="{0FEA8EAB-7353-654A-B462-9109E36B68D6}">
      <dgm:prSet/>
      <dgm:spPr/>
      <dgm:t>
        <a:bodyPr/>
        <a:lstStyle/>
        <a:p>
          <a:endParaRPr lang="en-US"/>
        </a:p>
      </dgm:t>
    </dgm:pt>
    <dgm:pt modelId="{42ED503F-2ED5-C24E-B887-A810924E1855}" type="sibTrans" cxnId="{0FEA8EAB-7353-654A-B462-9109E36B68D6}">
      <dgm:prSet/>
      <dgm:spPr/>
      <dgm:t>
        <a:bodyPr/>
        <a:lstStyle/>
        <a:p>
          <a:endParaRPr lang="en-US"/>
        </a:p>
      </dgm:t>
    </dgm:pt>
    <dgm:pt modelId="{04B9D4BC-A733-6F4C-B47C-EC2DAB045002}">
      <dgm:prSet phldrT="[Text]"/>
      <dgm:spPr/>
      <dgm:t>
        <a:bodyPr/>
        <a:lstStyle/>
        <a:p>
          <a:r>
            <a:rPr lang="en-US" dirty="0" smtClean="0"/>
            <a:t>Jason Maynard</a:t>
          </a:r>
          <a:br>
            <a:rPr lang="en-US" dirty="0" smtClean="0"/>
          </a:br>
          <a:r>
            <a:rPr lang="en-US" dirty="0" smtClean="0"/>
            <a:t>(Diabetes / Reporting)</a:t>
          </a:r>
          <a:endParaRPr lang="en-US" dirty="0"/>
        </a:p>
      </dgm:t>
    </dgm:pt>
    <dgm:pt modelId="{766621AA-2EBB-324C-A958-BC2A0E99AE72}" type="parTrans" cxnId="{E21E2324-CE43-0E42-A1C9-DD9D23F9347C}">
      <dgm:prSet/>
      <dgm:spPr/>
      <dgm:t>
        <a:bodyPr/>
        <a:lstStyle/>
        <a:p>
          <a:endParaRPr lang="en-US"/>
        </a:p>
      </dgm:t>
    </dgm:pt>
    <dgm:pt modelId="{9677DA7E-8F44-464B-840B-D00EC5157F54}" type="sibTrans" cxnId="{E21E2324-CE43-0E42-A1C9-DD9D23F9347C}">
      <dgm:prSet/>
      <dgm:spPr/>
      <dgm:t>
        <a:bodyPr/>
        <a:lstStyle/>
        <a:p>
          <a:endParaRPr lang="en-US"/>
        </a:p>
      </dgm:t>
    </dgm:pt>
    <dgm:pt modelId="{626C8F6F-FA30-E34A-B33B-47950A866488}">
      <dgm:prSet phldrT="[Text]"/>
      <dgm:spPr/>
      <dgm:t>
        <a:bodyPr/>
        <a:lstStyle/>
        <a:p>
          <a:r>
            <a:rPr lang="en-US" dirty="0" smtClean="0"/>
            <a:t>Erik Hendrickson</a:t>
          </a:r>
          <a:br>
            <a:rPr lang="en-US" dirty="0" smtClean="0"/>
          </a:br>
          <a:r>
            <a:rPr lang="en-US" dirty="0" smtClean="0"/>
            <a:t>(Django/Web Server)</a:t>
          </a:r>
          <a:endParaRPr lang="en-US" dirty="0"/>
        </a:p>
      </dgm:t>
    </dgm:pt>
    <dgm:pt modelId="{A9375B82-A8D4-2642-BDCD-D9FDB8D74B71}" type="parTrans" cxnId="{CBF214BD-DDC0-F04A-B5CB-7934814DF0B7}">
      <dgm:prSet/>
      <dgm:spPr/>
      <dgm:t>
        <a:bodyPr/>
        <a:lstStyle/>
        <a:p>
          <a:endParaRPr lang="en-US"/>
        </a:p>
      </dgm:t>
    </dgm:pt>
    <dgm:pt modelId="{1063DDFB-B9B6-DE4B-868B-3C5FE8A2AE09}" type="sibTrans" cxnId="{CBF214BD-DDC0-F04A-B5CB-7934814DF0B7}">
      <dgm:prSet/>
      <dgm:spPr/>
      <dgm:t>
        <a:bodyPr/>
        <a:lstStyle/>
        <a:p>
          <a:endParaRPr lang="en-US"/>
        </a:p>
      </dgm:t>
    </dgm:pt>
    <dgm:pt modelId="{F75CC2FE-1597-A14B-84BC-ED02F730DA58}">
      <dgm:prSet phldrT="[Text]"/>
      <dgm:spPr/>
      <dgm:t>
        <a:bodyPr/>
        <a:lstStyle/>
        <a:p>
          <a:r>
            <a:rPr lang="en-US" dirty="0" smtClean="0"/>
            <a:t>Vi Tran</a:t>
          </a:r>
          <a:br>
            <a:rPr lang="en-US" dirty="0" smtClean="0"/>
          </a:br>
          <a:r>
            <a:rPr lang="en-US" dirty="0" smtClean="0"/>
            <a:t>(User Interface)</a:t>
          </a:r>
          <a:endParaRPr lang="en-US" dirty="0"/>
        </a:p>
      </dgm:t>
    </dgm:pt>
    <dgm:pt modelId="{E29A68B2-AE31-324C-8E62-6DB67B3DF806}" type="parTrans" cxnId="{7DC335A5-05C7-074D-82A6-DA919446B834}">
      <dgm:prSet/>
      <dgm:spPr/>
      <dgm:t>
        <a:bodyPr/>
        <a:lstStyle/>
        <a:p>
          <a:endParaRPr lang="en-US"/>
        </a:p>
      </dgm:t>
    </dgm:pt>
    <dgm:pt modelId="{B6D8BA36-3252-7443-88D9-03CE5EDF87B5}" type="sibTrans" cxnId="{7DC335A5-05C7-074D-82A6-DA919446B834}">
      <dgm:prSet/>
      <dgm:spPr/>
      <dgm:t>
        <a:bodyPr/>
        <a:lstStyle/>
        <a:p>
          <a:endParaRPr lang="en-US"/>
        </a:p>
      </dgm:t>
    </dgm:pt>
    <dgm:pt modelId="{2EC09DF7-68A1-9645-96E1-A001CBF3FD0F}">
      <dgm:prSet phldrT="[Text]"/>
      <dgm:spPr/>
      <dgm:t>
        <a:bodyPr/>
        <a:lstStyle/>
        <a:p>
          <a:r>
            <a:rPr lang="en-US" dirty="0" smtClean="0"/>
            <a:t>Mark </a:t>
          </a:r>
          <a:r>
            <a:rPr lang="en-US" dirty="0" err="1" smtClean="0"/>
            <a:t>Brophy</a:t>
          </a:r>
          <a:r>
            <a:rPr lang="en-US" dirty="0" smtClean="0"/>
            <a:t/>
          </a:r>
          <a:br>
            <a:rPr lang="en-US" dirty="0" smtClean="0"/>
          </a:br>
          <a:r>
            <a:rPr lang="en-US" dirty="0" smtClean="0"/>
            <a:t>(Driver)</a:t>
          </a:r>
          <a:endParaRPr lang="en-US" dirty="0"/>
        </a:p>
      </dgm:t>
    </dgm:pt>
    <dgm:pt modelId="{52BE8E70-A7B5-0E4A-90B3-0649195E75AA}" type="parTrans" cxnId="{A899F340-B43D-4642-A3DC-02DCC080619E}">
      <dgm:prSet/>
      <dgm:spPr/>
      <dgm:t>
        <a:bodyPr/>
        <a:lstStyle/>
        <a:p>
          <a:endParaRPr lang="en-US"/>
        </a:p>
      </dgm:t>
    </dgm:pt>
    <dgm:pt modelId="{055FA29C-78CA-1049-A045-AD9B56C4123E}" type="sibTrans" cxnId="{A899F340-B43D-4642-A3DC-02DCC080619E}">
      <dgm:prSet/>
      <dgm:spPr/>
      <dgm:t>
        <a:bodyPr/>
        <a:lstStyle/>
        <a:p>
          <a:endParaRPr lang="en-US"/>
        </a:p>
      </dgm:t>
    </dgm:pt>
    <dgm:pt modelId="{4BDDEEE7-2C8C-2146-8CC7-D7C726E32AFF}">
      <dgm:prSet/>
      <dgm:spPr/>
      <dgm:t>
        <a:bodyPr/>
        <a:lstStyle/>
        <a:p>
          <a:r>
            <a:rPr lang="en-US" dirty="0" smtClean="0"/>
            <a:t>Greg </a:t>
          </a:r>
          <a:r>
            <a:rPr lang="en-US" dirty="0" err="1" smtClean="0"/>
            <a:t>Alway</a:t>
          </a:r>
          <a:r>
            <a:rPr lang="en-US" dirty="0" smtClean="0"/>
            <a:t/>
          </a:r>
          <a:br>
            <a:rPr lang="en-US" dirty="0" smtClean="0"/>
          </a:br>
          <a:r>
            <a:rPr lang="en-US" dirty="0" smtClean="0"/>
            <a:t>(BMI / Calorie algorithms)</a:t>
          </a:r>
          <a:endParaRPr lang="en-US" dirty="0"/>
        </a:p>
      </dgm:t>
    </dgm:pt>
    <dgm:pt modelId="{C83B374F-EDB1-CB42-B8C6-918A03BA767D}" type="parTrans" cxnId="{A58232CF-5B45-FF4C-8900-93695C77351F}">
      <dgm:prSet/>
      <dgm:spPr/>
      <dgm:t>
        <a:bodyPr/>
        <a:lstStyle/>
        <a:p>
          <a:endParaRPr lang="en-US"/>
        </a:p>
      </dgm:t>
    </dgm:pt>
    <dgm:pt modelId="{1CAC6F1B-C1CC-C344-9A37-EB47A4B6DA3F}" type="sibTrans" cxnId="{A58232CF-5B45-FF4C-8900-93695C77351F}">
      <dgm:prSet/>
      <dgm:spPr/>
      <dgm:t>
        <a:bodyPr/>
        <a:lstStyle/>
        <a:p>
          <a:endParaRPr lang="en-US"/>
        </a:p>
      </dgm:t>
    </dgm:pt>
    <dgm:pt modelId="{FADD50D0-6945-C046-AB35-5D8176B85CF8}" type="pres">
      <dgm:prSet presAssocID="{AEE0D9BC-142F-4846-992B-56283CF9E7F7}" presName="cycle" presStyleCnt="0">
        <dgm:presLayoutVars>
          <dgm:dir/>
          <dgm:resizeHandles val="exact"/>
        </dgm:presLayoutVars>
      </dgm:prSet>
      <dgm:spPr/>
      <dgm:t>
        <a:bodyPr/>
        <a:lstStyle/>
        <a:p>
          <a:endParaRPr lang="en-US"/>
        </a:p>
      </dgm:t>
    </dgm:pt>
    <dgm:pt modelId="{3A7BFBC9-1DE2-784B-864E-515679C82632}" type="pres">
      <dgm:prSet presAssocID="{3AA96C59-F30A-0444-A31B-83508A95F1A3}" presName="node" presStyleLbl="node1" presStyleIdx="0" presStyleCnt="6">
        <dgm:presLayoutVars>
          <dgm:bulletEnabled val="1"/>
        </dgm:presLayoutVars>
      </dgm:prSet>
      <dgm:spPr/>
      <dgm:t>
        <a:bodyPr/>
        <a:lstStyle/>
        <a:p>
          <a:endParaRPr lang="en-US"/>
        </a:p>
      </dgm:t>
    </dgm:pt>
    <dgm:pt modelId="{4967EBFE-F1B8-0641-85F9-7487D076DACE}" type="pres">
      <dgm:prSet presAssocID="{3AA96C59-F30A-0444-A31B-83508A95F1A3}" presName="spNode" presStyleCnt="0"/>
      <dgm:spPr/>
    </dgm:pt>
    <dgm:pt modelId="{AE171240-046B-B040-B74B-4532E76B3E5B}" type="pres">
      <dgm:prSet presAssocID="{42ED503F-2ED5-C24E-B887-A810924E1855}" presName="sibTrans" presStyleLbl="sibTrans1D1" presStyleIdx="0" presStyleCnt="6"/>
      <dgm:spPr/>
      <dgm:t>
        <a:bodyPr/>
        <a:lstStyle/>
        <a:p>
          <a:endParaRPr lang="en-US"/>
        </a:p>
      </dgm:t>
    </dgm:pt>
    <dgm:pt modelId="{86912A55-7F34-654E-8B6A-27408188F85C}" type="pres">
      <dgm:prSet presAssocID="{04B9D4BC-A733-6F4C-B47C-EC2DAB045002}" presName="node" presStyleLbl="node1" presStyleIdx="1" presStyleCnt="6">
        <dgm:presLayoutVars>
          <dgm:bulletEnabled val="1"/>
        </dgm:presLayoutVars>
      </dgm:prSet>
      <dgm:spPr/>
      <dgm:t>
        <a:bodyPr/>
        <a:lstStyle/>
        <a:p>
          <a:endParaRPr lang="en-US"/>
        </a:p>
      </dgm:t>
    </dgm:pt>
    <dgm:pt modelId="{EBAB4CDB-F425-754B-9063-B5838A62D8E8}" type="pres">
      <dgm:prSet presAssocID="{04B9D4BC-A733-6F4C-B47C-EC2DAB045002}" presName="spNode" presStyleCnt="0"/>
      <dgm:spPr/>
    </dgm:pt>
    <dgm:pt modelId="{8EB7FD3A-36E2-FF42-BD7E-DFF2889D1FD9}" type="pres">
      <dgm:prSet presAssocID="{9677DA7E-8F44-464B-840B-D00EC5157F54}" presName="sibTrans" presStyleLbl="sibTrans1D1" presStyleIdx="1" presStyleCnt="6"/>
      <dgm:spPr/>
      <dgm:t>
        <a:bodyPr/>
        <a:lstStyle/>
        <a:p>
          <a:endParaRPr lang="en-US"/>
        </a:p>
      </dgm:t>
    </dgm:pt>
    <dgm:pt modelId="{77985464-1A89-6E4B-8F86-6BC642B1CCCD}" type="pres">
      <dgm:prSet presAssocID="{626C8F6F-FA30-E34A-B33B-47950A866488}" presName="node" presStyleLbl="node1" presStyleIdx="2" presStyleCnt="6">
        <dgm:presLayoutVars>
          <dgm:bulletEnabled val="1"/>
        </dgm:presLayoutVars>
      </dgm:prSet>
      <dgm:spPr/>
      <dgm:t>
        <a:bodyPr/>
        <a:lstStyle/>
        <a:p>
          <a:endParaRPr lang="en-US"/>
        </a:p>
      </dgm:t>
    </dgm:pt>
    <dgm:pt modelId="{A4C46CBB-E7C5-334B-A1EC-9F2A24B3A8CB}" type="pres">
      <dgm:prSet presAssocID="{626C8F6F-FA30-E34A-B33B-47950A866488}" presName="spNode" presStyleCnt="0"/>
      <dgm:spPr/>
    </dgm:pt>
    <dgm:pt modelId="{F62054C6-2B04-334D-A013-AD4D4C58627D}" type="pres">
      <dgm:prSet presAssocID="{1063DDFB-B9B6-DE4B-868B-3C5FE8A2AE09}" presName="sibTrans" presStyleLbl="sibTrans1D1" presStyleIdx="2" presStyleCnt="6"/>
      <dgm:spPr/>
      <dgm:t>
        <a:bodyPr/>
        <a:lstStyle/>
        <a:p>
          <a:endParaRPr lang="en-US"/>
        </a:p>
      </dgm:t>
    </dgm:pt>
    <dgm:pt modelId="{D8664236-CCB8-F046-A175-9C17FDD8D233}" type="pres">
      <dgm:prSet presAssocID="{4BDDEEE7-2C8C-2146-8CC7-D7C726E32AFF}" presName="node" presStyleLbl="node1" presStyleIdx="3" presStyleCnt="6">
        <dgm:presLayoutVars>
          <dgm:bulletEnabled val="1"/>
        </dgm:presLayoutVars>
      </dgm:prSet>
      <dgm:spPr/>
      <dgm:t>
        <a:bodyPr/>
        <a:lstStyle/>
        <a:p>
          <a:endParaRPr lang="en-US"/>
        </a:p>
      </dgm:t>
    </dgm:pt>
    <dgm:pt modelId="{002C21AF-80B6-2345-AE31-FEC468DAA163}" type="pres">
      <dgm:prSet presAssocID="{4BDDEEE7-2C8C-2146-8CC7-D7C726E32AFF}" presName="spNode" presStyleCnt="0"/>
      <dgm:spPr/>
    </dgm:pt>
    <dgm:pt modelId="{CBCAFFBA-5723-8649-8B14-597EE735D11E}" type="pres">
      <dgm:prSet presAssocID="{1CAC6F1B-C1CC-C344-9A37-EB47A4B6DA3F}" presName="sibTrans" presStyleLbl="sibTrans1D1" presStyleIdx="3" presStyleCnt="6"/>
      <dgm:spPr/>
      <dgm:t>
        <a:bodyPr/>
        <a:lstStyle/>
        <a:p>
          <a:endParaRPr lang="en-US"/>
        </a:p>
      </dgm:t>
    </dgm:pt>
    <dgm:pt modelId="{4C409349-4FFE-334A-8B34-026C2DF0FE15}" type="pres">
      <dgm:prSet presAssocID="{F75CC2FE-1597-A14B-84BC-ED02F730DA58}" presName="node" presStyleLbl="node1" presStyleIdx="4" presStyleCnt="6">
        <dgm:presLayoutVars>
          <dgm:bulletEnabled val="1"/>
        </dgm:presLayoutVars>
      </dgm:prSet>
      <dgm:spPr/>
      <dgm:t>
        <a:bodyPr/>
        <a:lstStyle/>
        <a:p>
          <a:endParaRPr lang="en-US"/>
        </a:p>
      </dgm:t>
    </dgm:pt>
    <dgm:pt modelId="{9FCA7325-228D-C344-B4AA-E9DEF3907074}" type="pres">
      <dgm:prSet presAssocID="{F75CC2FE-1597-A14B-84BC-ED02F730DA58}" presName="spNode" presStyleCnt="0"/>
      <dgm:spPr/>
    </dgm:pt>
    <dgm:pt modelId="{85D4D9EE-60EA-DC4F-AE37-FF50666D85F9}" type="pres">
      <dgm:prSet presAssocID="{B6D8BA36-3252-7443-88D9-03CE5EDF87B5}" presName="sibTrans" presStyleLbl="sibTrans1D1" presStyleIdx="4" presStyleCnt="6"/>
      <dgm:spPr/>
      <dgm:t>
        <a:bodyPr/>
        <a:lstStyle/>
        <a:p>
          <a:endParaRPr lang="en-US"/>
        </a:p>
      </dgm:t>
    </dgm:pt>
    <dgm:pt modelId="{A27C0432-C743-E04A-BA4C-E06086491701}" type="pres">
      <dgm:prSet presAssocID="{2EC09DF7-68A1-9645-96E1-A001CBF3FD0F}" presName="node" presStyleLbl="node1" presStyleIdx="5" presStyleCnt="6">
        <dgm:presLayoutVars>
          <dgm:bulletEnabled val="1"/>
        </dgm:presLayoutVars>
      </dgm:prSet>
      <dgm:spPr/>
      <dgm:t>
        <a:bodyPr/>
        <a:lstStyle/>
        <a:p>
          <a:endParaRPr lang="en-US"/>
        </a:p>
      </dgm:t>
    </dgm:pt>
    <dgm:pt modelId="{57FC02B0-C280-BB48-8464-2F0D81390FAE}" type="pres">
      <dgm:prSet presAssocID="{2EC09DF7-68A1-9645-96E1-A001CBF3FD0F}" presName="spNode" presStyleCnt="0"/>
      <dgm:spPr/>
    </dgm:pt>
    <dgm:pt modelId="{C9B634F9-B255-B940-970B-6DE28F3D4DC9}" type="pres">
      <dgm:prSet presAssocID="{055FA29C-78CA-1049-A045-AD9B56C4123E}" presName="sibTrans" presStyleLbl="sibTrans1D1" presStyleIdx="5" presStyleCnt="6"/>
      <dgm:spPr/>
      <dgm:t>
        <a:bodyPr/>
        <a:lstStyle/>
        <a:p>
          <a:endParaRPr lang="en-US"/>
        </a:p>
      </dgm:t>
    </dgm:pt>
  </dgm:ptLst>
  <dgm:cxnLst>
    <dgm:cxn modelId="{09AF8E2B-82A0-1A41-8C90-FB1CD6C1F121}" type="presOf" srcId="{F75CC2FE-1597-A14B-84BC-ED02F730DA58}" destId="{4C409349-4FFE-334A-8B34-026C2DF0FE15}" srcOrd="0" destOrd="0" presId="urn:microsoft.com/office/officeart/2005/8/layout/cycle5"/>
    <dgm:cxn modelId="{B7903A6A-0C7D-FD4A-867E-B2762268F2BE}" type="presOf" srcId="{3AA96C59-F30A-0444-A31B-83508A95F1A3}" destId="{3A7BFBC9-1DE2-784B-864E-515679C82632}" srcOrd="0" destOrd="0" presId="urn:microsoft.com/office/officeart/2005/8/layout/cycle5"/>
    <dgm:cxn modelId="{A899F340-B43D-4642-A3DC-02DCC080619E}" srcId="{AEE0D9BC-142F-4846-992B-56283CF9E7F7}" destId="{2EC09DF7-68A1-9645-96E1-A001CBF3FD0F}" srcOrd="5" destOrd="0" parTransId="{52BE8E70-A7B5-0E4A-90B3-0649195E75AA}" sibTransId="{055FA29C-78CA-1049-A045-AD9B56C4123E}"/>
    <dgm:cxn modelId="{A3A48B74-2DC9-0340-9844-9A49BA3503E3}" type="presOf" srcId="{B6D8BA36-3252-7443-88D9-03CE5EDF87B5}" destId="{85D4D9EE-60EA-DC4F-AE37-FF50666D85F9}" srcOrd="0" destOrd="0" presId="urn:microsoft.com/office/officeart/2005/8/layout/cycle5"/>
    <dgm:cxn modelId="{CBF214BD-DDC0-F04A-B5CB-7934814DF0B7}" srcId="{AEE0D9BC-142F-4846-992B-56283CF9E7F7}" destId="{626C8F6F-FA30-E34A-B33B-47950A866488}" srcOrd="2" destOrd="0" parTransId="{A9375B82-A8D4-2642-BDCD-D9FDB8D74B71}" sibTransId="{1063DDFB-B9B6-DE4B-868B-3C5FE8A2AE09}"/>
    <dgm:cxn modelId="{D40022B7-A91A-BC49-9F53-719AF967C279}" type="presOf" srcId="{9677DA7E-8F44-464B-840B-D00EC5157F54}" destId="{8EB7FD3A-36E2-FF42-BD7E-DFF2889D1FD9}" srcOrd="0" destOrd="0" presId="urn:microsoft.com/office/officeart/2005/8/layout/cycle5"/>
    <dgm:cxn modelId="{27F761AE-DB4C-A543-BF53-5F5D79472646}" type="presOf" srcId="{1CAC6F1B-C1CC-C344-9A37-EB47A4B6DA3F}" destId="{CBCAFFBA-5723-8649-8B14-597EE735D11E}" srcOrd="0" destOrd="0" presId="urn:microsoft.com/office/officeart/2005/8/layout/cycle5"/>
    <dgm:cxn modelId="{7DC335A5-05C7-074D-82A6-DA919446B834}" srcId="{AEE0D9BC-142F-4846-992B-56283CF9E7F7}" destId="{F75CC2FE-1597-A14B-84BC-ED02F730DA58}" srcOrd="4" destOrd="0" parTransId="{E29A68B2-AE31-324C-8E62-6DB67B3DF806}" sibTransId="{B6D8BA36-3252-7443-88D9-03CE5EDF87B5}"/>
    <dgm:cxn modelId="{501FB0C3-A646-7846-8B26-4D31C6AB640A}" type="presOf" srcId="{055FA29C-78CA-1049-A045-AD9B56C4123E}" destId="{C9B634F9-B255-B940-970B-6DE28F3D4DC9}" srcOrd="0" destOrd="0" presId="urn:microsoft.com/office/officeart/2005/8/layout/cycle5"/>
    <dgm:cxn modelId="{0FEA8EAB-7353-654A-B462-9109E36B68D6}" srcId="{AEE0D9BC-142F-4846-992B-56283CF9E7F7}" destId="{3AA96C59-F30A-0444-A31B-83508A95F1A3}" srcOrd="0" destOrd="0" parTransId="{94DBEA48-F575-BD4E-959B-FBFA134C5665}" sibTransId="{42ED503F-2ED5-C24E-B887-A810924E1855}"/>
    <dgm:cxn modelId="{5622DFC5-0867-DE40-A22F-9A15CC874450}" type="presOf" srcId="{42ED503F-2ED5-C24E-B887-A810924E1855}" destId="{AE171240-046B-B040-B74B-4532E76B3E5B}" srcOrd="0" destOrd="0" presId="urn:microsoft.com/office/officeart/2005/8/layout/cycle5"/>
    <dgm:cxn modelId="{C51B2FCF-8710-8E4E-9D58-406804C778A6}" type="presOf" srcId="{04B9D4BC-A733-6F4C-B47C-EC2DAB045002}" destId="{86912A55-7F34-654E-8B6A-27408188F85C}" srcOrd="0" destOrd="0" presId="urn:microsoft.com/office/officeart/2005/8/layout/cycle5"/>
    <dgm:cxn modelId="{FAC5C9E0-48AD-3A4F-B110-9F8FE5B540AB}" type="presOf" srcId="{1063DDFB-B9B6-DE4B-868B-3C5FE8A2AE09}" destId="{F62054C6-2B04-334D-A013-AD4D4C58627D}" srcOrd="0" destOrd="0" presId="urn:microsoft.com/office/officeart/2005/8/layout/cycle5"/>
    <dgm:cxn modelId="{1DE93758-A0AB-124F-9AD8-6A94210C8F36}" type="presOf" srcId="{4BDDEEE7-2C8C-2146-8CC7-D7C726E32AFF}" destId="{D8664236-CCB8-F046-A175-9C17FDD8D233}" srcOrd="0" destOrd="0" presId="urn:microsoft.com/office/officeart/2005/8/layout/cycle5"/>
    <dgm:cxn modelId="{A1C6AAE2-E0C9-E84A-B79E-7746D4537C62}" type="presOf" srcId="{2EC09DF7-68A1-9645-96E1-A001CBF3FD0F}" destId="{A27C0432-C743-E04A-BA4C-E06086491701}" srcOrd="0" destOrd="0" presId="urn:microsoft.com/office/officeart/2005/8/layout/cycle5"/>
    <dgm:cxn modelId="{D196B12C-A570-724D-8F71-078B9B54DC6B}" type="presOf" srcId="{626C8F6F-FA30-E34A-B33B-47950A866488}" destId="{77985464-1A89-6E4B-8F86-6BC642B1CCCD}" srcOrd="0" destOrd="0" presId="urn:microsoft.com/office/officeart/2005/8/layout/cycle5"/>
    <dgm:cxn modelId="{A58232CF-5B45-FF4C-8900-93695C77351F}" srcId="{AEE0D9BC-142F-4846-992B-56283CF9E7F7}" destId="{4BDDEEE7-2C8C-2146-8CC7-D7C726E32AFF}" srcOrd="3" destOrd="0" parTransId="{C83B374F-EDB1-CB42-B8C6-918A03BA767D}" sibTransId="{1CAC6F1B-C1CC-C344-9A37-EB47A4B6DA3F}"/>
    <dgm:cxn modelId="{79B2885D-D4B2-2E4A-84D7-CD0342E14F8D}" type="presOf" srcId="{AEE0D9BC-142F-4846-992B-56283CF9E7F7}" destId="{FADD50D0-6945-C046-AB35-5D8176B85CF8}" srcOrd="0" destOrd="0" presId="urn:microsoft.com/office/officeart/2005/8/layout/cycle5"/>
    <dgm:cxn modelId="{E21E2324-CE43-0E42-A1C9-DD9D23F9347C}" srcId="{AEE0D9BC-142F-4846-992B-56283CF9E7F7}" destId="{04B9D4BC-A733-6F4C-B47C-EC2DAB045002}" srcOrd="1" destOrd="0" parTransId="{766621AA-2EBB-324C-A958-BC2A0E99AE72}" sibTransId="{9677DA7E-8F44-464B-840B-D00EC5157F54}"/>
    <dgm:cxn modelId="{AED322E4-BBCE-4747-A2EB-DF613B1B4A63}" type="presParOf" srcId="{FADD50D0-6945-C046-AB35-5D8176B85CF8}" destId="{3A7BFBC9-1DE2-784B-864E-515679C82632}" srcOrd="0" destOrd="0" presId="urn:microsoft.com/office/officeart/2005/8/layout/cycle5"/>
    <dgm:cxn modelId="{7995BA5A-DBDF-464D-80C9-77F0B22F7617}" type="presParOf" srcId="{FADD50D0-6945-C046-AB35-5D8176B85CF8}" destId="{4967EBFE-F1B8-0641-85F9-7487D076DACE}" srcOrd="1" destOrd="0" presId="urn:microsoft.com/office/officeart/2005/8/layout/cycle5"/>
    <dgm:cxn modelId="{77F06907-0036-034B-939C-B177DE21C13F}" type="presParOf" srcId="{FADD50D0-6945-C046-AB35-5D8176B85CF8}" destId="{AE171240-046B-B040-B74B-4532E76B3E5B}" srcOrd="2" destOrd="0" presId="urn:microsoft.com/office/officeart/2005/8/layout/cycle5"/>
    <dgm:cxn modelId="{CC83A326-6BFB-3843-BF04-01D64A8A5997}" type="presParOf" srcId="{FADD50D0-6945-C046-AB35-5D8176B85CF8}" destId="{86912A55-7F34-654E-8B6A-27408188F85C}" srcOrd="3" destOrd="0" presId="urn:microsoft.com/office/officeart/2005/8/layout/cycle5"/>
    <dgm:cxn modelId="{72B25208-F475-B941-8A92-848158428D16}" type="presParOf" srcId="{FADD50D0-6945-C046-AB35-5D8176B85CF8}" destId="{EBAB4CDB-F425-754B-9063-B5838A62D8E8}" srcOrd="4" destOrd="0" presId="urn:microsoft.com/office/officeart/2005/8/layout/cycle5"/>
    <dgm:cxn modelId="{488A345E-FD5E-714E-8FD7-262E0066244F}" type="presParOf" srcId="{FADD50D0-6945-C046-AB35-5D8176B85CF8}" destId="{8EB7FD3A-36E2-FF42-BD7E-DFF2889D1FD9}" srcOrd="5" destOrd="0" presId="urn:microsoft.com/office/officeart/2005/8/layout/cycle5"/>
    <dgm:cxn modelId="{BCD5DC5B-6806-1444-93DF-EB9E0FFD8C31}" type="presParOf" srcId="{FADD50D0-6945-C046-AB35-5D8176B85CF8}" destId="{77985464-1A89-6E4B-8F86-6BC642B1CCCD}" srcOrd="6" destOrd="0" presId="urn:microsoft.com/office/officeart/2005/8/layout/cycle5"/>
    <dgm:cxn modelId="{B7E18FF0-AF9D-384E-9805-6A2B8C529E55}" type="presParOf" srcId="{FADD50D0-6945-C046-AB35-5D8176B85CF8}" destId="{A4C46CBB-E7C5-334B-A1EC-9F2A24B3A8CB}" srcOrd="7" destOrd="0" presId="urn:microsoft.com/office/officeart/2005/8/layout/cycle5"/>
    <dgm:cxn modelId="{003FEB7A-ACFF-6140-91E4-C5281C7E6492}" type="presParOf" srcId="{FADD50D0-6945-C046-AB35-5D8176B85CF8}" destId="{F62054C6-2B04-334D-A013-AD4D4C58627D}" srcOrd="8" destOrd="0" presId="urn:microsoft.com/office/officeart/2005/8/layout/cycle5"/>
    <dgm:cxn modelId="{E108267A-4BBD-A64B-8E12-1B87ECA7BDA5}" type="presParOf" srcId="{FADD50D0-6945-C046-AB35-5D8176B85CF8}" destId="{D8664236-CCB8-F046-A175-9C17FDD8D233}" srcOrd="9" destOrd="0" presId="urn:microsoft.com/office/officeart/2005/8/layout/cycle5"/>
    <dgm:cxn modelId="{887EF98B-3F69-5F42-8121-2BAF19C42D44}" type="presParOf" srcId="{FADD50D0-6945-C046-AB35-5D8176B85CF8}" destId="{002C21AF-80B6-2345-AE31-FEC468DAA163}" srcOrd="10" destOrd="0" presId="urn:microsoft.com/office/officeart/2005/8/layout/cycle5"/>
    <dgm:cxn modelId="{F7B6CE7D-3AA8-0348-8F37-5CE676D44D31}" type="presParOf" srcId="{FADD50D0-6945-C046-AB35-5D8176B85CF8}" destId="{CBCAFFBA-5723-8649-8B14-597EE735D11E}" srcOrd="11" destOrd="0" presId="urn:microsoft.com/office/officeart/2005/8/layout/cycle5"/>
    <dgm:cxn modelId="{84936797-6D05-CA47-A454-31B65620758A}" type="presParOf" srcId="{FADD50D0-6945-C046-AB35-5D8176B85CF8}" destId="{4C409349-4FFE-334A-8B34-026C2DF0FE15}" srcOrd="12" destOrd="0" presId="urn:microsoft.com/office/officeart/2005/8/layout/cycle5"/>
    <dgm:cxn modelId="{8ECCFBBF-CEEE-894A-B7EE-781E044A6507}" type="presParOf" srcId="{FADD50D0-6945-C046-AB35-5D8176B85CF8}" destId="{9FCA7325-228D-C344-B4AA-E9DEF3907074}" srcOrd="13" destOrd="0" presId="urn:microsoft.com/office/officeart/2005/8/layout/cycle5"/>
    <dgm:cxn modelId="{48CC1F85-D0BE-5142-8652-5FEC87CE7EE0}" type="presParOf" srcId="{FADD50D0-6945-C046-AB35-5D8176B85CF8}" destId="{85D4D9EE-60EA-DC4F-AE37-FF50666D85F9}" srcOrd="14" destOrd="0" presId="urn:microsoft.com/office/officeart/2005/8/layout/cycle5"/>
    <dgm:cxn modelId="{AC3859F1-4749-0048-B5F4-45506A49AC5D}" type="presParOf" srcId="{FADD50D0-6945-C046-AB35-5D8176B85CF8}" destId="{A27C0432-C743-E04A-BA4C-E06086491701}" srcOrd="15" destOrd="0" presId="urn:microsoft.com/office/officeart/2005/8/layout/cycle5"/>
    <dgm:cxn modelId="{79F0AB38-EB8E-1646-864A-9020E37B58B5}" type="presParOf" srcId="{FADD50D0-6945-C046-AB35-5D8176B85CF8}" destId="{57FC02B0-C280-BB48-8464-2F0D81390FAE}" srcOrd="16" destOrd="0" presId="urn:microsoft.com/office/officeart/2005/8/layout/cycle5"/>
    <dgm:cxn modelId="{3C94EB89-D45F-AC4C-8954-FBB24A2475C7}" type="presParOf" srcId="{FADD50D0-6945-C046-AB35-5D8176B85CF8}" destId="{C9B634F9-B255-B940-970B-6DE28F3D4DC9}" srcOrd="17"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7BFBC9-1DE2-784B-864E-515679C82632}">
      <dsp:nvSpPr>
        <dsp:cNvPr id="0" name=""/>
        <dsp:cNvSpPr/>
      </dsp:nvSpPr>
      <dsp:spPr>
        <a:xfrm>
          <a:off x="2851881" y="1087"/>
          <a:ext cx="1350166" cy="877607"/>
        </a:xfrm>
        <a:prstGeom prst="round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James Robe</a:t>
          </a:r>
          <a:br>
            <a:rPr lang="en-US" sz="1300" kern="1200" dirty="0" smtClean="0"/>
          </a:br>
          <a:r>
            <a:rPr lang="en-US" sz="1300" kern="1200" dirty="0" smtClean="0"/>
            <a:t>(Vision/Scope)</a:t>
          </a:r>
          <a:endParaRPr lang="en-US" sz="1300" kern="1200" dirty="0"/>
        </a:p>
      </dsp:txBody>
      <dsp:txXfrm>
        <a:off x="2894722" y="43928"/>
        <a:ext cx="1264484" cy="791925"/>
      </dsp:txXfrm>
    </dsp:sp>
    <dsp:sp modelId="{AE171240-046B-B040-B74B-4532E76B3E5B}">
      <dsp:nvSpPr>
        <dsp:cNvPr id="0" name=""/>
        <dsp:cNvSpPr/>
      </dsp:nvSpPr>
      <dsp:spPr>
        <a:xfrm>
          <a:off x="1460262" y="439891"/>
          <a:ext cx="4133403" cy="4133403"/>
        </a:xfrm>
        <a:custGeom>
          <a:avLst/>
          <a:gdLst/>
          <a:ahLst/>
          <a:cxnLst/>
          <a:rect l="0" t="0" r="0" b="0"/>
          <a:pathLst>
            <a:path>
              <a:moveTo>
                <a:pt x="2911438" y="180521"/>
              </a:moveTo>
              <a:arcTo wR="2066701" hR="2066701" stAng="17647529" swAng="923423"/>
            </a:path>
          </a:pathLst>
        </a:custGeom>
        <a:noFill/>
        <a:ln w="9525" cap="flat" cmpd="sng" algn="ctr">
          <a:solidFill>
            <a:schemeClr val="accent2">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86912A55-7F34-654E-8B6A-27408188F85C}">
      <dsp:nvSpPr>
        <dsp:cNvPr id="0" name=""/>
        <dsp:cNvSpPr/>
      </dsp:nvSpPr>
      <dsp:spPr>
        <a:xfrm>
          <a:off x="4641697" y="1034438"/>
          <a:ext cx="1350166" cy="877607"/>
        </a:xfrm>
        <a:prstGeom prst="round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Jason Maynard</a:t>
          </a:r>
          <a:br>
            <a:rPr lang="en-US" sz="1300" kern="1200" dirty="0" smtClean="0"/>
          </a:br>
          <a:r>
            <a:rPr lang="en-US" sz="1300" kern="1200" dirty="0" smtClean="0"/>
            <a:t>(Diabetes / Reporting)</a:t>
          </a:r>
          <a:endParaRPr lang="en-US" sz="1300" kern="1200" dirty="0"/>
        </a:p>
      </dsp:txBody>
      <dsp:txXfrm>
        <a:off x="4684538" y="1077279"/>
        <a:ext cx="1264484" cy="791925"/>
      </dsp:txXfrm>
    </dsp:sp>
    <dsp:sp modelId="{8EB7FD3A-36E2-FF42-BD7E-DFF2889D1FD9}">
      <dsp:nvSpPr>
        <dsp:cNvPr id="0" name=""/>
        <dsp:cNvSpPr/>
      </dsp:nvSpPr>
      <dsp:spPr>
        <a:xfrm>
          <a:off x="1460262" y="439891"/>
          <a:ext cx="4133403" cy="4133403"/>
        </a:xfrm>
        <a:custGeom>
          <a:avLst/>
          <a:gdLst/>
          <a:ahLst/>
          <a:cxnLst/>
          <a:rect l="0" t="0" r="0" b="0"/>
          <a:pathLst>
            <a:path>
              <a:moveTo>
                <a:pt x="4101212" y="1703350"/>
              </a:moveTo>
              <a:arcTo wR="2066701" hR="2066701" stAng="20992444" swAng="1215113"/>
            </a:path>
          </a:pathLst>
        </a:custGeom>
        <a:noFill/>
        <a:ln w="9525" cap="flat" cmpd="sng" algn="ctr">
          <a:solidFill>
            <a:schemeClr val="accent2">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77985464-1A89-6E4B-8F86-6BC642B1CCCD}">
      <dsp:nvSpPr>
        <dsp:cNvPr id="0" name=""/>
        <dsp:cNvSpPr/>
      </dsp:nvSpPr>
      <dsp:spPr>
        <a:xfrm>
          <a:off x="4641697" y="3101139"/>
          <a:ext cx="1350166" cy="877607"/>
        </a:xfrm>
        <a:prstGeom prst="round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Erik Hendrickson</a:t>
          </a:r>
          <a:br>
            <a:rPr lang="en-US" sz="1300" kern="1200" dirty="0" smtClean="0"/>
          </a:br>
          <a:r>
            <a:rPr lang="en-US" sz="1300" kern="1200" dirty="0" smtClean="0"/>
            <a:t>(Django/Web Server)</a:t>
          </a:r>
          <a:endParaRPr lang="en-US" sz="1300" kern="1200" dirty="0"/>
        </a:p>
      </dsp:txBody>
      <dsp:txXfrm>
        <a:off x="4684538" y="3143980"/>
        <a:ext cx="1264484" cy="791925"/>
      </dsp:txXfrm>
    </dsp:sp>
    <dsp:sp modelId="{F62054C6-2B04-334D-A013-AD4D4C58627D}">
      <dsp:nvSpPr>
        <dsp:cNvPr id="0" name=""/>
        <dsp:cNvSpPr/>
      </dsp:nvSpPr>
      <dsp:spPr>
        <a:xfrm>
          <a:off x="1460262" y="439891"/>
          <a:ext cx="4133403" cy="4133403"/>
        </a:xfrm>
        <a:custGeom>
          <a:avLst/>
          <a:gdLst/>
          <a:ahLst/>
          <a:cxnLst/>
          <a:rect l="0" t="0" r="0" b="0"/>
          <a:pathLst>
            <a:path>
              <a:moveTo>
                <a:pt x="3381727" y="3661055"/>
              </a:moveTo>
              <a:arcTo wR="2066701" hR="2066701" stAng="3029048" swAng="923423"/>
            </a:path>
          </a:pathLst>
        </a:custGeom>
        <a:noFill/>
        <a:ln w="9525" cap="flat" cmpd="sng" algn="ctr">
          <a:solidFill>
            <a:schemeClr val="accent2">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D8664236-CCB8-F046-A175-9C17FDD8D233}">
      <dsp:nvSpPr>
        <dsp:cNvPr id="0" name=""/>
        <dsp:cNvSpPr/>
      </dsp:nvSpPr>
      <dsp:spPr>
        <a:xfrm>
          <a:off x="2851881" y="4134490"/>
          <a:ext cx="1350166" cy="877607"/>
        </a:xfrm>
        <a:prstGeom prst="round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Greg </a:t>
          </a:r>
          <a:r>
            <a:rPr lang="en-US" sz="1300" kern="1200" dirty="0" err="1" smtClean="0"/>
            <a:t>Alway</a:t>
          </a:r>
          <a:r>
            <a:rPr lang="en-US" sz="1300" kern="1200" dirty="0" smtClean="0"/>
            <a:t/>
          </a:r>
          <a:br>
            <a:rPr lang="en-US" sz="1300" kern="1200" dirty="0" smtClean="0"/>
          </a:br>
          <a:r>
            <a:rPr lang="en-US" sz="1300" kern="1200" dirty="0" smtClean="0"/>
            <a:t>(BMI / Calorie algorithms)</a:t>
          </a:r>
          <a:endParaRPr lang="en-US" sz="1300" kern="1200" dirty="0"/>
        </a:p>
      </dsp:txBody>
      <dsp:txXfrm>
        <a:off x="2894722" y="4177331"/>
        <a:ext cx="1264484" cy="791925"/>
      </dsp:txXfrm>
    </dsp:sp>
    <dsp:sp modelId="{CBCAFFBA-5723-8649-8B14-597EE735D11E}">
      <dsp:nvSpPr>
        <dsp:cNvPr id="0" name=""/>
        <dsp:cNvSpPr/>
      </dsp:nvSpPr>
      <dsp:spPr>
        <a:xfrm>
          <a:off x="1460262" y="439891"/>
          <a:ext cx="4133403" cy="4133403"/>
        </a:xfrm>
        <a:custGeom>
          <a:avLst/>
          <a:gdLst/>
          <a:ahLst/>
          <a:cxnLst/>
          <a:rect l="0" t="0" r="0" b="0"/>
          <a:pathLst>
            <a:path>
              <a:moveTo>
                <a:pt x="1221965" y="3952882"/>
              </a:moveTo>
              <a:arcTo wR="2066701" hR="2066701" stAng="6847529" swAng="923423"/>
            </a:path>
          </a:pathLst>
        </a:custGeom>
        <a:noFill/>
        <a:ln w="9525" cap="flat" cmpd="sng" algn="ctr">
          <a:solidFill>
            <a:schemeClr val="accent2">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4C409349-4FFE-334A-8B34-026C2DF0FE15}">
      <dsp:nvSpPr>
        <dsp:cNvPr id="0" name=""/>
        <dsp:cNvSpPr/>
      </dsp:nvSpPr>
      <dsp:spPr>
        <a:xfrm>
          <a:off x="1062065" y="3101139"/>
          <a:ext cx="1350166" cy="877607"/>
        </a:xfrm>
        <a:prstGeom prst="round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Vi Tran</a:t>
          </a:r>
          <a:br>
            <a:rPr lang="en-US" sz="1300" kern="1200" dirty="0" smtClean="0"/>
          </a:br>
          <a:r>
            <a:rPr lang="en-US" sz="1300" kern="1200" dirty="0" smtClean="0"/>
            <a:t>(User Interface)</a:t>
          </a:r>
          <a:endParaRPr lang="en-US" sz="1300" kern="1200" dirty="0"/>
        </a:p>
      </dsp:txBody>
      <dsp:txXfrm>
        <a:off x="1104906" y="3143980"/>
        <a:ext cx="1264484" cy="791925"/>
      </dsp:txXfrm>
    </dsp:sp>
    <dsp:sp modelId="{85D4D9EE-60EA-DC4F-AE37-FF50666D85F9}">
      <dsp:nvSpPr>
        <dsp:cNvPr id="0" name=""/>
        <dsp:cNvSpPr/>
      </dsp:nvSpPr>
      <dsp:spPr>
        <a:xfrm>
          <a:off x="1460262" y="439891"/>
          <a:ext cx="4133403" cy="4133403"/>
        </a:xfrm>
        <a:custGeom>
          <a:avLst/>
          <a:gdLst/>
          <a:ahLst/>
          <a:cxnLst/>
          <a:rect l="0" t="0" r="0" b="0"/>
          <a:pathLst>
            <a:path>
              <a:moveTo>
                <a:pt x="32191" y="2430053"/>
              </a:moveTo>
              <a:arcTo wR="2066701" hR="2066701" stAng="10192444" swAng="1215113"/>
            </a:path>
          </a:pathLst>
        </a:custGeom>
        <a:noFill/>
        <a:ln w="9525" cap="flat" cmpd="sng" algn="ctr">
          <a:solidFill>
            <a:schemeClr val="accent2">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A27C0432-C743-E04A-BA4C-E06086491701}">
      <dsp:nvSpPr>
        <dsp:cNvPr id="0" name=""/>
        <dsp:cNvSpPr/>
      </dsp:nvSpPr>
      <dsp:spPr>
        <a:xfrm>
          <a:off x="1062065" y="1034438"/>
          <a:ext cx="1350166" cy="877607"/>
        </a:xfrm>
        <a:prstGeom prst="round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Mark </a:t>
          </a:r>
          <a:r>
            <a:rPr lang="en-US" sz="1300" kern="1200" dirty="0" err="1" smtClean="0"/>
            <a:t>Brophy</a:t>
          </a:r>
          <a:r>
            <a:rPr lang="en-US" sz="1300" kern="1200" dirty="0" smtClean="0"/>
            <a:t/>
          </a:r>
          <a:br>
            <a:rPr lang="en-US" sz="1300" kern="1200" dirty="0" smtClean="0"/>
          </a:br>
          <a:r>
            <a:rPr lang="en-US" sz="1300" kern="1200" dirty="0" smtClean="0"/>
            <a:t>(Driver)</a:t>
          </a:r>
          <a:endParaRPr lang="en-US" sz="1300" kern="1200" dirty="0"/>
        </a:p>
      </dsp:txBody>
      <dsp:txXfrm>
        <a:off x="1104906" y="1077279"/>
        <a:ext cx="1264484" cy="791925"/>
      </dsp:txXfrm>
    </dsp:sp>
    <dsp:sp modelId="{C9B634F9-B255-B940-970B-6DE28F3D4DC9}">
      <dsp:nvSpPr>
        <dsp:cNvPr id="0" name=""/>
        <dsp:cNvSpPr/>
      </dsp:nvSpPr>
      <dsp:spPr>
        <a:xfrm>
          <a:off x="1460262" y="439891"/>
          <a:ext cx="4133403" cy="4133403"/>
        </a:xfrm>
        <a:custGeom>
          <a:avLst/>
          <a:gdLst/>
          <a:ahLst/>
          <a:cxnLst/>
          <a:rect l="0" t="0" r="0" b="0"/>
          <a:pathLst>
            <a:path>
              <a:moveTo>
                <a:pt x="751676" y="472348"/>
              </a:moveTo>
              <a:arcTo wR="2066701" hR="2066701" stAng="13829048" swAng="923423"/>
            </a:path>
          </a:pathLst>
        </a:custGeom>
        <a:noFill/>
        <a:ln w="9525" cap="flat" cmpd="sng" algn="ctr">
          <a:solidFill>
            <a:schemeClr val="accent2">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BF9B8CB-71C1-DB4F-B09C-402CDCD86DB6}" type="datetimeFigureOut">
              <a:t>4/24/2014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62DA9B-3C7C-B546-837B-61B1D7CADA9B}" type="slidenum">
              <a:t>‹#›</a:t>
            </a:fld>
            <a:endParaRPr lang="en-US" dirty="0"/>
          </a:p>
        </p:txBody>
      </p:sp>
    </p:spTree>
    <p:extLst>
      <p:ext uri="{BB962C8B-B14F-4D97-AF65-F5344CB8AC3E}">
        <p14:creationId xmlns:p14="http://schemas.microsoft.com/office/powerpoint/2010/main" val="722437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F9B8CB-71C1-DB4F-B09C-402CDCD86DB6}" type="datetimeFigureOut">
              <a:t>4/24/2014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62DA9B-3C7C-B546-837B-61B1D7CADA9B}" type="slidenum">
              <a:t>‹#›</a:t>
            </a:fld>
            <a:endParaRPr lang="en-US" dirty="0"/>
          </a:p>
        </p:txBody>
      </p:sp>
    </p:spTree>
    <p:extLst>
      <p:ext uri="{BB962C8B-B14F-4D97-AF65-F5344CB8AC3E}">
        <p14:creationId xmlns:p14="http://schemas.microsoft.com/office/powerpoint/2010/main" val="1701561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F9B8CB-71C1-DB4F-B09C-402CDCD86DB6}" type="datetimeFigureOut">
              <a:t>4/24/2014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62DA9B-3C7C-B546-837B-61B1D7CADA9B}" type="slidenum">
              <a:t>‹#›</a:t>
            </a:fld>
            <a:endParaRPr lang="en-US" dirty="0"/>
          </a:p>
        </p:txBody>
      </p:sp>
    </p:spTree>
    <p:extLst>
      <p:ext uri="{BB962C8B-B14F-4D97-AF65-F5344CB8AC3E}">
        <p14:creationId xmlns:p14="http://schemas.microsoft.com/office/powerpoint/2010/main" val="2406322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F9B8CB-71C1-DB4F-B09C-402CDCD86DB6}" type="datetimeFigureOut">
              <a:t>4/24/2014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62DA9B-3C7C-B546-837B-61B1D7CADA9B}" type="slidenum">
              <a:t>‹#›</a:t>
            </a:fld>
            <a:endParaRPr lang="en-US" dirty="0"/>
          </a:p>
        </p:txBody>
      </p:sp>
    </p:spTree>
    <p:extLst>
      <p:ext uri="{BB962C8B-B14F-4D97-AF65-F5344CB8AC3E}">
        <p14:creationId xmlns:p14="http://schemas.microsoft.com/office/powerpoint/2010/main" val="4070325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F9B8CB-71C1-DB4F-B09C-402CDCD86DB6}" type="datetimeFigureOut">
              <a:t>4/24/2014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62DA9B-3C7C-B546-837B-61B1D7CADA9B}" type="slidenum">
              <a:t>‹#›</a:t>
            </a:fld>
            <a:endParaRPr lang="en-US" dirty="0"/>
          </a:p>
        </p:txBody>
      </p:sp>
    </p:spTree>
    <p:extLst>
      <p:ext uri="{BB962C8B-B14F-4D97-AF65-F5344CB8AC3E}">
        <p14:creationId xmlns:p14="http://schemas.microsoft.com/office/powerpoint/2010/main" val="754641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BF9B8CB-71C1-DB4F-B09C-402CDCD86DB6}" type="datetimeFigureOut">
              <a:t>4/24/2014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62DA9B-3C7C-B546-837B-61B1D7CADA9B}" type="slidenum">
              <a:t>‹#›</a:t>
            </a:fld>
            <a:endParaRPr lang="en-US" dirty="0"/>
          </a:p>
        </p:txBody>
      </p:sp>
    </p:spTree>
    <p:extLst>
      <p:ext uri="{BB962C8B-B14F-4D97-AF65-F5344CB8AC3E}">
        <p14:creationId xmlns:p14="http://schemas.microsoft.com/office/powerpoint/2010/main" val="1518533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BF9B8CB-71C1-DB4F-B09C-402CDCD86DB6}" type="datetimeFigureOut">
              <a:t>4/24/2014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462DA9B-3C7C-B546-837B-61B1D7CADA9B}" type="slidenum">
              <a:t>‹#›</a:t>
            </a:fld>
            <a:endParaRPr lang="en-US" dirty="0"/>
          </a:p>
        </p:txBody>
      </p:sp>
    </p:spTree>
    <p:extLst>
      <p:ext uri="{BB962C8B-B14F-4D97-AF65-F5344CB8AC3E}">
        <p14:creationId xmlns:p14="http://schemas.microsoft.com/office/powerpoint/2010/main" val="2810559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F9B8CB-71C1-DB4F-B09C-402CDCD86DB6}" type="datetimeFigureOut">
              <a:t>4/24/2014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462DA9B-3C7C-B546-837B-61B1D7CADA9B}" type="slidenum">
              <a:t>‹#›</a:t>
            </a:fld>
            <a:endParaRPr lang="en-US" dirty="0"/>
          </a:p>
        </p:txBody>
      </p:sp>
    </p:spTree>
    <p:extLst>
      <p:ext uri="{BB962C8B-B14F-4D97-AF65-F5344CB8AC3E}">
        <p14:creationId xmlns:p14="http://schemas.microsoft.com/office/powerpoint/2010/main" val="1169331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F9B8CB-71C1-DB4F-B09C-402CDCD86DB6}" type="datetimeFigureOut">
              <a:t>4/24/2014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462DA9B-3C7C-B546-837B-61B1D7CADA9B}" type="slidenum">
              <a:t>‹#›</a:t>
            </a:fld>
            <a:endParaRPr lang="en-US" dirty="0"/>
          </a:p>
        </p:txBody>
      </p:sp>
    </p:spTree>
    <p:extLst>
      <p:ext uri="{BB962C8B-B14F-4D97-AF65-F5344CB8AC3E}">
        <p14:creationId xmlns:p14="http://schemas.microsoft.com/office/powerpoint/2010/main" val="2653107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F9B8CB-71C1-DB4F-B09C-402CDCD86DB6}" type="datetimeFigureOut">
              <a:t>4/24/2014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62DA9B-3C7C-B546-837B-61B1D7CADA9B}" type="slidenum">
              <a:t>‹#›</a:t>
            </a:fld>
            <a:endParaRPr lang="en-US" dirty="0"/>
          </a:p>
        </p:txBody>
      </p:sp>
    </p:spTree>
    <p:extLst>
      <p:ext uri="{BB962C8B-B14F-4D97-AF65-F5344CB8AC3E}">
        <p14:creationId xmlns:p14="http://schemas.microsoft.com/office/powerpoint/2010/main" val="2271081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F9B8CB-71C1-DB4F-B09C-402CDCD86DB6}" type="datetimeFigureOut">
              <a:t>4/24/2014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62DA9B-3C7C-B546-837B-61B1D7CADA9B}" type="slidenum">
              <a:t>‹#›</a:t>
            </a:fld>
            <a:endParaRPr lang="en-US" dirty="0"/>
          </a:p>
        </p:txBody>
      </p:sp>
    </p:spTree>
    <p:extLst>
      <p:ext uri="{BB962C8B-B14F-4D97-AF65-F5344CB8AC3E}">
        <p14:creationId xmlns:p14="http://schemas.microsoft.com/office/powerpoint/2010/main" val="3960745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6213061"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F9B8CB-71C1-DB4F-B09C-402CDCD86DB6}" type="datetimeFigureOut">
              <a:t>4/24/2014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62DA9B-3C7C-B546-837B-61B1D7CADA9B}" type="slidenum">
              <a:t>‹#›</a:t>
            </a:fld>
            <a:endParaRPr lang="en-US" dirty="0"/>
          </a:p>
        </p:txBody>
      </p:sp>
      <p:pic>
        <p:nvPicPr>
          <p:cNvPr id="7" name="Picture 6"/>
          <p:cNvPicPr>
            <a:picLocks noChangeAspect="1"/>
          </p:cNvPicPr>
          <p:nvPr userDrawn="1"/>
        </p:nvPicPr>
        <p:blipFill>
          <a:blip r:embed="rId13"/>
          <a:stretch>
            <a:fillRect/>
          </a:stretch>
        </p:blipFill>
        <p:spPr>
          <a:xfrm>
            <a:off x="6785428" y="86542"/>
            <a:ext cx="2261809" cy="619539"/>
          </a:xfrm>
          <a:prstGeom prst="rect">
            <a:avLst/>
          </a:prstGeom>
          <a:ln w="38100" cmpd="sng">
            <a:solidFill>
              <a:schemeClr val="tx1"/>
            </a:solidFill>
          </a:ln>
        </p:spPr>
      </p:pic>
      <p:pic>
        <p:nvPicPr>
          <p:cNvPr id="8" name="Picture 7"/>
          <p:cNvPicPr>
            <a:picLocks noChangeAspect="1"/>
          </p:cNvPicPr>
          <p:nvPr userDrawn="1"/>
        </p:nvPicPr>
        <p:blipFill>
          <a:blip r:embed="rId14"/>
          <a:stretch>
            <a:fillRect/>
          </a:stretch>
        </p:blipFill>
        <p:spPr>
          <a:xfrm>
            <a:off x="7650237" y="6006495"/>
            <a:ext cx="1397000" cy="609600"/>
          </a:xfrm>
          <a:prstGeom prst="rect">
            <a:avLst/>
          </a:prstGeom>
        </p:spPr>
      </p:pic>
    </p:spTree>
    <p:extLst>
      <p:ext uri="{BB962C8B-B14F-4D97-AF65-F5344CB8AC3E}">
        <p14:creationId xmlns:p14="http://schemas.microsoft.com/office/powerpoint/2010/main" val="1318922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9171" y="1395412"/>
            <a:ext cx="7772400" cy="1470025"/>
          </a:xfrm>
        </p:spPr>
        <p:txBody>
          <a:bodyPr>
            <a:normAutofit fontScale="90000"/>
          </a:bodyPr>
          <a:lstStyle/>
          <a:p>
            <a:pPr algn="l"/>
            <a:r>
              <a:rPr lang="en-US" sz="5300" dirty="0" smtClean="0"/>
              <a:t>Pyum Project</a:t>
            </a:r>
            <a:r>
              <a:rPr lang="en-US" dirty="0" smtClean="0"/>
              <a:t/>
            </a:r>
            <a:br>
              <a:rPr lang="en-US" dirty="0" smtClean="0"/>
            </a:br>
            <a:r>
              <a:rPr lang="en-US" sz="3100" dirty="0" smtClean="0"/>
              <a:t>Advanced Python</a:t>
            </a:r>
            <a:br>
              <a:rPr lang="en-US" sz="3100" dirty="0" smtClean="0"/>
            </a:br>
            <a:r>
              <a:rPr lang="en-US" sz="3100" dirty="0" smtClean="0"/>
              <a:t>Dr. </a:t>
            </a:r>
            <a:r>
              <a:rPr lang="en-US" sz="3100" dirty="0" err="1" smtClean="0"/>
              <a:t>Tindell</a:t>
            </a:r>
            <a:r>
              <a:rPr lang="en-US" sz="3100" dirty="0" smtClean="0"/>
              <a:t> </a:t>
            </a:r>
            <a:br>
              <a:rPr lang="en-US" sz="3100" dirty="0" smtClean="0"/>
            </a:br>
            <a:r>
              <a:rPr lang="en-US" sz="3100" dirty="0" smtClean="0"/>
              <a:t>Spring 2014</a:t>
            </a:r>
            <a:endParaRPr lang="en-US" sz="3100" dirty="0"/>
          </a:p>
        </p:txBody>
      </p:sp>
      <p:sp>
        <p:nvSpPr>
          <p:cNvPr id="3" name="Subtitle 2"/>
          <p:cNvSpPr>
            <a:spLocks noGrp="1"/>
          </p:cNvSpPr>
          <p:nvPr>
            <p:ph type="subTitle" idx="1"/>
          </p:nvPr>
        </p:nvSpPr>
        <p:spPr>
          <a:xfrm>
            <a:off x="877485" y="3357369"/>
            <a:ext cx="6400800" cy="1752600"/>
          </a:xfrm>
        </p:spPr>
        <p:txBody>
          <a:bodyPr>
            <a:normAutofit fontScale="85000" lnSpcReduction="10000"/>
          </a:bodyPr>
          <a:lstStyle/>
          <a:p>
            <a:pPr lvl="1" algn="l"/>
            <a:r>
              <a:rPr lang="en-US" sz="2000" dirty="0"/>
              <a:t>Erik </a:t>
            </a:r>
            <a:r>
              <a:rPr lang="en-US" sz="2000" dirty="0" smtClean="0"/>
              <a:t>Hendrickson</a:t>
            </a:r>
          </a:p>
          <a:p>
            <a:pPr lvl="1" algn="l"/>
            <a:r>
              <a:rPr lang="en-US" sz="2000" dirty="0" smtClean="0"/>
              <a:t>Vi Tran</a:t>
            </a:r>
          </a:p>
          <a:p>
            <a:pPr lvl="1" algn="l"/>
            <a:r>
              <a:rPr lang="en-US" sz="2000" dirty="0" smtClean="0"/>
              <a:t>Mark </a:t>
            </a:r>
            <a:r>
              <a:rPr lang="en-US" sz="2000" dirty="0" err="1" smtClean="0"/>
              <a:t>Brophy</a:t>
            </a:r>
            <a:endParaRPr lang="en-US" sz="2000" dirty="0" smtClean="0"/>
          </a:p>
          <a:p>
            <a:pPr lvl="1" algn="l"/>
            <a:r>
              <a:rPr lang="en-US" sz="2000" dirty="0" smtClean="0"/>
              <a:t>James Robe</a:t>
            </a:r>
          </a:p>
          <a:p>
            <a:pPr lvl="1" algn="l"/>
            <a:r>
              <a:rPr lang="en-US" sz="2000" dirty="0" smtClean="0"/>
              <a:t>Jason Maynard</a:t>
            </a:r>
            <a:endParaRPr lang="en-US" sz="2000" dirty="0"/>
          </a:p>
          <a:p>
            <a:pPr lvl="1" algn="l"/>
            <a:r>
              <a:rPr lang="en-US" sz="2000" dirty="0"/>
              <a:t>Greg </a:t>
            </a:r>
            <a:r>
              <a:rPr lang="en-US" sz="2000" dirty="0" err="1" smtClean="0"/>
              <a:t>Alway</a:t>
            </a:r>
            <a:endParaRPr lang="en-US" dirty="0"/>
          </a:p>
        </p:txBody>
      </p:sp>
    </p:spTree>
    <p:extLst>
      <p:ext uri="{BB962C8B-B14F-4D97-AF65-F5344CB8AC3E}">
        <p14:creationId xmlns:p14="http://schemas.microsoft.com/office/powerpoint/2010/main" val="1887075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a:t>
            </a:r>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rot="18813196">
            <a:off x="3321900" y="2644172"/>
            <a:ext cx="2500204" cy="1569660"/>
          </a:xfrm>
          <a:prstGeom prst="rect">
            <a:avLst/>
          </a:prstGeom>
          <a:noFill/>
        </p:spPr>
        <p:txBody>
          <a:bodyPr wrap="none" lIns="91440" tIns="45720" rIns="91440" bIns="45720">
            <a:spAutoFit/>
          </a:bodyPr>
          <a:lstStyle/>
          <a:p>
            <a:pPr algn="ctr"/>
            <a:r>
              <a:rPr lang="en-US" sz="9600" b="1" cap="none" spc="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Tran</a:t>
            </a:r>
            <a:endParaRPr lang="en-US" sz="9600" b="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456022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 Program</a:t>
            </a:r>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rot="18813196">
            <a:off x="2632710" y="2644172"/>
            <a:ext cx="3878586" cy="1569660"/>
          </a:xfrm>
          <a:prstGeom prst="rect">
            <a:avLst/>
          </a:prstGeom>
          <a:noFill/>
        </p:spPr>
        <p:txBody>
          <a:bodyPr wrap="none" lIns="91440" tIns="45720" rIns="91440" bIns="45720">
            <a:spAutoFit/>
          </a:bodyPr>
          <a:lstStyle/>
          <a:p>
            <a:pPr algn="ctr"/>
            <a:r>
              <a:rPr lang="en-US" sz="9600" b="1" cap="none" spc="0" dirty="0" err="1"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Brophy</a:t>
            </a:r>
            <a:endParaRPr lang="en-US" sz="9600" b="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52107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Calorie Requirements</a:t>
            </a:r>
            <a:endParaRPr lang="en-US" dirty="0"/>
          </a:p>
        </p:txBody>
      </p:sp>
      <p:sp>
        <p:nvSpPr>
          <p:cNvPr id="3" name="Content Placeholder 2"/>
          <p:cNvSpPr>
            <a:spLocks noGrp="1"/>
          </p:cNvSpPr>
          <p:nvPr>
            <p:ph idx="1"/>
          </p:nvPr>
        </p:nvSpPr>
        <p:spPr/>
        <p:txBody>
          <a:bodyPr/>
          <a:lstStyle/>
          <a:p>
            <a:r>
              <a:rPr lang="en-US" dirty="0" smtClean="0"/>
              <a:t>Basal Metabolic Rate (BMR) – </a:t>
            </a:r>
          </a:p>
          <a:p>
            <a:pPr lvl="1"/>
            <a:r>
              <a:rPr lang="en-US" dirty="0" smtClean="0"/>
              <a:t>Number of calories burned at rest</a:t>
            </a:r>
          </a:p>
          <a:p>
            <a:pPr lvl="1"/>
            <a:r>
              <a:rPr lang="en-US" dirty="0" smtClean="0"/>
              <a:t>Calculated using height, weight, age and gender</a:t>
            </a:r>
          </a:p>
          <a:p>
            <a:pPr lvl="1"/>
            <a:r>
              <a:rPr lang="en-US" dirty="0" smtClean="0"/>
              <a:t>Male:</a:t>
            </a:r>
          </a:p>
          <a:p>
            <a:pPr lvl="2"/>
            <a:r>
              <a:rPr lang="en-US" sz="2300" dirty="0" smtClean="0"/>
              <a:t>BMR </a:t>
            </a:r>
            <a:r>
              <a:rPr lang="en-US" sz="2300" dirty="0"/>
              <a:t>= 66 + (6.23 * </a:t>
            </a:r>
            <a:r>
              <a:rPr lang="en-US" sz="2300" dirty="0" smtClean="0"/>
              <a:t>weight</a:t>
            </a:r>
            <a:r>
              <a:rPr lang="en-US" sz="2300" dirty="0"/>
              <a:t>) + (12.7 * </a:t>
            </a:r>
            <a:r>
              <a:rPr lang="en-US" sz="2300" dirty="0" smtClean="0"/>
              <a:t>height</a:t>
            </a:r>
            <a:r>
              <a:rPr lang="en-US" sz="2300" dirty="0"/>
              <a:t>) - (6.8 * </a:t>
            </a:r>
            <a:r>
              <a:rPr lang="en-US" sz="2300" dirty="0" smtClean="0"/>
              <a:t>age)</a:t>
            </a:r>
            <a:endParaRPr lang="en-US" sz="2300" dirty="0"/>
          </a:p>
          <a:p>
            <a:pPr lvl="1"/>
            <a:r>
              <a:rPr lang="en-US" dirty="0" smtClean="0"/>
              <a:t>Female:</a:t>
            </a:r>
          </a:p>
          <a:p>
            <a:pPr lvl="2"/>
            <a:r>
              <a:rPr lang="en-US" sz="2300" dirty="0" smtClean="0"/>
              <a:t>BMR </a:t>
            </a:r>
            <a:r>
              <a:rPr lang="en-US" sz="2300" dirty="0"/>
              <a:t>= 655 + (4.35 * </a:t>
            </a:r>
            <a:r>
              <a:rPr lang="en-US" sz="2300" dirty="0" smtClean="0"/>
              <a:t>weight</a:t>
            </a:r>
            <a:r>
              <a:rPr lang="en-US" sz="2300" dirty="0"/>
              <a:t>) + (4.7 * </a:t>
            </a:r>
            <a:r>
              <a:rPr lang="en-US" sz="2300" dirty="0" smtClean="0"/>
              <a:t>height</a:t>
            </a:r>
            <a:r>
              <a:rPr lang="en-US" sz="2300" dirty="0"/>
              <a:t>) - </a:t>
            </a:r>
            <a:r>
              <a:rPr lang="en-US" sz="2300" dirty="0" smtClean="0"/>
              <a:t>(4.7 * age</a:t>
            </a:r>
            <a:r>
              <a:rPr lang="en-US" sz="2300" dirty="0"/>
              <a:t>)</a:t>
            </a:r>
            <a:endParaRPr lang="en-US" sz="2300" dirty="0" smtClean="0"/>
          </a:p>
        </p:txBody>
      </p:sp>
    </p:spTree>
    <p:extLst>
      <p:ext uri="{BB962C8B-B14F-4D97-AF65-F5344CB8AC3E}">
        <p14:creationId xmlns:p14="http://schemas.microsoft.com/office/powerpoint/2010/main" val="2984125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Calorie Requirements (cont.)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Harris Benedict Equation</a:t>
            </a:r>
          </a:p>
          <a:p>
            <a:pPr lvl="1"/>
            <a:r>
              <a:rPr lang="en-US" dirty="0" smtClean="0"/>
              <a:t>Uses BMR and user’s activity level to determine total daily energy expenditure in calories</a:t>
            </a:r>
          </a:p>
          <a:p>
            <a:pPr lvl="2"/>
            <a:r>
              <a:rPr lang="en-US" dirty="0" smtClean="0"/>
              <a:t>Sedentary (little or no exercise):</a:t>
            </a:r>
          </a:p>
          <a:p>
            <a:pPr lvl="3"/>
            <a:r>
              <a:rPr lang="en-US" dirty="0" smtClean="0"/>
              <a:t>Calories = BMR * 1.2</a:t>
            </a:r>
          </a:p>
          <a:p>
            <a:pPr lvl="2"/>
            <a:r>
              <a:rPr lang="en-US" dirty="0" smtClean="0"/>
              <a:t>Lightly active (light exercise 1-3 days/week)</a:t>
            </a:r>
          </a:p>
          <a:p>
            <a:pPr lvl="3"/>
            <a:r>
              <a:rPr lang="en-US" dirty="0" smtClean="0"/>
              <a:t>Calories = BMR * 1.375</a:t>
            </a:r>
          </a:p>
          <a:p>
            <a:pPr lvl="2"/>
            <a:r>
              <a:rPr lang="en-US" dirty="0" smtClean="0"/>
              <a:t>Moderately active (moderate exercise 3-5 days/week)</a:t>
            </a:r>
          </a:p>
          <a:p>
            <a:pPr lvl="3"/>
            <a:r>
              <a:rPr lang="en-US" dirty="0" smtClean="0"/>
              <a:t>Calories = BMR * 1.55</a:t>
            </a:r>
          </a:p>
          <a:p>
            <a:pPr lvl="2"/>
            <a:r>
              <a:rPr lang="en-US" dirty="0" smtClean="0"/>
              <a:t>Very Active (hard exercise 5-7 days/week)</a:t>
            </a:r>
          </a:p>
          <a:p>
            <a:pPr lvl="3"/>
            <a:r>
              <a:rPr lang="en-US" dirty="0" smtClean="0"/>
              <a:t>Calories = BMR * 1.75</a:t>
            </a:r>
          </a:p>
          <a:p>
            <a:pPr lvl="2"/>
            <a:r>
              <a:rPr lang="en-US" dirty="0" smtClean="0"/>
              <a:t>Extra Active(very hard exercise twice per day)</a:t>
            </a:r>
          </a:p>
          <a:p>
            <a:pPr lvl="3"/>
            <a:r>
              <a:rPr lang="en-US" dirty="0" smtClean="0"/>
              <a:t>Calories = BMR * 1.9</a:t>
            </a:r>
          </a:p>
          <a:p>
            <a:pPr marL="914400" lvl="2" indent="0">
              <a:buNone/>
            </a:pPr>
            <a:endParaRPr lang="en-US" dirty="0"/>
          </a:p>
        </p:txBody>
      </p:sp>
    </p:spTree>
    <p:extLst>
      <p:ext uri="{BB962C8B-B14F-4D97-AF65-F5344CB8AC3E}">
        <p14:creationId xmlns:p14="http://schemas.microsoft.com/office/powerpoint/2010/main" val="2724325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Calorie Requirements (cont.)</a:t>
            </a:r>
            <a:endParaRPr lang="en-US" dirty="0"/>
          </a:p>
        </p:txBody>
      </p:sp>
      <p:sp>
        <p:nvSpPr>
          <p:cNvPr id="3" name="Content Placeholder 2"/>
          <p:cNvSpPr>
            <a:spLocks noGrp="1"/>
          </p:cNvSpPr>
          <p:nvPr>
            <p:ph idx="1"/>
          </p:nvPr>
        </p:nvSpPr>
        <p:spPr/>
        <p:txBody>
          <a:bodyPr>
            <a:normAutofit/>
          </a:bodyPr>
          <a:lstStyle/>
          <a:p>
            <a:r>
              <a:rPr lang="en-US" dirty="0" smtClean="0"/>
              <a:t>User </a:t>
            </a:r>
            <a:r>
              <a:rPr lang="en-US" dirty="0"/>
              <a:t>can select whether to maintain weight, or gain or lose ½, 1, or 2 pounds per week</a:t>
            </a:r>
            <a:r>
              <a:rPr lang="en-US" dirty="0" smtClean="0"/>
              <a:t>.</a:t>
            </a:r>
          </a:p>
          <a:p>
            <a:r>
              <a:rPr lang="en-US" dirty="0"/>
              <a:t>1 pound of fat ≈ 3500 </a:t>
            </a:r>
            <a:r>
              <a:rPr lang="en-US" dirty="0" smtClean="0"/>
              <a:t>calories</a:t>
            </a:r>
          </a:p>
          <a:p>
            <a:r>
              <a:rPr lang="en-US" dirty="0" smtClean="0"/>
              <a:t>To gain or lose weight, add or subtract calories from daily energy expenditure</a:t>
            </a:r>
            <a:endParaRPr lang="en-US" dirty="0"/>
          </a:p>
          <a:p>
            <a:pPr lvl="1"/>
            <a:r>
              <a:rPr lang="en-US" dirty="0" smtClean="0"/>
              <a:t>½ </a:t>
            </a:r>
            <a:r>
              <a:rPr lang="en-US" dirty="0" err="1" smtClean="0"/>
              <a:t>ppw</a:t>
            </a:r>
            <a:r>
              <a:rPr lang="en-US" dirty="0" smtClean="0"/>
              <a:t> = 250 calorie deficit/surplus per day</a:t>
            </a:r>
          </a:p>
          <a:p>
            <a:pPr lvl="1"/>
            <a:r>
              <a:rPr lang="en-US" dirty="0" smtClean="0"/>
              <a:t>1 </a:t>
            </a:r>
            <a:r>
              <a:rPr lang="en-US" dirty="0" err="1" smtClean="0"/>
              <a:t>ppw</a:t>
            </a:r>
            <a:r>
              <a:rPr lang="en-US" dirty="0" smtClean="0"/>
              <a:t> = 500 </a:t>
            </a:r>
            <a:r>
              <a:rPr lang="en-US" dirty="0"/>
              <a:t>calorie </a:t>
            </a:r>
            <a:r>
              <a:rPr lang="en-US" dirty="0" smtClean="0"/>
              <a:t>deficit/surplus per day</a:t>
            </a:r>
          </a:p>
          <a:p>
            <a:pPr lvl="1"/>
            <a:r>
              <a:rPr lang="en-US" dirty="0" smtClean="0"/>
              <a:t>2 </a:t>
            </a:r>
            <a:r>
              <a:rPr lang="en-US" dirty="0" err="1" smtClean="0"/>
              <a:t>ppw</a:t>
            </a:r>
            <a:r>
              <a:rPr lang="en-US" dirty="0" smtClean="0"/>
              <a:t> = 1000 calories deficit/surplus per day</a:t>
            </a:r>
          </a:p>
          <a:p>
            <a:pPr lvl="1"/>
            <a:endParaRPr lang="en-US" dirty="0" smtClean="0"/>
          </a:p>
          <a:p>
            <a:pPr lvl="1"/>
            <a:endParaRPr lang="en-US" dirty="0"/>
          </a:p>
          <a:p>
            <a:endParaRPr lang="en-US" dirty="0"/>
          </a:p>
          <a:p>
            <a:endParaRPr lang="en-US" dirty="0" smtClean="0"/>
          </a:p>
          <a:p>
            <a:pPr lvl="1"/>
            <a:endParaRPr lang="en-US" dirty="0" smtClean="0"/>
          </a:p>
          <a:p>
            <a:endParaRPr lang="en-US" dirty="0"/>
          </a:p>
        </p:txBody>
      </p:sp>
    </p:spTree>
    <p:extLst>
      <p:ext uri="{BB962C8B-B14F-4D97-AF65-F5344CB8AC3E}">
        <p14:creationId xmlns:p14="http://schemas.microsoft.com/office/powerpoint/2010/main" val="1169434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Django / Webserver</a:t>
            </a:r>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rot="18813196">
            <a:off x="2088165" y="2828837"/>
            <a:ext cx="4967676" cy="1200329"/>
          </a:xfrm>
          <a:prstGeom prst="rect">
            <a:avLst/>
          </a:prstGeom>
          <a:noFill/>
        </p:spPr>
        <p:txBody>
          <a:bodyPr wrap="none" lIns="91440" tIns="45720" rIns="91440" bIns="45720">
            <a:spAutoFit/>
          </a:bodyPr>
          <a:lstStyle/>
          <a:p>
            <a:pPr algn="ctr"/>
            <a:r>
              <a:rPr lang="en-US" sz="72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Hendrickson</a:t>
            </a:r>
            <a:endParaRPr lang="en-US" sz="7200" b="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810595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Maybe show the awesome graphic / video here ? </a:t>
            </a:r>
            <a:endParaRPr lang="en-US" dirty="0"/>
          </a:p>
        </p:txBody>
      </p:sp>
      <p:pic>
        <p:nvPicPr>
          <p:cNvPr id="4" name="Picture 3" descr="Screenshot from 2014-04-17 11-55-25.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273300" y="2840578"/>
            <a:ext cx="5334000" cy="2998911"/>
          </a:xfrm>
          <a:prstGeom prst="rect">
            <a:avLst/>
          </a:prstGeom>
        </p:spPr>
      </p:pic>
      <p:sp>
        <p:nvSpPr>
          <p:cNvPr id="6" name="Rectangle 5"/>
          <p:cNvSpPr/>
          <p:nvPr/>
        </p:nvSpPr>
        <p:spPr>
          <a:xfrm rot="18813196">
            <a:off x="2088165" y="2828837"/>
            <a:ext cx="4967676" cy="1200329"/>
          </a:xfrm>
          <a:prstGeom prst="rect">
            <a:avLst/>
          </a:prstGeom>
          <a:noFill/>
        </p:spPr>
        <p:txBody>
          <a:bodyPr wrap="none" lIns="91440" tIns="45720" rIns="91440" bIns="45720">
            <a:spAutoFit/>
          </a:bodyPr>
          <a:lstStyle/>
          <a:p>
            <a:pPr algn="ctr"/>
            <a:r>
              <a:rPr lang="en-US" sz="72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Hendrickson</a:t>
            </a:r>
            <a:endParaRPr lang="en-US" sz="7200" b="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235033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p:txBody>
          <a:bodyPr/>
          <a:lstStyle/>
          <a:p>
            <a:r>
              <a:rPr lang="en-US" dirty="0" smtClean="0"/>
              <a:t>Tell ‘</a:t>
            </a:r>
            <a:r>
              <a:rPr lang="en-US" dirty="0" err="1" smtClean="0"/>
              <a:t>em</a:t>
            </a:r>
            <a:r>
              <a:rPr lang="en-US" dirty="0" smtClean="0"/>
              <a:t> what we told ‘</a:t>
            </a:r>
            <a:r>
              <a:rPr lang="en-US" dirty="0" err="1" smtClean="0"/>
              <a:t>em</a:t>
            </a:r>
            <a:endParaRPr lang="en-US" dirty="0"/>
          </a:p>
        </p:txBody>
      </p:sp>
      <p:sp>
        <p:nvSpPr>
          <p:cNvPr id="4" name="Rectangle 3"/>
          <p:cNvSpPr/>
          <p:nvPr/>
        </p:nvSpPr>
        <p:spPr>
          <a:xfrm rot="18813196">
            <a:off x="3162001" y="2644172"/>
            <a:ext cx="2820003" cy="1569660"/>
          </a:xfrm>
          <a:prstGeom prst="rect">
            <a:avLst/>
          </a:prstGeom>
          <a:noFill/>
        </p:spPr>
        <p:txBody>
          <a:bodyPr wrap="none" lIns="91440" tIns="45720" rIns="91440" bIns="45720">
            <a:spAutoFit/>
          </a:bodyPr>
          <a:lstStyle/>
          <a:p>
            <a:pPr algn="ctr"/>
            <a:r>
              <a:rPr lang="en-US" sz="9600" b="1" cap="none" spc="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Robe</a:t>
            </a:r>
            <a:endParaRPr lang="en-US" sz="9600" b="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783485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Vision and scope – Robe</a:t>
            </a:r>
          </a:p>
          <a:p>
            <a:r>
              <a:rPr lang="en-US" dirty="0" smtClean="0"/>
              <a:t>Diabetes – Maynard</a:t>
            </a:r>
          </a:p>
          <a:p>
            <a:r>
              <a:rPr lang="en-US" dirty="0" smtClean="0"/>
              <a:t>User interface – Tran</a:t>
            </a:r>
          </a:p>
          <a:p>
            <a:r>
              <a:rPr lang="en-US" dirty="0" smtClean="0"/>
              <a:t>Driver - </a:t>
            </a:r>
            <a:r>
              <a:rPr lang="en-US" dirty="0" err="1" smtClean="0"/>
              <a:t>Brophy</a:t>
            </a:r>
            <a:endParaRPr lang="en-US" dirty="0" smtClean="0"/>
          </a:p>
          <a:p>
            <a:r>
              <a:rPr lang="en-US" dirty="0" smtClean="0"/>
              <a:t>Algorithms – </a:t>
            </a:r>
            <a:r>
              <a:rPr lang="en-US" dirty="0" err="1" smtClean="0"/>
              <a:t>Alway</a:t>
            </a:r>
            <a:endParaRPr lang="en-US" dirty="0" smtClean="0"/>
          </a:p>
          <a:p>
            <a:r>
              <a:rPr lang="en-US" dirty="0" smtClean="0"/>
              <a:t>Django / Webserver – Hendrickson</a:t>
            </a:r>
          </a:p>
          <a:p>
            <a:r>
              <a:rPr lang="en-US" dirty="0" smtClean="0"/>
              <a:t>Demo - All</a:t>
            </a:r>
            <a:endParaRPr lang="en-US" dirty="0"/>
          </a:p>
        </p:txBody>
      </p:sp>
    </p:spTree>
    <p:extLst>
      <p:ext uri="{BB962C8B-B14F-4D97-AF65-F5344CB8AC3E}">
        <p14:creationId xmlns:p14="http://schemas.microsoft.com/office/powerpoint/2010/main" val="190524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Vision and Scope</a:t>
            </a:r>
            <a:endParaRPr lang="en-US" dirty="0"/>
          </a:p>
        </p:txBody>
      </p:sp>
      <p:sp>
        <p:nvSpPr>
          <p:cNvPr id="3" name="Content Placeholder 2"/>
          <p:cNvSpPr>
            <a:spLocks noGrp="1"/>
          </p:cNvSpPr>
          <p:nvPr>
            <p:ph idx="1"/>
          </p:nvPr>
        </p:nvSpPr>
        <p:spPr/>
        <p:txBody>
          <a:bodyPr/>
          <a:lstStyle/>
          <a:p>
            <a:r>
              <a:rPr lang="en-US" dirty="0" smtClean="0"/>
              <a:t>Vision</a:t>
            </a:r>
          </a:p>
          <a:p>
            <a:pPr lvl="1"/>
            <a:r>
              <a:rPr lang="en-US" dirty="0" smtClean="0"/>
              <a:t>Say something about the vision here</a:t>
            </a:r>
          </a:p>
          <a:p>
            <a:r>
              <a:rPr lang="en-US" dirty="0" smtClean="0"/>
              <a:t>Scope</a:t>
            </a:r>
          </a:p>
          <a:p>
            <a:pPr lvl="1"/>
            <a:r>
              <a:rPr lang="en-US" dirty="0" smtClean="0"/>
              <a:t>Say something about the scope of the project here</a:t>
            </a:r>
          </a:p>
          <a:p>
            <a:r>
              <a:rPr lang="en-US" dirty="0" smtClean="0"/>
              <a:t>Project goals?</a:t>
            </a:r>
          </a:p>
          <a:p>
            <a:r>
              <a:rPr lang="en-US" dirty="0" smtClean="0"/>
              <a:t>Talk about how it is scalable to other needs like heart disease</a:t>
            </a:r>
            <a:endParaRPr lang="en-US" dirty="0"/>
          </a:p>
        </p:txBody>
      </p:sp>
      <p:sp>
        <p:nvSpPr>
          <p:cNvPr id="4" name="Rectangle 3"/>
          <p:cNvSpPr/>
          <p:nvPr/>
        </p:nvSpPr>
        <p:spPr>
          <a:xfrm rot="18813196">
            <a:off x="3162001" y="2644172"/>
            <a:ext cx="2820003" cy="1569660"/>
          </a:xfrm>
          <a:prstGeom prst="rect">
            <a:avLst/>
          </a:prstGeom>
          <a:noFill/>
        </p:spPr>
        <p:txBody>
          <a:bodyPr wrap="none" lIns="91440" tIns="45720" rIns="91440" bIns="45720">
            <a:spAutoFit/>
          </a:bodyPr>
          <a:lstStyle/>
          <a:p>
            <a:pPr algn="ctr"/>
            <a:r>
              <a:rPr lang="en-US" sz="9600" b="1" cap="none" spc="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Robe</a:t>
            </a:r>
            <a:endParaRPr lang="en-US" sz="9600" b="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321303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52096"/>
          </a:xfrm>
        </p:spPr>
        <p:txBody>
          <a:bodyPr>
            <a:noAutofit/>
          </a:bodyPr>
          <a:lstStyle/>
          <a:p>
            <a:pPr algn="l"/>
            <a:r>
              <a:rPr lang="en-US" sz="3600" dirty="0" smtClean="0"/>
              <a:t>Our Team</a:t>
            </a:r>
            <a:endParaRPr lang="en-US" sz="3600" dirty="0"/>
          </a:p>
        </p:txBody>
      </p:sp>
      <p:graphicFrame>
        <p:nvGraphicFramePr>
          <p:cNvPr id="6" name="Diagram 5"/>
          <p:cNvGraphicFramePr/>
          <p:nvPr>
            <p:extLst>
              <p:ext uri="{D42A27DB-BD31-4B8C-83A1-F6EECF244321}">
                <p14:modId xmlns:p14="http://schemas.microsoft.com/office/powerpoint/2010/main" val="160660099"/>
              </p:ext>
            </p:extLst>
          </p:nvPr>
        </p:nvGraphicFramePr>
        <p:xfrm>
          <a:off x="565571" y="1325110"/>
          <a:ext cx="7053929" cy="50131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5577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smtClean="0"/>
              <a:t>Type II Diabetes</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Type I vs. Type II</a:t>
            </a:r>
          </a:p>
          <a:p>
            <a:pPr lvl="1"/>
            <a:r>
              <a:rPr lang="en-US" dirty="0" smtClean="0"/>
              <a:t>Type I</a:t>
            </a:r>
          </a:p>
          <a:p>
            <a:pPr lvl="2"/>
            <a:r>
              <a:rPr lang="en-US" dirty="0" smtClean="0"/>
              <a:t>Total lack of insulin</a:t>
            </a:r>
          </a:p>
          <a:p>
            <a:pPr lvl="2"/>
            <a:r>
              <a:rPr lang="en-US" dirty="0" smtClean="0"/>
              <a:t>Only 5% of people have this</a:t>
            </a:r>
          </a:p>
          <a:p>
            <a:pPr lvl="2"/>
            <a:r>
              <a:rPr lang="en-US" dirty="0" smtClean="0"/>
              <a:t>“juvenile” diabetes</a:t>
            </a:r>
          </a:p>
          <a:p>
            <a:pPr lvl="1"/>
            <a:r>
              <a:rPr lang="en-US" dirty="0" smtClean="0"/>
              <a:t>Type II – Insulin imbalance</a:t>
            </a:r>
          </a:p>
          <a:p>
            <a:pPr lvl="2"/>
            <a:r>
              <a:rPr lang="en-US" dirty="0" smtClean="0"/>
              <a:t>Adult onset</a:t>
            </a:r>
          </a:p>
          <a:p>
            <a:pPr lvl="2"/>
            <a:r>
              <a:rPr lang="en-US" dirty="0"/>
              <a:t>B</a:t>
            </a:r>
            <a:r>
              <a:rPr lang="en-US" dirty="0" smtClean="0"/>
              <a:t>ody doesn’t use insulin properly </a:t>
            </a:r>
          </a:p>
          <a:p>
            <a:pPr lvl="3"/>
            <a:r>
              <a:rPr lang="en-US" dirty="0" smtClean="0"/>
              <a:t>Does not produce enough insulin</a:t>
            </a:r>
          </a:p>
          <a:p>
            <a:pPr lvl="3"/>
            <a:r>
              <a:rPr lang="en-US" dirty="0" smtClean="0"/>
              <a:t>Does not use it properly</a:t>
            </a:r>
          </a:p>
          <a:p>
            <a:pPr lvl="2"/>
            <a:r>
              <a:rPr lang="en-US" dirty="0" smtClean="0"/>
              <a:t>Blood glucose levels too high “hyperglycemia”</a:t>
            </a:r>
          </a:p>
          <a:p>
            <a:pPr lvl="2"/>
            <a:r>
              <a:rPr lang="en-US" dirty="0" smtClean="0"/>
              <a:t>Insulin helps move glucose from blood to cells</a:t>
            </a:r>
            <a:endParaRPr lang="en-US" dirty="0"/>
          </a:p>
        </p:txBody>
      </p:sp>
      <p:pic>
        <p:nvPicPr>
          <p:cNvPr id="7" name="Picture 6"/>
          <p:cNvPicPr>
            <a:picLocks noChangeAspect="1"/>
          </p:cNvPicPr>
          <p:nvPr/>
        </p:nvPicPr>
        <p:blipFill>
          <a:blip r:embed="rId2"/>
          <a:stretch>
            <a:fillRect/>
          </a:stretch>
        </p:blipFill>
        <p:spPr>
          <a:xfrm>
            <a:off x="7650237" y="6006495"/>
            <a:ext cx="1397000" cy="609600"/>
          </a:xfrm>
          <a:prstGeom prst="rect">
            <a:avLst/>
          </a:prstGeom>
        </p:spPr>
      </p:pic>
    </p:spTree>
    <p:extLst>
      <p:ext uri="{BB962C8B-B14F-4D97-AF65-F5344CB8AC3E}">
        <p14:creationId xmlns:p14="http://schemas.microsoft.com/office/powerpoint/2010/main" val="2984124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60147" y="1417638"/>
            <a:ext cx="5867400" cy="4178300"/>
          </a:xfrm>
          <a:prstGeom prst="rect">
            <a:avLst/>
          </a:prstGeom>
        </p:spPr>
      </p:pic>
      <p:sp>
        <p:nvSpPr>
          <p:cNvPr id="4" name="Oval 3"/>
          <p:cNvSpPr/>
          <p:nvPr/>
        </p:nvSpPr>
        <p:spPr>
          <a:xfrm>
            <a:off x="3691467" y="4837566"/>
            <a:ext cx="3519714" cy="907143"/>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5357887" y="6064806"/>
            <a:ext cx="1804325" cy="369332"/>
          </a:xfrm>
          <a:prstGeom prst="rect">
            <a:avLst/>
          </a:prstGeom>
          <a:noFill/>
        </p:spPr>
        <p:txBody>
          <a:bodyPr wrap="none" rtlCol="0">
            <a:spAutoFit/>
          </a:bodyPr>
          <a:lstStyle/>
          <a:p>
            <a:r>
              <a:rPr lang="en-US" b="1" dirty="0" smtClean="0">
                <a:solidFill>
                  <a:srgbClr val="FF0000"/>
                </a:solidFill>
              </a:rPr>
              <a:t>“Eating sensibly”</a:t>
            </a:r>
            <a:endParaRPr lang="en-US" b="1" dirty="0">
              <a:solidFill>
                <a:srgbClr val="FF0000"/>
              </a:solidFill>
            </a:endParaRPr>
          </a:p>
        </p:txBody>
      </p:sp>
      <p:pic>
        <p:nvPicPr>
          <p:cNvPr id="7" name="Picture 6"/>
          <p:cNvPicPr>
            <a:picLocks noChangeAspect="1"/>
          </p:cNvPicPr>
          <p:nvPr/>
        </p:nvPicPr>
        <p:blipFill>
          <a:blip r:embed="rId3"/>
          <a:stretch>
            <a:fillRect/>
          </a:stretch>
        </p:blipFill>
        <p:spPr>
          <a:xfrm>
            <a:off x="7650237" y="6006495"/>
            <a:ext cx="1397000" cy="609600"/>
          </a:xfrm>
          <a:prstGeom prst="rect">
            <a:avLst/>
          </a:prstGeom>
        </p:spPr>
      </p:pic>
      <p:sp>
        <p:nvSpPr>
          <p:cNvPr id="2" name="Title 1"/>
          <p:cNvSpPr>
            <a:spLocks noGrp="1"/>
          </p:cNvSpPr>
          <p:nvPr>
            <p:ph type="title"/>
          </p:nvPr>
        </p:nvSpPr>
        <p:spPr/>
        <p:txBody>
          <a:bodyPr/>
          <a:lstStyle/>
          <a:p>
            <a:r>
              <a:rPr lang="en-US" dirty="0" smtClean="0"/>
              <a:t>Type 1 vs. Type 2</a:t>
            </a:r>
            <a:endParaRPr lang="en-US" dirty="0"/>
          </a:p>
        </p:txBody>
      </p:sp>
    </p:spTree>
    <p:extLst>
      <p:ext uri="{BB962C8B-B14F-4D97-AF65-F5344CB8AC3E}">
        <p14:creationId xmlns:p14="http://schemas.microsoft.com/office/powerpoint/2010/main" val="1213205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771" y="8543"/>
            <a:ext cx="8229600" cy="789743"/>
          </a:xfrm>
        </p:spPr>
        <p:txBody>
          <a:bodyPr/>
          <a:lstStyle/>
          <a:p>
            <a:pPr algn="l"/>
            <a:r>
              <a:rPr lang="en-US" dirty="0" smtClean="0"/>
              <a:t>Type II “Friendly” diet</a:t>
            </a:r>
            <a:endParaRPr lang="en-US" dirty="0"/>
          </a:p>
        </p:txBody>
      </p:sp>
      <p:sp>
        <p:nvSpPr>
          <p:cNvPr id="3" name="Content Placeholder 2"/>
          <p:cNvSpPr>
            <a:spLocks noGrp="1"/>
          </p:cNvSpPr>
          <p:nvPr>
            <p:ph idx="1"/>
          </p:nvPr>
        </p:nvSpPr>
        <p:spPr>
          <a:xfrm>
            <a:off x="94341" y="798286"/>
            <a:ext cx="8229600" cy="4525963"/>
          </a:xfrm>
        </p:spPr>
        <p:txBody>
          <a:bodyPr>
            <a:normAutofit/>
          </a:bodyPr>
          <a:lstStyle/>
          <a:p>
            <a:r>
              <a:rPr lang="en-US" sz="2800" dirty="0" smtClean="0"/>
              <a:t>The idea is to manage blood glucose</a:t>
            </a:r>
          </a:p>
          <a:p>
            <a:r>
              <a:rPr lang="en-US" sz="2800" dirty="0" smtClean="0"/>
              <a:t>Carbohydrates</a:t>
            </a:r>
          </a:p>
          <a:p>
            <a:pPr lvl="1"/>
            <a:r>
              <a:rPr lang="en-US" sz="2400" dirty="0" smtClean="0"/>
              <a:t>Simple (glucose)</a:t>
            </a:r>
          </a:p>
          <a:p>
            <a:pPr lvl="1"/>
            <a:r>
              <a:rPr lang="en-US" sz="2400" dirty="0" smtClean="0"/>
              <a:t>Complex (starches)</a:t>
            </a:r>
          </a:p>
          <a:p>
            <a:r>
              <a:rPr lang="en-US" sz="2800" dirty="0" smtClean="0"/>
              <a:t>Carbohydrate counting</a:t>
            </a:r>
          </a:p>
          <a:p>
            <a:pPr lvl="1"/>
            <a:r>
              <a:rPr lang="en-US" sz="2400" dirty="0" smtClean="0"/>
              <a:t>Count carbs</a:t>
            </a:r>
          </a:p>
          <a:p>
            <a:pPr lvl="1"/>
            <a:r>
              <a:rPr lang="en-US" sz="2400" dirty="0" smtClean="0"/>
              <a:t>Distribute over meals</a:t>
            </a:r>
          </a:p>
          <a:p>
            <a:endParaRPr lang="en-US" sz="2800" dirty="0"/>
          </a:p>
        </p:txBody>
      </p:sp>
      <p:grpSp>
        <p:nvGrpSpPr>
          <p:cNvPr id="10" name="Group 9"/>
          <p:cNvGrpSpPr/>
          <p:nvPr/>
        </p:nvGrpSpPr>
        <p:grpSpPr>
          <a:xfrm>
            <a:off x="3604382" y="3247496"/>
            <a:ext cx="2552095" cy="2552095"/>
            <a:chOff x="5975048" y="3574068"/>
            <a:chExt cx="2552095" cy="2552095"/>
          </a:xfrm>
        </p:grpSpPr>
        <p:sp>
          <p:nvSpPr>
            <p:cNvPr id="4" name="Oval 3"/>
            <p:cNvSpPr/>
            <p:nvPr/>
          </p:nvSpPr>
          <p:spPr>
            <a:xfrm>
              <a:off x="5975048" y="3574068"/>
              <a:ext cx="2552095" cy="255209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a:stCxn id="4" idx="0"/>
              <a:endCxn id="4" idx="4"/>
            </p:cNvCxnSpPr>
            <p:nvPr/>
          </p:nvCxnSpPr>
          <p:spPr>
            <a:xfrm>
              <a:off x="7251096" y="3574068"/>
              <a:ext cx="0" cy="25520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a:stCxn id="4" idx="6"/>
            </p:cNvCxnSpPr>
            <p:nvPr/>
          </p:nvCxnSpPr>
          <p:spPr>
            <a:xfrm flipH="1">
              <a:off x="7251096" y="4850116"/>
              <a:ext cx="1276047" cy="1217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9" name="TextBox 8"/>
          <p:cNvSpPr txBox="1"/>
          <p:nvPr/>
        </p:nvSpPr>
        <p:spPr>
          <a:xfrm>
            <a:off x="471714" y="5324249"/>
            <a:ext cx="2431143" cy="1277273"/>
          </a:xfrm>
          <a:prstGeom prst="rect">
            <a:avLst/>
          </a:prstGeom>
          <a:noFill/>
        </p:spPr>
        <p:txBody>
          <a:bodyPr wrap="square" rtlCol="0">
            <a:spAutoFit/>
          </a:bodyPr>
          <a:lstStyle/>
          <a:p>
            <a:r>
              <a:rPr lang="en-US" sz="1100" b="1" dirty="0" smtClean="0"/>
              <a:t>Non-starchy vegetables:</a:t>
            </a:r>
            <a:br>
              <a:rPr lang="en-US" sz="1100" b="1" dirty="0" smtClean="0"/>
            </a:br>
            <a:r>
              <a:rPr lang="en-US" sz="1100" dirty="0"/>
              <a:t>spinach, carrots, lettuce, greens, cabbage, </a:t>
            </a:r>
            <a:r>
              <a:rPr lang="en-US" sz="1100" dirty="0" err="1"/>
              <a:t>bok</a:t>
            </a:r>
            <a:r>
              <a:rPr lang="en-US" sz="1100" dirty="0"/>
              <a:t> </a:t>
            </a:r>
            <a:r>
              <a:rPr lang="en-US" sz="1100" dirty="0" err="1"/>
              <a:t>choy</a:t>
            </a:r>
            <a:r>
              <a:rPr lang="en-US" sz="1100" dirty="0"/>
              <a:t> green beans, broccoli, cauliflower, tomatoes, vegetable juice, salsa, onion, cucumber, beets, okra, mushrooms, peppers, </a:t>
            </a:r>
          </a:p>
        </p:txBody>
      </p:sp>
      <p:cxnSp>
        <p:nvCxnSpPr>
          <p:cNvPr id="12" name="Straight Arrow Connector 11"/>
          <p:cNvCxnSpPr/>
          <p:nvPr/>
        </p:nvCxnSpPr>
        <p:spPr>
          <a:xfrm flipV="1">
            <a:off x="2213429" y="4838096"/>
            <a:ext cx="1729619" cy="486154"/>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497562" y="1824784"/>
            <a:ext cx="2431143" cy="2292935"/>
          </a:xfrm>
          <a:prstGeom prst="rect">
            <a:avLst/>
          </a:prstGeom>
          <a:noFill/>
        </p:spPr>
        <p:txBody>
          <a:bodyPr wrap="square" rtlCol="0">
            <a:spAutoFit/>
          </a:bodyPr>
          <a:lstStyle/>
          <a:p>
            <a:r>
              <a:rPr lang="en-US" sz="1100" b="1" dirty="0" smtClean="0"/>
              <a:t>Grains and starchy foods:</a:t>
            </a:r>
          </a:p>
          <a:p>
            <a:r>
              <a:rPr lang="en-US" sz="1100" dirty="0" smtClean="0"/>
              <a:t>whole grain breads, such as whole wheat or rye</a:t>
            </a:r>
          </a:p>
          <a:p>
            <a:r>
              <a:rPr lang="en-US" sz="1100" dirty="0" smtClean="0"/>
              <a:t>whole grain, high-fiber cereal</a:t>
            </a:r>
          </a:p>
          <a:p>
            <a:r>
              <a:rPr lang="en-US" sz="1100" dirty="0" smtClean="0"/>
              <a:t>cooked cereal such as oatmeal, grits, hominy or cream of wheat</a:t>
            </a:r>
          </a:p>
          <a:p>
            <a:r>
              <a:rPr lang="en-US" sz="1100" dirty="0" smtClean="0"/>
              <a:t>rice, pasta, dal, tortillas</a:t>
            </a:r>
          </a:p>
          <a:p>
            <a:r>
              <a:rPr lang="en-US" sz="1100" dirty="0" smtClean="0"/>
              <a:t>cooked beans and peas, such as pinto beans or black-eyed peas</a:t>
            </a:r>
          </a:p>
          <a:p>
            <a:r>
              <a:rPr lang="en-US" sz="1100" dirty="0" smtClean="0"/>
              <a:t>potatoes, green peas, corn, lima beans, sweet potatoes, winter squash</a:t>
            </a:r>
          </a:p>
          <a:p>
            <a:r>
              <a:rPr lang="en-US" sz="1100" dirty="0" smtClean="0"/>
              <a:t>low-fat crackers, snack chips, pretzels and light popcorn</a:t>
            </a:r>
            <a:endParaRPr lang="en-US" sz="1100" dirty="0"/>
          </a:p>
        </p:txBody>
      </p:sp>
      <p:sp>
        <p:nvSpPr>
          <p:cNvPr id="14" name="TextBox 13"/>
          <p:cNvSpPr txBox="1"/>
          <p:nvPr/>
        </p:nvSpPr>
        <p:spPr>
          <a:xfrm>
            <a:off x="6497562" y="5324899"/>
            <a:ext cx="2530323" cy="1277273"/>
          </a:xfrm>
          <a:prstGeom prst="rect">
            <a:avLst/>
          </a:prstGeom>
          <a:solidFill>
            <a:schemeClr val="bg1"/>
          </a:solidFill>
        </p:spPr>
        <p:txBody>
          <a:bodyPr wrap="square" rtlCol="0">
            <a:spAutoFit/>
          </a:bodyPr>
          <a:lstStyle/>
          <a:p>
            <a:r>
              <a:rPr lang="en-US" sz="1100" b="1" dirty="0" smtClean="0"/>
              <a:t>Protein:</a:t>
            </a:r>
          </a:p>
          <a:p>
            <a:r>
              <a:rPr lang="en-US" sz="1100" dirty="0" smtClean="0"/>
              <a:t>chicken or turkey without the skin fish such as tuna, salmon, cod or catfish other seafood such as shrimp, clams, oysters, crab or mussels lean cuts of beef and pork such as sirloin or pork loin tofu, eggs, low-fat cheese</a:t>
            </a:r>
            <a:endParaRPr lang="en-US" sz="1100" dirty="0"/>
          </a:p>
        </p:txBody>
      </p:sp>
      <p:cxnSp>
        <p:nvCxnSpPr>
          <p:cNvPr id="15" name="Straight Arrow Connector 14"/>
          <p:cNvCxnSpPr/>
          <p:nvPr/>
        </p:nvCxnSpPr>
        <p:spPr>
          <a:xfrm flipH="1">
            <a:off x="5445277" y="2056190"/>
            <a:ext cx="953105" cy="1862667"/>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5660571" y="4838096"/>
            <a:ext cx="737811" cy="486153"/>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18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6915"/>
            <a:ext cx="8229600" cy="812799"/>
          </a:xfrm>
        </p:spPr>
        <p:txBody>
          <a:bodyPr/>
          <a:lstStyle/>
          <a:p>
            <a:pPr algn="l"/>
            <a:r>
              <a:rPr lang="en-US" dirty="0" smtClean="0"/>
              <a:t>Type II “Friendly” criteria</a:t>
            </a:r>
            <a:endParaRPr lang="en-US" dirty="0"/>
          </a:p>
        </p:txBody>
      </p:sp>
      <p:sp>
        <p:nvSpPr>
          <p:cNvPr id="3" name="Content Placeholder 2"/>
          <p:cNvSpPr>
            <a:spLocks noGrp="1"/>
          </p:cNvSpPr>
          <p:nvPr>
            <p:ph idx="1"/>
          </p:nvPr>
        </p:nvSpPr>
        <p:spPr>
          <a:xfrm>
            <a:off x="239485" y="1031724"/>
            <a:ext cx="8229600" cy="4525963"/>
          </a:xfrm>
        </p:spPr>
        <p:txBody>
          <a:bodyPr>
            <a:normAutofit/>
          </a:bodyPr>
          <a:lstStyle/>
          <a:p>
            <a:r>
              <a:rPr lang="en-US" sz="2400" dirty="0" smtClean="0"/>
              <a:t>Carbohydrate counting</a:t>
            </a:r>
          </a:p>
          <a:p>
            <a:pPr lvl="1"/>
            <a:r>
              <a:rPr lang="en-US" sz="2000" dirty="0" smtClean="0"/>
              <a:t>One carb = 15g per serving</a:t>
            </a:r>
          </a:p>
          <a:p>
            <a:pPr lvl="1"/>
            <a:r>
              <a:rPr lang="en-US" sz="2000" dirty="0" smtClean="0"/>
              <a:t>Target 3 – 4 carbs per each meal (45 – 65 g per meal)*</a:t>
            </a:r>
          </a:p>
          <a:p>
            <a:pPr lvl="1"/>
            <a:r>
              <a:rPr lang="en-US" sz="2000" dirty="0" smtClean="0"/>
              <a:t>1 – 2 carbs for snacks</a:t>
            </a:r>
          </a:p>
          <a:p>
            <a:r>
              <a:rPr lang="en-US" sz="2400" dirty="0" smtClean="0"/>
              <a:t>No more than 400mg of sodium per serving</a:t>
            </a:r>
          </a:p>
        </p:txBody>
      </p:sp>
      <p:sp>
        <p:nvSpPr>
          <p:cNvPr id="4" name="TextBox 3"/>
          <p:cNvSpPr txBox="1"/>
          <p:nvPr/>
        </p:nvSpPr>
        <p:spPr>
          <a:xfrm>
            <a:off x="239485" y="6159714"/>
            <a:ext cx="5163230" cy="369332"/>
          </a:xfrm>
          <a:prstGeom prst="rect">
            <a:avLst/>
          </a:prstGeom>
          <a:noFill/>
        </p:spPr>
        <p:txBody>
          <a:bodyPr wrap="none" rtlCol="0">
            <a:spAutoFit/>
          </a:bodyPr>
          <a:lstStyle/>
          <a:p>
            <a:r>
              <a:rPr lang="en-US" i="1" dirty="0" smtClean="0"/>
              <a:t>* Check with health care provider for individual goals</a:t>
            </a:r>
            <a:endParaRPr lang="en-US" i="1" dirty="0"/>
          </a:p>
        </p:txBody>
      </p:sp>
      <p:sp>
        <p:nvSpPr>
          <p:cNvPr id="6" name="TextBox 5"/>
          <p:cNvSpPr txBox="1"/>
          <p:nvPr/>
        </p:nvSpPr>
        <p:spPr>
          <a:xfrm>
            <a:off x="561628" y="3495255"/>
            <a:ext cx="7575962" cy="2308324"/>
          </a:xfrm>
          <a:prstGeom prst="rect">
            <a:avLst/>
          </a:prstGeom>
          <a:solidFill>
            <a:schemeClr val="accent3">
              <a:lumMod val="60000"/>
              <a:lumOff val="40000"/>
            </a:schemeClr>
          </a:solidFill>
          <a:effectLst>
            <a:outerShdw blurRad="50800" dist="38100" dir="2700000" algn="tl" rotWithShape="0">
              <a:prstClr val="black">
                <a:alpha val="40000"/>
              </a:prstClr>
            </a:outerShdw>
          </a:effectLst>
        </p:spPr>
        <p:txBody>
          <a:bodyPr wrap="square" rtlCol="0">
            <a:spAutoFit/>
          </a:bodyPr>
          <a:lstStyle/>
          <a:p>
            <a:r>
              <a:rPr lang="en-US" b="1" dirty="0"/>
              <a:t>Healthy diabetic eating includes</a:t>
            </a:r>
          </a:p>
          <a:p>
            <a:pPr marL="171450" indent="-171450">
              <a:buFont typeface="Arial"/>
              <a:buChar char="•"/>
            </a:pPr>
            <a:r>
              <a:rPr lang="en-US" dirty="0"/>
              <a:t>Limiting foods that are high in sugar</a:t>
            </a:r>
          </a:p>
          <a:p>
            <a:pPr marL="171450" indent="-171450">
              <a:buFont typeface="Arial"/>
              <a:buChar char="•"/>
            </a:pPr>
            <a:r>
              <a:rPr lang="en-US" dirty="0"/>
              <a:t>Eating smaller portions, spread out over the day</a:t>
            </a:r>
          </a:p>
          <a:p>
            <a:pPr marL="171450" indent="-171450">
              <a:buFont typeface="Arial"/>
              <a:buChar char="•"/>
            </a:pPr>
            <a:r>
              <a:rPr lang="en-US" dirty="0"/>
              <a:t>Being careful about when and how many carbohydrates you eat</a:t>
            </a:r>
          </a:p>
          <a:p>
            <a:pPr marL="171450" indent="-171450">
              <a:buFont typeface="Arial"/>
              <a:buChar char="•"/>
            </a:pPr>
            <a:r>
              <a:rPr lang="en-US" dirty="0"/>
              <a:t>Eating a variety of whole-grain foods, fruits and vegetables every day</a:t>
            </a:r>
          </a:p>
          <a:p>
            <a:pPr marL="171450" indent="-171450">
              <a:buFont typeface="Arial"/>
              <a:buChar char="•"/>
            </a:pPr>
            <a:r>
              <a:rPr lang="en-US" dirty="0"/>
              <a:t>Eating less fat</a:t>
            </a:r>
          </a:p>
          <a:p>
            <a:pPr marL="171450" indent="-171450">
              <a:buFont typeface="Arial"/>
              <a:buChar char="•"/>
            </a:pPr>
            <a:r>
              <a:rPr lang="en-US" dirty="0"/>
              <a:t>Limiting your use of alcohol</a:t>
            </a:r>
          </a:p>
          <a:p>
            <a:pPr marL="171450" indent="-171450">
              <a:buFont typeface="Arial"/>
              <a:buChar char="•"/>
            </a:pPr>
            <a:r>
              <a:rPr lang="en-US" dirty="0"/>
              <a:t>Using less salt</a:t>
            </a:r>
          </a:p>
        </p:txBody>
      </p:sp>
      <p:pic>
        <p:nvPicPr>
          <p:cNvPr id="8" name="Picture 7"/>
          <p:cNvPicPr>
            <a:picLocks noChangeAspect="1"/>
          </p:cNvPicPr>
          <p:nvPr/>
        </p:nvPicPr>
        <p:blipFill>
          <a:blip r:embed="rId2"/>
          <a:stretch>
            <a:fillRect/>
          </a:stretch>
        </p:blipFill>
        <p:spPr>
          <a:xfrm>
            <a:off x="7650237" y="6006495"/>
            <a:ext cx="1397000" cy="609600"/>
          </a:xfrm>
          <a:prstGeom prst="rect">
            <a:avLst/>
          </a:prstGeom>
        </p:spPr>
      </p:pic>
    </p:spTree>
    <p:extLst>
      <p:ext uri="{BB962C8B-B14F-4D97-AF65-F5344CB8AC3E}">
        <p14:creationId xmlns:p14="http://schemas.microsoft.com/office/powerpoint/2010/main" val="3885806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Diabetes Implementation</a:t>
            </a:r>
            <a:endParaRPr lang="en-US" dirty="0"/>
          </a:p>
        </p:txBody>
      </p:sp>
      <p:sp>
        <p:nvSpPr>
          <p:cNvPr id="4" name="Rectangle 3"/>
          <p:cNvSpPr/>
          <p:nvPr/>
        </p:nvSpPr>
        <p:spPr>
          <a:xfrm rot="18813196">
            <a:off x="2250909" y="2771029"/>
            <a:ext cx="3731686" cy="1938992"/>
          </a:xfrm>
          <a:prstGeom prst="rect">
            <a:avLst/>
          </a:prstGeom>
          <a:noFill/>
        </p:spPr>
        <p:txBody>
          <a:bodyPr wrap="none" lIns="91440" tIns="45720" rIns="91440" bIns="45720">
            <a:spAutoFit/>
          </a:bodyPr>
          <a:lstStyle/>
          <a:p>
            <a:pPr algn="ctr"/>
            <a:r>
              <a:rPr lang="en-US" sz="6000" b="1" cap="none" spc="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Screenshot</a:t>
            </a:r>
            <a:br>
              <a:rPr lang="en-US" sz="6000" b="1" cap="none" spc="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br>
            <a:r>
              <a:rPr lang="en-US" sz="6000" b="1" cap="none" spc="0"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of UI here</a:t>
            </a:r>
            <a:endParaRPr lang="en-US" sz="6000" b="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137661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130</TotalTime>
  <Words>650</Words>
  <Application>Microsoft Office PowerPoint</Application>
  <PresentationFormat>On-screen Show (4:3)</PresentationFormat>
  <Paragraphs>125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Pyum Project Advanced Python Dr. Tindell  Spring 2014</vt:lpstr>
      <vt:lpstr>Overview</vt:lpstr>
      <vt:lpstr>Vision and Scope</vt:lpstr>
      <vt:lpstr>Our Team</vt:lpstr>
      <vt:lpstr>Type II Diabetes</vt:lpstr>
      <vt:lpstr>Type 1 vs. Type 2</vt:lpstr>
      <vt:lpstr>Type II “Friendly” diet</vt:lpstr>
      <vt:lpstr>Type II “Friendly” criteria</vt:lpstr>
      <vt:lpstr>Diabetes Implementation</vt:lpstr>
      <vt:lpstr>User Interface</vt:lpstr>
      <vt:lpstr>Driver Program</vt:lpstr>
      <vt:lpstr>Calorie Requirements</vt:lpstr>
      <vt:lpstr>Calorie Requirements (cont.)</vt:lpstr>
      <vt:lpstr>Calorie Requirements (cont.)</vt:lpstr>
      <vt:lpstr>Django / Webserver</vt:lpstr>
      <vt:lpstr>Demo</vt:lpstr>
      <vt:lpstr>Summary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Pynum Update</dc:title>
  <dc:creator>Jason Maynard</dc:creator>
  <cp:lastModifiedBy>Greg</cp:lastModifiedBy>
  <cp:revision>17</cp:revision>
  <dcterms:created xsi:type="dcterms:W3CDTF">2014-03-27T16:19:23Z</dcterms:created>
  <dcterms:modified xsi:type="dcterms:W3CDTF">2014-04-24T18:06:23Z</dcterms:modified>
</cp:coreProperties>
</file>