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B5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272"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31873-8490-486C-8F8A-FA52CCDB30B4}"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26E20-ACF9-48A6-9265-446F097DBB5C}" type="slidenum">
              <a:rPr lang="en-US" smtClean="0"/>
              <a:t>‹#›</a:t>
            </a:fld>
            <a:endParaRPr lang="en-US"/>
          </a:p>
        </p:txBody>
      </p:sp>
    </p:spTree>
    <p:extLst>
      <p:ext uri="{BB962C8B-B14F-4D97-AF65-F5344CB8AC3E}">
        <p14:creationId xmlns:p14="http://schemas.microsoft.com/office/powerpoint/2010/main" val="2091150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Analysis based on rental transactions Q2 2019 – Q1 2020</a:t>
            </a:r>
          </a:p>
          <a:p>
            <a:endParaRPr lang="en-US" dirty="0"/>
          </a:p>
        </p:txBody>
      </p:sp>
      <p:sp>
        <p:nvSpPr>
          <p:cNvPr id="4" name="Slide Number Placeholder 3"/>
          <p:cNvSpPr>
            <a:spLocks noGrp="1"/>
          </p:cNvSpPr>
          <p:nvPr>
            <p:ph type="sldNum" sz="quarter" idx="5"/>
          </p:nvPr>
        </p:nvSpPr>
        <p:spPr/>
        <p:txBody>
          <a:bodyPr/>
          <a:lstStyle/>
          <a:p>
            <a:fld id="{F7226E20-ACF9-48A6-9265-446F097DBB5C}" type="slidenum">
              <a:rPr lang="en-US" smtClean="0"/>
              <a:t>1</a:t>
            </a:fld>
            <a:endParaRPr lang="en-US"/>
          </a:p>
        </p:txBody>
      </p:sp>
    </p:spTree>
    <p:extLst>
      <p:ext uri="{BB962C8B-B14F-4D97-AF65-F5344CB8AC3E}">
        <p14:creationId xmlns:p14="http://schemas.microsoft.com/office/powerpoint/2010/main" val="301537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 in their late 20s and 30s are most attracted to the Divvy membership, with them making up 1,033,610 of RENTAL TRANSACTIONS Q2-Q4 2019. By a 500,000+ margin, we have their female counterparts and middle-aged men under them – they are secondary by a large margin.</a:t>
            </a:r>
          </a:p>
          <a:p>
            <a:endParaRPr lang="en-US" dirty="0"/>
          </a:p>
        </p:txBody>
      </p:sp>
      <p:sp>
        <p:nvSpPr>
          <p:cNvPr id="4" name="Slide Number Placeholder 3"/>
          <p:cNvSpPr>
            <a:spLocks noGrp="1"/>
          </p:cNvSpPr>
          <p:nvPr>
            <p:ph type="sldNum" sz="quarter" idx="5"/>
          </p:nvPr>
        </p:nvSpPr>
        <p:spPr/>
        <p:txBody>
          <a:bodyPr/>
          <a:lstStyle/>
          <a:p>
            <a:fld id="{F7226E20-ACF9-48A6-9265-446F097DBB5C}" type="slidenum">
              <a:rPr lang="en-US" smtClean="0"/>
              <a:t>3</a:t>
            </a:fld>
            <a:endParaRPr lang="en-US"/>
          </a:p>
        </p:txBody>
      </p:sp>
    </p:spTree>
    <p:extLst>
      <p:ext uri="{BB962C8B-B14F-4D97-AF65-F5344CB8AC3E}">
        <p14:creationId xmlns:p14="http://schemas.microsoft.com/office/powerpoint/2010/main" val="698226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spots narrowed down to the radius with the most densely used stations</a:t>
            </a:r>
          </a:p>
          <a:p>
            <a:r>
              <a:rPr lang="en-US" dirty="0"/>
              <a:t>Most densely populated areas on the map are in the inner parts of the city. But many hotspots are near the Chicago River that runs through the city, which makes for a scenic walking area. </a:t>
            </a:r>
          </a:p>
        </p:txBody>
      </p:sp>
      <p:sp>
        <p:nvSpPr>
          <p:cNvPr id="4" name="Slide Number Placeholder 3"/>
          <p:cNvSpPr>
            <a:spLocks noGrp="1"/>
          </p:cNvSpPr>
          <p:nvPr>
            <p:ph type="sldNum" sz="quarter" idx="5"/>
          </p:nvPr>
        </p:nvSpPr>
        <p:spPr/>
        <p:txBody>
          <a:bodyPr/>
          <a:lstStyle/>
          <a:p>
            <a:fld id="{F7226E20-ACF9-48A6-9265-446F097DBB5C}" type="slidenum">
              <a:rPr lang="en-US" smtClean="0"/>
              <a:t>4</a:t>
            </a:fld>
            <a:endParaRPr lang="en-US"/>
          </a:p>
        </p:txBody>
      </p:sp>
    </p:spTree>
    <p:extLst>
      <p:ext uri="{BB962C8B-B14F-4D97-AF65-F5344CB8AC3E}">
        <p14:creationId xmlns:p14="http://schemas.microsoft.com/office/powerpoint/2010/main" val="2256443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some overlap with the previous map, but it is mostly lopsided in favor of the coast, where Lake Michigan is. This is indicative of scenic strolling as well as certain city attractions. Other notable stations include Shedd Aquarium, Adler Planetarium, and Theater on the Lake.</a:t>
            </a:r>
          </a:p>
        </p:txBody>
      </p:sp>
      <p:sp>
        <p:nvSpPr>
          <p:cNvPr id="4" name="Slide Number Placeholder 3"/>
          <p:cNvSpPr>
            <a:spLocks noGrp="1"/>
          </p:cNvSpPr>
          <p:nvPr>
            <p:ph type="sldNum" sz="quarter" idx="5"/>
          </p:nvPr>
        </p:nvSpPr>
        <p:spPr/>
        <p:txBody>
          <a:bodyPr/>
          <a:lstStyle/>
          <a:p>
            <a:fld id="{F7226E20-ACF9-48A6-9265-446F097DBB5C}" type="slidenum">
              <a:rPr lang="en-US" smtClean="0"/>
              <a:t>5</a:t>
            </a:fld>
            <a:endParaRPr lang="en-US"/>
          </a:p>
        </p:txBody>
      </p:sp>
    </p:spTree>
    <p:extLst>
      <p:ext uri="{BB962C8B-B14F-4D97-AF65-F5344CB8AC3E}">
        <p14:creationId xmlns:p14="http://schemas.microsoft.com/office/powerpoint/2010/main" val="2890490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per day</a:t>
            </a:r>
          </a:p>
          <a:p>
            <a:r>
              <a:rPr lang="en-US" dirty="0"/>
              <a:t>Accumulated throughout 12-month period, partitioned by day-of-week</a:t>
            </a:r>
          </a:p>
          <a:p>
            <a:r>
              <a:rPr lang="en-US" dirty="0"/>
              <a:t>Weekly pattern of riders interact with the service</a:t>
            </a:r>
          </a:p>
          <a:p>
            <a:endParaRPr lang="en-US" dirty="0"/>
          </a:p>
          <a:p>
            <a:r>
              <a:rPr lang="en-US" dirty="0"/>
              <a:t>2X as many using it on the weekdays, but still members are using the service on the weekends</a:t>
            </a:r>
          </a:p>
        </p:txBody>
      </p:sp>
      <p:sp>
        <p:nvSpPr>
          <p:cNvPr id="4" name="Slide Number Placeholder 3"/>
          <p:cNvSpPr>
            <a:spLocks noGrp="1"/>
          </p:cNvSpPr>
          <p:nvPr>
            <p:ph type="sldNum" sz="quarter" idx="5"/>
          </p:nvPr>
        </p:nvSpPr>
        <p:spPr/>
        <p:txBody>
          <a:bodyPr/>
          <a:lstStyle/>
          <a:p>
            <a:fld id="{F7226E20-ACF9-48A6-9265-446F097DBB5C}" type="slidenum">
              <a:rPr lang="en-US" smtClean="0"/>
              <a:t>6</a:t>
            </a:fld>
            <a:endParaRPr lang="en-US"/>
          </a:p>
        </p:txBody>
      </p:sp>
    </p:spTree>
    <p:extLst>
      <p:ext uri="{BB962C8B-B14F-4D97-AF65-F5344CB8AC3E}">
        <p14:creationId xmlns:p14="http://schemas.microsoft.com/office/powerpoint/2010/main" val="47926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things get interesting. Our casual riders our riding for longer periods of time (could be either longer strolls or exercise), and highest uses are on the weekends. However, the margin between weekends and weekdays is a little smaller than for Members, and &lt;30 mins rides still reign supreme. </a:t>
            </a:r>
          </a:p>
          <a:p>
            <a:endParaRPr lang="en-US" dirty="0"/>
          </a:p>
          <a:p>
            <a:r>
              <a:rPr lang="en-US" dirty="0"/>
              <a:t>I got curious about the time slots on the weekdays, when both groups of users are riding at what time. So…</a:t>
            </a:r>
          </a:p>
        </p:txBody>
      </p:sp>
      <p:sp>
        <p:nvSpPr>
          <p:cNvPr id="4" name="Slide Number Placeholder 3"/>
          <p:cNvSpPr>
            <a:spLocks noGrp="1"/>
          </p:cNvSpPr>
          <p:nvPr>
            <p:ph type="sldNum" sz="quarter" idx="5"/>
          </p:nvPr>
        </p:nvSpPr>
        <p:spPr/>
        <p:txBody>
          <a:bodyPr/>
          <a:lstStyle/>
          <a:p>
            <a:fld id="{F7226E20-ACF9-48A6-9265-446F097DBB5C}" type="slidenum">
              <a:rPr lang="en-US" smtClean="0"/>
              <a:t>7</a:t>
            </a:fld>
            <a:endParaRPr lang="en-US"/>
          </a:p>
        </p:txBody>
      </p:sp>
    </p:spTree>
    <p:extLst>
      <p:ext uri="{BB962C8B-B14F-4D97-AF65-F5344CB8AC3E}">
        <p14:creationId xmlns:p14="http://schemas.microsoft.com/office/powerpoint/2010/main" val="1355373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Monday-Friday analysis.</a:t>
            </a:r>
          </a:p>
          <a:p>
            <a:endParaRPr lang="en-US" dirty="0"/>
          </a:p>
          <a:p>
            <a:r>
              <a:rPr lang="en-US" dirty="0"/>
              <a:t>Just as a comparison to the more interesting chart coming up, here’s when the Members are riding throughout the hours of the day. The uptick in rides shoots straight up like a rocket at 6 AM and peaks at 8 AM and then the process repeats at 3 PM and peaks at 5 PM.</a:t>
            </a:r>
          </a:p>
        </p:txBody>
      </p:sp>
      <p:sp>
        <p:nvSpPr>
          <p:cNvPr id="4" name="Slide Number Placeholder 3"/>
          <p:cNvSpPr>
            <a:spLocks noGrp="1"/>
          </p:cNvSpPr>
          <p:nvPr>
            <p:ph type="sldNum" sz="quarter" idx="5"/>
          </p:nvPr>
        </p:nvSpPr>
        <p:spPr/>
        <p:txBody>
          <a:bodyPr/>
          <a:lstStyle/>
          <a:p>
            <a:fld id="{F7226E20-ACF9-48A6-9265-446F097DBB5C}" type="slidenum">
              <a:rPr lang="en-US" smtClean="0"/>
              <a:t>8</a:t>
            </a:fld>
            <a:endParaRPr lang="en-US"/>
          </a:p>
        </p:txBody>
      </p:sp>
    </p:spTree>
    <p:extLst>
      <p:ext uri="{BB962C8B-B14F-4D97-AF65-F5344CB8AC3E}">
        <p14:creationId xmlns:p14="http://schemas.microsoft.com/office/powerpoint/2010/main" val="2065555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how different this slope is. </a:t>
            </a:r>
          </a:p>
          <a:p>
            <a:endParaRPr lang="en-US" dirty="0"/>
          </a:p>
          <a:p>
            <a:r>
              <a:rPr lang="en-US" dirty="0"/>
              <a:t>The time uptick in rides for our Casual users throughout the day is more slow, beginning at 11 AM and peaks at 5PM. The schedule of the workday seems less relevant to this crowd because they are riding through the afternoon on  all 5 weekdays. </a:t>
            </a:r>
          </a:p>
          <a:p>
            <a:endParaRPr lang="en-US" dirty="0"/>
          </a:p>
          <a:p>
            <a:r>
              <a:rPr lang="en-US" dirty="0"/>
              <a:t>This is the strongest indication of nonresident visitors I could find in this analysis, although they certainly are not the entire make-up of Casual riders. </a:t>
            </a:r>
          </a:p>
        </p:txBody>
      </p:sp>
      <p:sp>
        <p:nvSpPr>
          <p:cNvPr id="4" name="Slide Number Placeholder 3"/>
          <p:cNvSpPr>
            <a:spLocks noGrp="1"/>
          </p:cNvSpPr>
          <p:nvPr>
            <p:ph type="sldNum" sz="quarter" idx="5"/>
          </p:nvPr>
        </p:nvSpPr>
        <p:spPr/>
        <p:txBody>
          <a:bodyPr/>
          <a:lstStyle/>
          <a:p>
            <a:fld id="{F7226E20-ACF9-48A6-9265-446F097DBB5C}" type="slidenum">
              <a:rPr lang="en-US" smtClean="0"/>
              <a:t>9</a:t>
            </a:fld>
            <a:endParaRPr lang="en-US"/>
          </a:p>
        </p:txBody>
      </p:sp>
    </p:spTree>
    <p:extLst>
      <p:ext uri="{BB962C8B-B14F-4D97-AF65-F5344CB8AC3E}">
        <p14:creationId xmlns:p14="http://schemas.microsoft.com/office/powerpoint/2010/main" val="484059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recommend collecting more data on our Casual users and brainstorming an approachable way to survey if they are visiting the city from out-of-town (NOT asking them where they live of course; privacy is crucial). This will open a door possibilities and will garner better audience insight in the future.</a:t>
            </a:r>
          </a:p>
          <a:p>
            <a:endParaRPr lang="en-US" dirty="0"/>
          </a:p>
          <a:p>
            <a:r>
              <a:rPr lang="en-US" dirty="0"/>
              <a:t>Our next marketing campaign should be centered around other uses that Divvy services can have besides commuting – scenic strolls through the beautiful city of Chicago. As suggested by the Member map and bar chart, there is an overlap of those with memberships riding on weekends and near scenic areas. “Renting a bike for fun”</a:t>
            </a:r>
          </a:p>
        </p:txBody>
      </p:sp>
      <p:sp>
        <p:nvSpPr>
          <p:cNvPr id="4" name="Slide Number Placeholder 3"/>
          <p:cNvSpPr>
            <a:spLocks noGrp="1"/>
          </p:cNvSpPr>
          <p:nvPr>
            <p:ph type="sldNum" sz="quarter" idx="5"/>
          </p:nvPr>
        </p:nvSpPr>
        <p:spPr/>
        <p:txBody>
          <a:bodyPr/>
          <a:lstStyle/>
          <a:p>
            <a:fld id="{F7226E20-ACF9-48A6-9265-446F097DBB5C}" type="slidenum">
              <a:rPr lang="en-US" smtClean="0"/>
              <a:t>10</a:t>
            </a:fld>
            <a:endParaRPr lang="en-US"/>
          </a:p>
        </p:txBody>
      </p:sp>
    </p:spTree>
    <p:extLst>
      <p:ext uri="{BB962C8B-B14F-4D97-AF65-F5344CB8AC3E}">
        <p14:creationId xmlns:p14="http://schemas.microsoft.com/office/powerpoint/2010/main" val="367015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867D0-E23E-45AE-9360-8DCF2DB17B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4A57C5-234D-4EFD-BC60-315E5D6A5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8B510B-EFA0-4721-9C03-44D2CE6D8C84}"/>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5" name="Footer Placeholder 4">
            <a:extLst>
              <a:ext uri="{FF2B5EF4-FFF2-40B4-BE49-F238E27FC236}">
                <a16:creationId xmlns:a16="http://schemas.microsoft.com/office/drawing/2014/main" id="{C9643D07-9356-48EF-891B-6B8BE6BAE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B47A7-BBD6-4B09-9F1D-D8C03DA5D8E9}"/>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210268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3CCD-AEAC-4C01-B1CE-2AC942F359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05D8EA-2D26-45F0-A8D8-F134CE6CA4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5F1FA-263C-4EBC-A577-469FD7A66C68}"/>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5" name="Footer Placeholder 4">
            <a:extLst>
              <a:ext uri="{FF2B5EF4-FFF2-40B4-BE49-F238E27FC236}">
                <a16:creationId xmlns:a16="http://schemas.microsoft.com/office/drawing/2014/main" id="{B1C18F23-EE96-4473-A7B4-E1FC94B23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CD596-7838-44BD-82E7-7F7E698D0ED8}"/>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285873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62799-EC4F-4CE3-BD36-788B9E0455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86BA65-ACF6-40B5-A455-4FA67056F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B6855-974F-428A-9E96-480A6543A632}"/>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5" name="Footer Placeholder 4">
            <a:extLst>
              <a:ext uri="{FF2B5EF4-FFF2-40B4-BE49-F238E27FC236}">
                <a16:creationId xmlns:a16="http://schemas.microsoft.com/office/drawing/2014/main" id="{3E0BCFED-C221-449A-8591-A3E6FFDC4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79FEF-AF3C-4D4E-A2FD-EC9825B0B96B}"/>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401276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07D5-5DB2-487C-9A91-74FF5EBE7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479A3-0C41-4578-98C4-1AF449EAD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961A1-E539-4790-9DDB-2D1F93282F5D}"/>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5" name="Footer Placeholder 4">
            <a:extLst>
              <a:ext uri="{FF2B5EF4-FFF2-40B4-BE49-F238E27FC236}">
                <a16:creationId xmlns:a16="http://schemas.microsoft.com/office/drawing/2014/main" id="{5497D631-F32C-4DAE-95C4-AFC507374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41847-15B5-4946-B9D0-4F85ECD6DDF4}"/>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6471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4263-943C-42BA-94E8-567F47875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E76B9-41B8-4CC1-AD37-FE34E458E6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F5497-BF6A-464A-BA15-2E2708E18176}"/>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5" name="Footer Placeholder 4">
            <a:extLst>
              <a:ext uri="{FF2B5EF4-FFF2-40B4-BE49-F238E27FC236}">
                <a16:creationId xmlns:a16="http://schemas.microsoft.com/office/drawing/2014/main" id="{993168CD-85E9-40A7-B7C8-6B1BDA5BF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7D97E-48F8-4312-A8AC-FF7B64E62A4F}"/>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82308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9D2B-8D14-446F-AD75-9FBDDDBAF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CFDB8-7CEB-4AE4-8030-766452B4EF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C573C4-232E-45BE-93FC-9AFE8C67CB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3EC5B0-5BFF-4FDB-BA16-95A6760AF5B9}"/>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6" name="Footer Placeholder 5">
            <a:extLst>
              <a:ext uri="{FF2B5EF4-FFF2-40B4-BE49-F238E27FC236}">
                <a16:creationId xmlns:a16="http://schemas.microsoft.com/office/drawing/2014/main" id="{2C0F72F0-5243-4956-9B38-5D2B36310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0C804-197D-414F-95BC-09508510C29C}"/>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78069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E63E-C408-47D1-9D1E-624AC5A663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2A003A-89A9-4567-AB41-CB1F5A7D2E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D8C76-9A56-411F-BB9F-E5DEF40376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853B37-69E2-4787-8018-F3302AFDD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DFF35D-790D-46A3-AE33-5737247340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32015F-ECFF-42F9-929F-DB10D05D2E9A}"/>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8" name="Footer Placeholder 7">
            <a:extLst>
              <a:ext uri="{FF2B5EF4-FFF2-40B4-BE49-F238E27FC236}">
                <a16:creationId xmlns:a16="http://schemas.microsoft.com/office/drawing/2014/main" id="{81ECC0FF-C72D-4533-8C14-789FDBA9F6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C7B66D-36F7-40BC-AD97-336B9C4FFAEA}"/>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169282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6C32-BB31-4FC8-AD4F-45CD5164A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035DF5-5118-42F8-915D-4DB1D1F3939B}"/>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4" name="Footer Placeholder 3">
            <a:extLst>
              <a:ext uri="{FF2B5EF4-FFF2-40B4-BE49-F238E27FC236}">
                <a16:creationId xmlns:a16="http://schemas.microsoft.com/office/drawing/2014/main" id="{BDBC57FE-B6C7-4647-A9D0-413DD9E11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C34DDF-A1D7-424D-89FA-10F825462F96}"/>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2456711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D54C2-DA1B-45A3-A725-735105E58483}"/>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3" name="Footer Placeholder 2">
            <a:extLst>
              <a:ext uri="{FF2B5EF4-FFF2-40B4-BE49-F238E27FC236}">
                <a16:creationId xmlns:a16="http://schemas.microsoft.com/office/drawing/2014/main" id="{34DB0D98-9AD9-4349-9353-D0C3B2E28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0D6661-EBA2-4E46-88BB-FD671DDB9963}"/>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296113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2A02-B8E4-48D6-A89F-53C019BE7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41A755-9A4A-4C82-9858-B4515505C5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829A16-468E-4C32-A86E-338C9D4D2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B7984-F44E-4128-9381-4465C3F91FE8}"/>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6" name="Footer Placeholder 5">
            <a:extLst>
              <a:ext uri="{FF2B5EF4-FFF2-40B4-BE49-F238E27FC236}">
                <a16:creationId xmlns:a16="http://schemas.microsoft.com/office/drawing/2014/main" id="{0FDED1DA-A8A8-4C2F-B556-D5BE432B5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C94FD-9E6C-4BA3-ACAF-C61A6A4AA886}"/>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241612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4582-F739-4C66-A8DD-49BF6268E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4F216-E954-4C6A-9F35-298DE1D3A6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59731F-E4BB-418F-A44A-887FB0675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5EC7B-B91F-4202-8708-1C31CB93055F}"/>
              </a:ext>
            </a:extLst>
          </p:cNvPr>
          <p:cNvSpPr>
            <a:spLocks noGrp="1"/>
          </p:cNvSpPr>
          <p:nvPr>
            <p:ph type="dt" sz="half" idx="10"/>
          </p:nvPr>
        </p:nvSpPr>
        <p:spPr/>
        <p:txBody>
          <a:bodyPr/>
          <a:lstStyle/>
          <a:p>
            <a:fld id="{84AEB53E-9144-4600-9E58-3D9D9C2CD309}" type="datetimeFigureOut">
              <a:rPr lang="en-US" smtClean="0"/>
              <a:t>5/10/2021</a:t>
            </a:fld>
            <a:endParaRPr lang="en-US"/>
          </a:p>
        </p:txBody>
      </p:sp>
      <p:sp>
        <p:nvSpPr>
          <p:cNvPr id="6" name="Footer Placeholder 5">
            <a:extLst>
              <a:ext uri="{FF2B5EF4-FFF2-40B4-BE49-F238E27FC236}">
                <a16:creationId xmlns:a16="http://schemas.microsoft.com/office/drawing/2014/main" id="{A83C8E1C-71DE-431C-BE88-E5B5F185D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DD14E-E234-4215-92F2-F8EC191053D6}"/>
              </a:ext>
            </a:extLst>
          </p:cNvPr>
          <p:cNvSpPr>
            <a:spLocks noGrp="1"/>
          </p:cNvSpPr>
          <p:nvPr>
            <p:ph type="sldNum" sz="quarter" idx="12"/>
          </p:nvPr>
        </p:nvSpPr>
        <p:spPr/>
        <p:txBody>
          <a:bodyPr/>
          <a:lstStyle/>
          <a:p>
            <a:fld id="{3E84274B-6925-4CC3-8442-70B690A2BE4E}" type="slidenum">
              <a:rPr lang="en-US" smtClean="0"/>
              <a:t>‹#›</a:t>
            </a:fld>
            <a:endParaRPr lang="en-US"/>
          </a:p>
        </p:txBody>
      </p:sp>
    </p:spTree>
    <p:extLst>
      <p:ext uri="{BB962C8B-B14F-4D97-AF65-F5344CB8AC3E}">
        <p14:creationId xmlns:p14="http://schemas.microsoft.com/office/powerpoint/2010/main" val="172292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1B5E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84D1BE-2C71-49D6-9259-B8D114D77B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63C461-A301-4396-A93C-218976310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FFB38-9BD4-4D05-B7A3-E79E9014E5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EB53E-9144-4600-9E58-3D9D9C2CD309}" type="datetimeFigureOut">
              <a:rPr lang="en-US" smtClean="0"/>
              <a:t>5/10/2021</a:t>
            </a:fld>
            <a:endParaRPr lang="en-US"/>
          </a:p>
        </p:txBody>
      </p:sp>
      <p:sp>
        <p:nvSpPr>
          <p:cNvPr id="5" name="Footer Placeholder 4">
            <a:extLst>
              <a:ext uri="{FF2B5EF4-FFF2-40B4-BE49-F238E27FC236}">
                <a16:creationId xmlns:a16="http://schemas.microsoft.com/office/drawing/2014/main" id="{640A3F0D-E818-4863-A874-9AE7AA72D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94A8C-CC74-4DED-9F4C-B2B237235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4274B-6925-4CC3-8442-70B690A2BE4E}" type="slidenum">
              <a:rPr lang="en-US" smtClean="0"/>
              <a:t>‹#›</a:t>
            </a:fld>
            <a:endParaRPr lang="en-US"/>
          </a:p>
        </p:txBody>
      </p:sp>
    </p:spTree>
    <p:extLst>
      <p:ext uri="{BB962C8B-B14F-4D97-AF65-F5344CB8AC3E}">
        <p14:creationId xmlns:p14="http://schemas.microsoft.com/office/powerpoint/2010/main" val="3169813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A25D-C351-4223-98A7-0391C7B5999E}"/>
              </a:ext>
            </a:extLst>
          </p:cNvPr>
          <p:cNvSpPr>
            <a:spLocks noGrp="1"/>
          </p:cNvSpPr>
          <p:nvPr>
            <p:ph type="ctrTitle"/>
          </p:nvPr>
        </p:nvSpPr>
        <p:spPr/>
        <p:txBody>
          <a:bodyPr>
            <a:normAutofit fontScale="90000"/>
          </a:bodyPr>
          <a:lstStyle/>
          <a:p>
            <a:r>
              <a:rPr lang="en-US" dirty="0"/>
              <a:t>Divvy Riders: </a:t>
            </a:r>
            <a:br>
              <a:rPr lang="en-US" dirty="0"/>
            </a:br>
            <a:r>
              <a:rPr lang="en-US" dirty="0"/>
              <a:t>Differences Between </a:t>
            </a:r>
            <a:br>
              <a:rPr lang="en-US" dirty="0"/>
            </a:br>
            <a:r>
              <a:rPr lang="en-US" dirty="0"/>
              <a:t>Members and Casual Users</a:t>
            </a:r>
          </a:p>
        </p:txBody>
      </p:sp>
      <p:sp>
        <p:nvSpPr>
          <p:cNvPr id="3" name="Subtitle 2">
            <a:extLst>
              <a:ext uri="{FF2B5EF4-FFF2-40B4-BE49-F238E27FC236}">
                <a16:creationId xmlns:a16="http://schemas.microsoft.com/office/drawing/2014/main" id="{31783D1A-D33E-40B3-B9ED-670C8FA2896C}"/>
              </a:ext>
            </a:extLst>
          </p:cNvPr>
          <p:cNvSpPr>
            <a:spLocks noGrp="1"/>
          </p:cNvSpPr>
          <p:nvPr>
            <p:ph type="subTitle" idx="1"/>
          </p:nvPr>
        </p:nvSpPr>
        <p:spPr/>
        <p:txBody>
          <a:bodyPr>
            <a:normAutofit/>
          </a:bodyPr>
          <a:lstStyle/>
          <a:p>
            <a:r>
              <a:rPr lang="en-US" dirty="0"/>
              <a:t>Erik Abdallah</a:t>
            </a:r>
          </a:p>
          <a:p>
            <a:r>
              <a:rPr lang="en-US" dirty="0"/>
              <a:t>Last Update: May 2021</a:t>
            </a:r>
          </a:p>
        </p:txBody>
      </p:sp>
      <p:pic>
        <p:nvPicPr>
          <p:cNvPr id="5" name="Picture 4">
            <a:extLst>
              <a:ext uri="{FF2B5EF4-FFF2-40B4-BE49-F238E27FC236}">
                <a16:creationId xmlns:a16="http://schemas.microsoft.com/office/drawing/2014/main" id="{319A6C69-D375-453B-A826-99452FB78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951" y="4880130"/>
            <a:ext cx="3162300" cy="1447800"/>
          </a:xfrm>
          <a:prstGeom prst="rect">
            <a:avLst/>
          </a:prstGeom>
        </p:spPr>
      </p:pic>
    </p:spTree>
    <p:extLst>
      <p:ext uri="{BB962C8B-B14F-4D97-AF65-F5344CB8AC3E}">
        <p14:creationId xmlns:p14="http://schemas.microsoft.com/office/powerpoint/2010/main" val="514522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8E0C-DA42-4C5C-BDD1-0B2E1F35D70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E1D68C1-683D-4418-96CC-9F784A38BA6C}"/>
              </a:ext>
            </a:extLst>
          </p:cNvPr>
          <p:cNvSpPr>
            <a:spLocks noGrp="1"/>
          </p:cNvSpPr>
          <p:nvPr>
            <p:ph idx="1"/>
          </p:nvPr>
        </p:nvSpPr>
        <p:spPr/>
        <p:txBody>
          <a:bodyPr/>
          <a:lstStyle/>
          <a:p>
            <a:pPr marL="0" indent="0">
              <a:buNone/>
            </a:pPr>
            <a:r>
              <a:rPr lang="en-US" dirty="0"/>
              <a:t>1. Collect more data on casual riders to find out if they’re city visitors</a:t>
            </a:r>
          </a:p>
          <a:p>
            <a:pPr marL="0" indent="0">
              <a:buNone/>
            </a:pPr>
            <a:r>
              <a:rPr lang="en-US" dirty="0"/>
              <a:t>2. Marketing campaign for strollers and scenic bike routes that is</a:t>
            </a:r>
          </a:p>
          <a:p>
            <a:pPr marL="0" indent="0">
              <a:buNone/>
            </a:pPr>
            <a:r>
              <a:rPr lang="en-US" dirty="0"/>
              <a:t>Chicago-specific</a:t>
            </a:r>
          </a:p>
        </p:txBody>
      </p:sp>
    </p:spTree>
    <p:extLst>
      <p:ext uri="{BB962C8B-B14F-4D97-AF65-F5344CB8AC3E}">
        <p14:creationId xmlns:p14="http://schemas.microsoft.com/office/powerpoint/2010/main" val="244834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0DA7-8230-4ACB-9033-5D5209F957F1}"/>
              </a:ext>
            </a:extLst>
          </p:cNvPr>
          <p:cNvSpPr>
            <a:spLocks noGrp="1"/>
          </p:cNvSpPr>
          <p:nvPr>
            <p:ph type="title"/>
          </p:nvPr>
        </p:nvSpPr>
        <p:spPr>
          <a:xfrm>
            <a:off x="4686300" y="147638"/>
            <a:ext cx="2819400" cy="1325563"/>
          </a:xfrm>
        </p:spPr>
        <p:txBody>
          <a:bodyPr/>
          <a:lstStyle/>
          <a:p>
            <a:r>
              <a:rPr lang="en-US" dirty="0"/>
              <a:t>Thank you!</a:t>
            </a:r>
          </a:p>
        </p:txBody>
      </p:sp>
      <p:pic>
        <p:nvPicPr>
          <p:cNvPr id="5" name="Picture 4">
            <a:extLst>
              <a:ext uri="{FF2B5EF4-FFF2-40B4-BE49-F238E27FC236}">
                <a16:creationId xmlns:a16="http://schemas.microsoft.com/office/drawing/2014/main" id="{76E5CB82-780C-424C-8342-EAB412BE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587" y="1473201"/>
            <a:ext cx="7362825" cy="4908550"/>
          </a:xfrm>
          <a:prstGeom prst="rect">
            <a:avLst/>
          </a:prstGeom>
        </p:spPr>
      </p:pic>
    </p:spTree>
    <p:extLst>
      <p:ext uri="{BB962C8B-B14F-4D97-AF65-F5344CB8AC3E}">
        <p14:creationId xmlns:p14="http://schemas.microsoft.com/office/powerpoint/2010/main" val="286877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7E32-8C53-4031-A7E2-E9C40F62726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9205160-D39C-4590-B6E6-B472E49E2E4D}"/>
              </a:ext>
            </a:extLst>
          </p:cNvPr>
          <p:cNvSpPr>
            <a:spLocks noGrp="1"/>
          </p:cNvSpPr>
          <p:nvPr>
            <p:ph idx="1"/>
          </p:nvPr>
        </p:nvSpPr>
        <p:spPr/>
        <p:txBody>
          <a:bodyPr/>
          <a:lstStyle/>
          <a:p>
            <a:pPr marL="0" indent="0">
              <a:buNone/>
            </a:pPr>
            <a:r>
              <a:rPr lang="en-US" dirty="0"/>
              <a:t>Identify </a:t>
            </a:r>
            <a:r>
              <a:rPr lang="en-US" dirty="0">
                <a:solidFill>
                  <a:schemeClr val="bg1"/>
                </a:solidFill>
              </a:rPr>
              <a:t>key differences </a:t>
            </a:r>
            <a:r>
              <a:rPr lang="en-US" dirty="0"/>
              <a:t>in the way Divvy </a:t>
            </a:r>
            <a:r>
              <a:rPr lang="en-US" dirty="0">
                <a:solidFill>
                  <a:schemeClr val="bg1"/>
                </a:solidFill>
              </a:rPr>
              <a:t>Members</a:t>
            </a:r>
            <a:r>
              <a:rPr lang="en-US" dirty="0"/>
              <a:t> and </a:t>
            </a:r>
            <a:r>
              <a:rPr lang="en-US" dirty="0">
                <a:solidFill>
                  <a:schemeClr val="bg1"/>
                </a:solidFill>
              </a:rPr>
              <a:t>Casual</a:t>
            </a:r>
            <a:r>
              <a:rPr lang="en-US" dirty="0"/>
              <a:t> users interact with the bike-rental service. </a:t>
            </a:r>
          </a:p>
          <a:p>
            <a:pPr marL="0" indent="0">
              <a:buNone/>
            </a:pPr>
            <a:endParaRPr lang="en-US" dirty="0"/>
          </a:p>
          <a:p>
            <a:pPr marL="0" indent="0">
              <a:buNone/>
            </a:pPr>
            <a:r>
              <a:rPr lang="en-US" dirty="0"/>
              <a:t>Find a </a:t>
            </a:r>
            <a:r>
              <a:rPr lang="en-US" dirty="0">
                <a:solidFill>
                  <a:schemeClr val="bg1"/>
                </a:solidFill>
              </a:rPr>
              <a:t>leverage</a:t>
            </a:r>
            <a:r>
              <a:rPr lang="en-US" dirty="0"/>
              <a:t> to get more memberships.</a:t>
            </a:r>
          </a:p>
          <a:p>
            <a:pPr marL="0" indent="0">
              <a:buNone/>
            </a:pPr>
            <a:endParaRPr lang="en-US" dirty="0"/>
          </a:p>
        </p:txBody>
      </p:sp>
    </p:spTree>
    <p:extLst>
      <p:ext uri="{BB962C8B-B14F-4D97-AF65-F5344CB8AC3E}">
        <p14:creationId xmlns:p14="http://schemas.microsoft.com/office/powerpoint/2010/main" val="223989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0E55-F5A7-4DB9-ADAC-F2253E577C1D}"/>
              </a:ext>
            </a:extLst>
          </p:cNvPr>
          <p:cNvSpPr>
            <a:spLocks noGrp="1"/>
          </p:cNvSpPr>
          <p:nvPr>
            <p:ph type="title"/>
          </p:nvPr>
        </p:nvSpPr>
        <p:spPr>
          <a:xfrm>
            <a:off x="838200" y="365125"/>
            <a:ext cx="5136472" cy="1325563"/>
          </a:xfrm>
        </p:spPr>
        <p:txBody>
          <a:bodyPr/>
          <a:lstStyle/>
          <a:p>
            <a:r>
              <a:rPr lang="en-US" dirty="0"/>
              <a:t>Who are our Members?</a:t>
            </a:r>
          </a:p>
        </p:txBody>
      </p:sp>
      <p:sp>
        <p:nvSpPr>
          <p:cNvPr id="3" name="Content Placeholder 2">
            <a:extLst>
              <a:ext uri="{FF2B5EF4-FFF2-40B4-BE49-F238E27FC236}">
                <a16:creationId xmlns:a16="http://schemas.microsoft.com/office/drawing/2014/main" id="{2E4C4BCB-2C14-4B0E-A93F-244C29EB8E2A}"/>
              </a:ext>
            </a:extLst>
          </p:cNvPr>
          <p:cNvSpPr>
            <a:spLocks noGrp="1"/>
          </p:cNvSpPr>
          <p:nvPr>
            <p:ph idx="1"/>
          </p:nvPr>
        </p:nvSpPr>
        <p:spPr>
          <a:xfrm>
            <a:off x="838200" y="1953046"/>
            <a:ext cx="4941162" cy="4539829"/>
          </a:xfrm>
        </p:spPr>
        <p:txBody>
          <a:bodyPr>
            <a:normAutofit/>
          </a:bodyPr>
          <a:lstStyle/>
          <a:p>
            <a:pPr marL="0" indent="0">
              <a:buNone/>
            </a:pPr>
            <a:endParaRPr lang="en-US" dirty="0"/>
          </a:p>
          <a:p>
            <a:pPr marL="0" indent="0">
              <a:buNone/>
            </a:pPr>
            <a:r>
              <a:rPr lang="en-US" dirty="0"/>
              <a:t>Men, late 20s and 30s: 1,033,610 Member rides </a:t>
            </a:r>
          </a:p>
          <a:p>
            <a:pPr marL="0" indent="0">
              <a:buNone/>
            </a:pPr>
            <a:endParaRPr lang="en-US" dirty="0"/>
          </a:p>
        </p:txBody>
      </p:sp>
      <p:pic>
        <p:nvPicPr>
          <p:cNvPr id="5" name="Picture 4">
            <a:extLst>
              <a:ext uri="{FF2B5EF4-FFF2-40B4-BE49-F238E27FC236}">
                <a16:creationId xmlns:a16="http://schemas.microsoft.com/office/drawing/2014/main" id="{F11BFCB0-C4E5-4752-91DA-75F092133C32}"/>
              </a:ext>
            </a:extLst>
          </p:cNvPr>
          <p:cNvPicPr>
            <a:picLocks noChangeAspect="1"/>
          </p:cNvPicPr>
          <p:nvPr/>
        </p:nvPicPr>
        <p:blipFill rotWithShape="1">
          <a:blip r:embed="rId3">
            <a:extLst>
              <a:ext uri="{28A0092B-C50C-407E-A947-70E740481C1C}">
                <a14:useLocalDpi xmlns:a14="http://schemas.microsoft.com/office/drawing/2010/main" val="0"/>
              </a:ext>
            </a:extLst>
          </a:blip>
          <a:srcRect b="5247"/>
          <a:stretch/>
        </p:blipFill>
        <p:spPr>
          <a:xfrm>
            <a:off x="5877018" y="0"/>
            <a:ext cx="6314982" cy="6858000"/>
          </a:xfrm>
          <a:prstGeom prst="rect">
            <a:avLst/>
          </a:prstGeom>
        </p:spPr>
      </p:pic>
    </p:spTree>
    <p:extLst>
      <p:ext uri="{BB962C8B-B14F-4D97-AF65-F5344CB8AC3E}">
        <p14:creationId xmlns:p14="http://schemas.microsoft.com/office/powerpoint/2010/main" val="21249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8A1352-47CD-408B-8A03-E3C09EB84BE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053"/>
          <a:stretch/>
        </p:blipFill>
        <p:spPr>
          <a:xfrm>
            <a:off x="1868749" y="230819"/>
            <a:ext cx="8454501" cy="5240319"/>
          </a:xfrm>
        </p:spPr>
      </p:pic>
      <p:sp>
        <p:nvSpPr>
          <p:cNvPr id="6" name="TextBox 5">
            <a:extLst>
              <a:ext uri="{FF2B5EF4-FFF2-40B4-BE49-F238E27FC236}">
                <a16:creationId xmlns:a16="http://schemas.microsoft.com/office/drawing/2014/main" id="{264C3331-74E3-492C-BB19-2E8CCBB8C81D}"/>
              </a:ext>
            </a:extLst>
          </p:cNvPr>
          <p:cNvSpPr txBox="1"/>
          <p:nvPr/>
        </p:nvSpPr>
        <p:spPr>
          <a:xfrm>
            <a:off x="3656120" y="5549900"/>
            <a:ext cx="4879758" cy="1200329"/>
          </a:xfrm>
          <a:prstGeom prst="rect">
            <a:avLst/>
          </a:prstGeom>
          <a:noFill/>
        </p:spPr>
        <p:txBody>
          <a:bodyPr wrap="square" rtlCol="0">
            <a:spAutoFit/>
          </a:bodyPr>
          <a:lstStyle/>
          <a:p>
            <a:pPr algn="ctr"/>
            <a:r>
              <a:rPr lang="en-US" dirty="0"/>
              <a:t>Residential areas with a mix of scenic areas</a:t>
            </a:r>
          </a:p>
          <a:p>
            <a:pPr algn="ctr"/>
            <a:endParaRPr lang="en-US" dirty="0"/>
          </a:p>
          <a:p>
            <a:pPr algn="ctr"/>
            <a:r>
              <a:rPr lang="en-US" dirty="0">
                <a:solidFill>
                  <a:schemeClr val="bg1"/>
                </a:solidFill>
              </a:rPr>
              <a:t>Top 3 stations:  </a:t>
            </a:r>
            <a:r>
              <a:rPr lang="en-US" dirty="0"/>
              <a:t>Canal St &amp; Adams St, Clinton St &amp; Washington Blvd, Clinton St &amp; Madison St</a:t>
            </a:r>
          </a:p>
        </p:txBody>
      </p:sp>
    </p:spTree>
    <p:extLst>
      <p:ext uri="{BB962C8B-B14F-4D97-AF65-F5344CB8AC3E}">
        <p14:creationId xmlns:p14="http://schemas.microsoft.com/office/powerpoint/2010/main" val="347910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21F150-87F6-46E9-A77E-0DF2FB8B1D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5353" y="148463"/>
            <a:ext cx="8982722" cy="5302426"/>
          </a:xfrm>
        </p:spPr>
      </p:pic>
      <p:sp>
        <p:nvSpPr>
          <p:cNvPr id="6" name="TextBox 5">
            <a:extLst>
              <a:ext uri="{FF2B5EF4-FFF2-40B4-BE49-F238E27FC236}">
                <a16:creationId xmlns:a16="http://schemas.microsoft.com/office/drawing/2014/main" id="{9CC91469-564B-47F0-8F46-AB37FAB3FCCC}"/>
              </a:ext>
            </a:extLst>
          </p:cNvPr>
          <p:cNvSpPr txBox="1"/>
          <p:nvPr/>
        </p:nvSpPr>
        <p:spPr>
          <a:xfrm>
            <a:off x="3216536" y="5557421"/>
            <a:ext cx="6134696" cy="1200329"/>
          </a:xfrm>
          <a:prstGeom prst="rect">
            <a:avLst/>
          </a:prstGeom>
          <a:noFill/>
        </p:spPr>
        <p:txBody>
          <a:bodyPr wrap="square" rtlCol="0">
            <a:spAutoFit/>
          </a:bodyPr>
          <a:lstStyle/>
          <a:p>
            <a:pPr algn="ctr"/>
            <a:r>
              <a:rPr lang="en-US" dirty="0"/>
              <a:t>Mostly parks, tourist attractions, and areas along Lake Michigan</a:t>
            </a:r>
          </a:p>
          <a:p>
            <a:pPr algn="ctr"/>
            <a:endParaRPr lang="en-US" dirty="0"/>
          </a:p>
          <a:p>
            <a:pPr algn="ctr"/>
            <a:r>
              <a:rPr lang="en-US" dirty="0">
                <a:solidFill>
                  <a:schemeClr val="bg1"/>
                </a:solidFill>
              </a:rPr>
              <a:t>Top 3 Stations: </a:t>
            </a:r>
            <a:r>
              <a:rPr lang="en-US" dirty="0"/>
              <a:t>Streeter Dr &amp; Grand Ave, Lake Shore Dr &amp; Monroe St, Millennium Park</a:t>
            </a:r>
          </a:p>
        </p:txBody>
      </p:sp>
    </p:spTree>
    <p:extLst>
      <p:ext uri="{BB962C8B-B14F-4D97-AF65-F5344CB8AC3E}">
        <p14:creationId xmlns:p14="http://schemas.microsoft.com/office/powerpoint/2010/main" val="220153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B56438-F8B8-45E4-A1ED-4BD0FF2FD7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7305" y="373015"/>
            <a:ext cx="10857389" cy="4877939"/>
          </a:xfrm>
        </p:spPr>
      </p:pic>
      <p:sp>
        <p:nvSpPr>
          <p:cNvPr id="2" name="TextBox 1">
            <a:extLst>
              <a:ext uri="{FF2B5EF4-FFF2-40B4-BE49-F238E27FC236}">
                <a16:creationId xmlns:a16="http://schemas.microsoft.com/office/drawing/2014/main" id="{AF4145F3-089E-44A7-AB74-E172755B2D08}"/>
              </a:ext>
            </a:extLst>
          </p:cNvPr>
          <p:cNvSpPr txBox="1"/>
          <p:nvPr/>
        </p:nvSpPr>
        <p:spPr>
          <a:xfrm>
            <a:off x="2610521" y="5529381"/>
            <a:ext cx="6970955" cy="923330"/>
          </a:xfrm>
          <a:prstGeom prst="rect">
            <a:avLst/>
          </a:prstGeom>
          <a:noFill/>
        </p:spPr>
        <p:txBody>
          <a:bodyPr wrap="square" rtlCol="0">
            <a:spAutoFit/>
          </a:bodyPr>
          <a:lstStyle/>
          <a:p>
            <a:pPr algn="ctr"/>
            <a:r>
              <a:rPr lang="en-US" dirty="0"/>
              <a:t>Commuters</a:t>
            </a:r>
          </a:p>
          <a:p>
            <a:pPr algn="ctr"/>
            <a:endParaRPr lang="en-US" dirty="0"/>
          </a:p>
          <a:p>
            <a:pPr algn="ctr"/>
            <a:r>
              <a:rPr lang="en-US" dirty="0"/>
              <a:t>&gt;200,000 rentals per weekend day</a:t>
            </a:r>
          </a:p>
        </p:txBody>
      </p:sp>
    </p:spTree>
    <p:extLst>
      <p:ext uri="{BB962C8B-B14F-4D97-AF65-F5344CB8AC3E}">
        <p14:creationId xmlns:p14="http://schemas.microsoft.com/office/powerpoint/2010/main" val="413133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F07A20-A04C-40B9-B102-879E64C54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15" y="219462"/>
            <a:ext cx="11522969" cy="5128359"/>
          </a:xfrm>
          <a:prstGeom prst="rect">
            <a:avLst/>
          </a:prstGeom>
        </p:spPr>
      </p:pic>
      <p:cxnSp>
        <p:nvCxnSpPr>
          <p:cNvPr id="3" name="Straight Connector 2">
            <a:extLst>
              <a:ext uri="{FF2B5EF4-FFF2-40B4-BE49-F238E27FC236}">
                <a16:creationId xmlns:a16="http://schemas.microsoft.com/office/drawing/2014/main" id="{E51E779C-D471-4D20-B415-B7F540937A4F}"/>
              </a:ext>
            </a:extLst>
          </p:cNvPr>
          <p:cNvCxnSpPr>
            <a:cxnSpLocks/>
          </p:cNvCxnSpPr>
          <p:nvPr/>
        </p:nvCxnSpPr>
        <p:spPr>
          <a:xfrm flipV="1">
            <a:off x="2441986" y="2463501"/>
            <a:ext cx="0" cy="58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2ACC47-F5C2-4D58-835F-514E73196D3E}"/>
              </a:ext>
            </a:extLst>
          </p:cNvPr>
          <p:cNvCxnSpPr>
            <a:cxnSpLocks/>
          </p:cNvCxnSpPr>
          <p:nvPr/>
        </p:nvCxnSpPr>
        <p:spPr>
          <a:xfrm>
            <a:off x="8627633" y="2463501"/>
            <a:ext cx="0" cy="58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1C34E0-03DA-4677-9B1D-91EE88AE14C3}"/>
              </a:ext>
            </a:extLst>
          </p:cNvPr>
          <p:cNvCxnSpPr>
            <a:cxnSpLocks/>
          </p:cNvCxnSpPr>
          <p:nvPr/>
        </p:nvCxnSpPr>
        <p:spPr>
          <a:xfrm>
            <a:off x="2441986" y="2463501"/>
            <a:ext cx="618564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9021F9-37D5-42A7-A612-AF2E0A598C98}"/>
              </a:ext>
            </a:extLst>
          </p:cNvPr>
          <p:cNvSpPr txBox="1"/>
          <p:nvPr/>
        </p:nvSpPr>
        <p:spPr>
          <a:xfrm>
            <a:off x="4969750" y="1925618"/>
            <a:ext cx="1130118" cy="369332"/>
          </a:xfrm>
          <a:prstGeom prst="rect">
            <a:avLst/>
          </a:prstGeom>
          <a:noFill/>
        </p:spPr>
        <p:txBody>
          <a:bodyPr wrap="none" rtlCol="0">
            <a:spAutoFit/>
          </a:bodyPr>
          <a:lstStyle/>
          <a:p>
            <a:r>
              <a:rPr lang="en-US" dirty="0"/>
              <a:t>Weekdays</a:t>
            </a:r>
          </a:p>
        </p:txBody>
      </p:sp>
      <p:sp>
        <p:nvSpPr>
          <p:cNvPr id="19" name="TextBox 18">
            <a:extLst>
              <a:ext uri="{FF2B5EF4-FFF2-40B4-BE49-F238E27FC236}">
                <a16:creationId xmlns:a16="http://schemas.microsoft.com/office/drawing/2014/main" id="{5DC33F71-A1E5-4735-9100-5A4F5AF57847}"/>
              </a:ext>
            </a:extLst>
          </p:cNvPr>
          <p:cNvSpPr txBox="1"/>
          <p:nvPr/>
        </p:nvSpPr>
        <p:spPr>
          <a:xfrm>
            <a:off x="4756230" y="5723068"/>
            <a:ext cx="2831673" cy="369332"/>
          </a:xfrm>
          <a:prstGeom prst="rect">
            <a:avLst/>
          </a:prstGeom>
          <a:noFill/>
        </p:spPr>
        <p:txBody>
          <a:bodyPr wrap="none" rtlCol="0">
            <a:spAutoFit/>
          </a:bodyPr>
          <a:lstStyle/>
          <a:p>
            <a:r>
              <a:rPr lang="en-US" dirty="0"/>
              <a:t>Strollers on weekends, but…</a:t>
            </a:r>
          </a:p>
        </p:txBody>
      </p:sp>
    </p:spTree>
    <p:extLst>
      <p:ext uri="{BB962C8B-B14F-4D97-AF65-F5344CB8AC3E}">
        <p14:creationId xmlns:p14="http://schemas.microsoft.com/office/powerpoint/2010/main" val="291871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35DA8D-0565-4E4B-B89F-F4C954A24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53" y="257451"/>
            <a:ext cx="11197930" cy="5239707"/>
          </a:xfrm>
          <a:prstGeom prst="rect">
            <a:avLst/>
          </a:prstGeom>
        </p:spPr>
      </p:pic>
      <p:sp>
        <p:nvSpPr>
          <p:cNvPr id="2" name="TextBox 1">
            <a:extLst>
              <a:ext uri="{FF2B5EF4-FFF2-40B4-BE49-F238E27FC236}">
                <a16:creationId xmlns:a16="http://schemas.microsoft.com/office/drawing/2014/main" id="{2AAEA93A-AB7F-4B2C-B2FC-2A60565206E8}"/>
              </a:ext>
            </a:extLst>
          </p:cNvPr>
          <p:cNvSpPr txBox="1"/>
          <p:nvPr/>
        </p:nvSpPr>
        <p:spPr>
          <a:xfrm>
            <a:off x="5125958" y="5819886"/>
            <a:ext cx="1940083" cy="369332"/>
          </a:xfrm>
          <a:prstGeom prst="rect">
            <a:avLst/>
          </a:prstGeom>
          <a:noFill/>
        </p:spPr>
        <p:txBody>
          <a:bodyPr wrap="none" rtlCol="0">
            <a:spAutoFit/>
          </a:bodyPr>
          <a:lstStyle/>
          <a:p>
            <a:r>
              <a:rPr lang="en-US" dirty="0"/>
              <a:t>Again, commuters.</a:t>
            </a:r>
          </a:p>
        </p:txBody>
      </p:sp>
      <p:cxnSp>
        <p:nvCxnSpPr>
          <p:cNvPr id="4" name="Straight Arrow Connector 3">
            <a:extLst>
              <a:ext uri="{FF2B5EF4-FFF2-40B4-BE49-F238E27FC236}">
                <a16:creationId xmlns:a16="http://schemas.microsoft.com/office/drawing/2014/main" id="{CD16B083-5D85-4AF6-800D-A41B7D05F302}"/>
              </a:ext>
            </a:extLst>
          </p:cNvPr>
          <p:cNvCxnSpPr/>
          <p:nvPr/>
        </p:nvCxnSpPr>
        <p:spPr>
          <a:xfrm flipV="1">
            <a:off x="7433534" y="989704"/>
            <a:ext cx="860612" cy="2872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6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E279A9-0EB8-4769-B7E0-44AA07CDA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05" y="179629"/>
            <a:ext cx="10928389" cy="5220710"/>
          </a:xfrm>
          <a:prstGeom prst="rect">
            <a:avLst/>
          </a:prstGeom>
        </p:spPr>
      </p:pic>
      <p:cxnSp>
        <p:nvCxnSpPr>
          <p:cNvPr id="3" name="Straight Arrow Connector 2">
            <a:extLst>
              <a:ext uri="{FF2B5EF4-FFF2-40B4-BE49-F238E27FC236}">
                <a16:creationId xmlns:a16="http://schemas.microsoft.com/office/drawing/2014/main" id="{F69A8FFC-5DFF-4978-915A-1B7EE10B86BC}"/>
              </a:ext>
            </a:extLst>
          </p:cNvPr>
          <p:cNvCxnSpPr/>
          <p:nvPr/>
        </p:nvCxnSpPr>
        <p:spPr>
          <a:xfrm flipV="1">
            <a:off x="5766100" y="957431"/>
            <a:ext cx="2743200" cy="267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3B81D5E-771F-422E-8503-35E94CB6E408}"/>
              </a:ext>
            </a:extLst>
          </p:cNvPr>
          <p:cNvSpPr txBox="1"/>
          <p:nvPr/>
        </p:nvSpPr>
        <p:spPr>
          <a:xfrm>
            <a:off x="5225472" y="5913134"/>
            <a:ext cx="1741054" cy="369332"/>
          </a:xfrm>
          <a:prstGeom prst="rect">
            <a:avLst/>
          </a:prstGeom>
          <a:noFill/>
        </p:spPr>
        <p:txBody>
          <a:bodyPr wrap="none" rtlCol="0">
            <a:spAutoFit/>
          </a:bodyPr>
          <a:lstStyle/>
          <a:p>
            <a:r>
              <a:rPr lang="en-US" dirty="0"/>
              <a:t>Chicago visitors?</a:t>
            </a:r>
          </a:p>
        </p:txBody>
      </p:sp>
    </p:spTree>
    <p:extLst>
      <p:ext uri="{BB962C8B-B14F-4D97-AF65-F5344CB8AC3E}">
        <p14:creationId xmlns:p14="http://schemas.microsoft.com/office/powerpoint/2010/main" val="2119575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3029</TotalTime>
  <Words>725</Words>
  <Application>Microsoft Office PowerPoint</Application>
  <PresentationFormat>Widescreen</PresentationFormat>
  <Paragraphs>61</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Divvy Riders:  Differences Between  Members and Casual Users</vt:lpstr>
      <vt:lpstr>Objective</vt:lpstr>
      <vt:lpstr>Who are our Members?</vt:lpstr>
      <vt:lpstr>PowerPoint Presentation</vt:lpstr>
      <vt:lpstr>PowerPoint Presentation</vt:lpstr>
      <vt:lpstr>PowerPoint Presentation</vt:lpstr>
      <vt:lpstr>PowerPoint Presentation</vt:lpstr>
      <vt:lpstr>PowerPoint Presentation</vt:lpstr>
      <vt:lpstr>PowerPoint Presentation</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Divvy Riders: Differences Between Members and Casual One-Time Users</dc:title>
  <dc:creator>Erik Abdallah</dc:creator>
  <cp:lastModifiedBy>Erik Abdallah</cp:lastModifiedBy>
  <cp:revision>32</cp:revision>
  <dcterms:created xsi:type="dcterms:W3CDTF">2021-05-08T23:46:38Z</dcterms:created>
  <dcterms:modified xsi:type="dcterms:W3CDTF">2021-05-12T03:20:01Z</dcterms:modified>
</cp:coreProperties>
</file>