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5" r:id="rId3"/>
    <p:sldId id="257" r:id="rId4"/>
    <p:sldId id="258" r:id="rId5"/>
    <p:sldId id="260" r:id="rId6"/>
    <p:sldId id="263" r:id="rId7"/>
    <p:sldId id="272" r:id="rId8"/>
    <p:sldId id="264" r:id="rId9"/>
    <p:sldId id="270" r:id="rId10"/>
    <p:sldId id="267" r:id="rId11"/>
    <p:sldId id="271" r:id="rId12"/>
    <p:sldId id="266" r:id="rId13"/>
    <p:sldId id="262" r:id="rId14"/>
    <p:sldId id="274" r:id="rId15"/>
    <p:sldId id="275" r:id="rId16"/>
    <p:sldId id="27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5" y="381000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3" y="3897011"/>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3"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2"/>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1"/>
            <a:ext cx="9144000" cy="24417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3" y="3675529"/>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2"/>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1"/>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90"/>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C3F416CD-67A3-4CF0-A210-F6AF31AC147F}" type="datetimeFigureOut">
              <a:rPr lang="en-US" smtClean="0"/>
              <a:pPr/>
              <a:t>7/2/2015</a:t>
            </a:fld>
            <a:endParaRPr lang="en-US"/>
          </a:p>
        </p:txBody>
      </p:sp>
      <p:sp>
        <p:nvSpPr>
          <p:cNvPr id="17" name="16 Marcador de pie de página"/>
          <p:cNvSpPr>
            <a:spLocks noGrp="1"/>
          </p:cNvSpPr>
          <p:nvPr>
            <p:ph type="ftr" sz="quarter" idx="11"/>
          </p:nvPr>
        </p:nvSpPr>
        <p:spPr>
          <a:xfrm>
            <a:off x="5410200" y="4205288"/>
            <a:ext cx="1295400" cy="457200"/>
          </a:xfrm>
        </p:spPr>
        <p:txBody>
          <a:bodyPr/>
          <a:lstStyle/>
          <a:p>
            <a:endParaRPr kumimoji="0" lang="en-U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1"/>
            <a:ext cx="7772400" cy="1362074"/>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9"/>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5"/>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1"/>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8" y="2244971"/>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7"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7/2/2015</a:t>
            </a:fld>
            <a:endParaRPr lang="en-US"/>
          </a:p>
        </p:txBody>
      </p:sp>
      <p:sp>
        <p:nvSpPr>
          <p:cNvPr id="27" name="26 Marcador de número de diapositiva"/>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‹Nº›</a:t>
            </a:fld>
            <a:endParaRPr kumimoji="0" lang="en-US"/>
          </a:p>
        </p:txBody>
      </p:sp>
      <p:sp>
        <p:nvSpPr>
          <p:cNvPr id="28" name="27 Marcador de pie de página"/>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C3F416CD-67A3-4CF0-A210-F6AF31AC147F}" type="datetimeFigureOut">
              <a:rPr lang="en-US" smtClean="0"/>
              <a:pPr/>
              <a:t>7/2/2015</a:t>
            </a:fld>
            <a:endParaRPr lang="en-US"/>
          </a:p>
        </p:txBody>
      </p:sp>
      <p:sp>
        <p:nvSpPr>
          <p:cNvPr id="4" name="3 Marcador de pie de página"/>
          <p:cNvSpPr>
            <a:spLocks noGrp="1"/>
          </p:cNvSpPr>
          <p:nvPr>
            <p:ph type="ftr" sz="quarter" idx="11"/>
          </p:nvPr>
        </p:nvSpPr>
        <p:spPr>
          <a:xfrm>
            <a:off x="5257800" y="612648"/>
            <a:ext cx="1325880" cy="457200"/>
          </a:xfrm>
        </p:spPr>
        <p:txBody>
          <a:bodyPr/>
          <a:lstStyle/>
          <a:p>
            <a:endParaRPr kumimoji="0" lang="en-US" dirty="0"/>
          </a:p>
        </p:txBody>
      </p:sp>
      <p:sp>
        <p:nvSpPr>
          <p:cNvPr id="5" name="4 Marcador de número de diapositiva"/>
          <p:cNvSpPr>
            <a:spLocks noGrp="1"/>
          </p:cNvSpPr>
          <p:nvPr>
            <p:ph type="sldNum" sz="quarter" idx="12"/>
          </p:nvPr>
        </p:nvSpPr>
        <p:spPr>
          <a:xfrm>
            <a:off x="8174736" y="2272"/>
            <a:ext cx="762000" cy="365760"/>
          </a:xfrm>
        </p:spPr>
        <p:txBody>
          <a:bodyPr/>
          <a:lstStyle/>
          <a:p>
            <a:fld id="{96652B35-718D-4E28-AFEB-B694A3B357E8}" type="slidenum">
              <a:rPr kumimoji="0" lang="en-US" smtClean="0"/>
              <a:pPr/>
              <a:t>‹Nº›</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1"/>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7"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9"/>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3F416CD-67A3-4CF0-A210-F6AF31AC147F}" type="datetimeFigureOut">
              <a:rPr lang="en-US" smtClean="0"/>
              <a:pPr/>
              <a:t>7/2/2015</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20"/>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0"/>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3" y="308277"/>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5" y="360247"/>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3" y="440114"/>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2"/>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2"/>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2"/>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2"/>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7/2/2015</a:t>
            </a:fld>
            <a:endParaRPr lang="en-US" sz="800" dirty="0">
              <a:solidFill>
                <a:schemeClr val="accent2"/>
              </a:solidFill>
            </a:endParaRPr>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err="1" smtClean="0"/>
              <a:t>Proyecto</a:t>
            </a:r>
            <a:r>
              <a:rPr lang="en-US" dirty="0" smtClean="0"/>
              <a:t>:</a:t>
            </a:r>
            <a:endParaRPr lang="es-ES" dirty="0"/>
          </a:p>
        </p:txBody>
      </p:sp>
      <p:sp>
        <p:nvSpPr>
          <p:cNvPr id="3" name="2 Subtítulo"/>
          <p:cNvSpPr>
            <a:spLocks noGrp="1"/>
          </p:cNvSpPr>
          <p:nvPr>
            <p:ph type="subTitle" idx="1"/>
          </p:nvPr>
        </p:nvSpPr>
        <p:spPr/>
        <p:txBody>
          <a:bodyPr/>
          <a:lstStyle/>
          <a:p>
            <a:pPr algn="r"/>
            <a:r>
              <a:rPr lang="en-US" dirty="0" err="1" smtClean="0"/>
              <a:t>Gestor</a:t>
            </a:r>
            <a:r>
              <a:rPr lang="en-US" dirty="0" smtClean="0"/>
              <a:t> de </a:t>
            </a:r>
            <a:r>
              <a:rPr lang="en-US" dirty="0" err="1" smtClean="0"/>
              <a:t>Terapia</a:t>
            </a:r>
            <a:endParaRPr lang="es-ES" dirty="0"/>
          </a:p>
        </p:txBody>
      </p:sp>
      <p:sp>
        <p:nvSpPr>
          <p:cNvPr id="4" name="3 CuadroTexto"/>
          <p:cNvSpPr txBox="1"/>
          <p:nvPr/>
        </p:nvSpPr>
        <p:spPr>
          <a:xfrm>
            <a:off x="5334000" y="214290"/>
            <a:ext cx="3810000" cy="738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lvl="0" algn="ctr" fontAlgn="base">
              <a:spcBef>
                <a:spcPct val="0"/>
              </a:spcBef>
              <a:spcAft>
                <a:spcPct val="0"/>
              </a:spcAft>
            </a:pPr>
            <a:r>
              <a:rPr lang="es-MX" sz="1400" b="1" dirty="0" smtClean="0">
                <a:solidFill>
                  <a:schemeClr val="accent2">
                    <a:lumMod val="20000"/>
                    <a:lumOff val="80000"/>
                  </a:schemeClr>
                </a:solidFill>
                <a:latin typeface="Calibri" pitchFamily="34" charset="0"/>
                <a:cs typeface="Arial" pitchFamily="34" charset="0"/>
              </a:rPr>
              <a:t>Universidad Tecnológica Nacional</a:t>
            </a:r>
          </a:p>
          <a:p>
            <a:pPr lvl="0" algn="ctr" fontAlgn="base">
              <a:spcBef>
                <a:spcPct val="0"/>
              </a:spcBef>
              <a:spcAft>
                <a:spcPct val="0"/>
              </a:spcAft>
            </a:pPr>
            <a:r>
              <a:rPr lang="es-MX" sz="1400" b="1" dirty="0" smtClean="0">
                <a:solidFill>
                  <a:schemeClr val="accent2">
                    <a:lumMod val="20000"/>
                    <a:lumOff val="80000"/>
                  </a:schemeClr>
                </a:solidFill>
                <a:latin typeface="Calibri" pitchFamily="34" charset="0"/>
                <a:cs typeface="Arial" pitchFamily="34" charset="0"/>
              </a:rPr>
              <a:t>Facultad Regional Córdoba</a:t>
            </a:r>
            <a:endParaRPr lang="es-MX" sz="2400" b="1" dirty="0" smtClean="0">
              <a:solidFill>
                <a:schemeClr val="accent2">
                  <a:lumMod val="20000"/>
                  <a:lumOff val="80000"/>
                </a:schemeClr>
              </a:solidFill>
              <a:latin typeface="Calibri" pitchFamily="34" charset="0"/>
              <a:cs typeface="Arial" pitchFamily="34" charset="0"/>
            </a:endParaRPr>
          </a:p>
          <a:p>
            <a:pPr lvl="0" algn="ctr"/>
            <a:r>
              <a:rPr lang="es-MX" sz="1400" b="1" dirty="0" smtClean="0">
                <a:solidFill>
                  <a:schemeClr val="accent2">
                    <a:lumMod val="20000"/>
                    <a:lumOff val="80000"/>
                  </a:schemeClr>
                </a:solidFill>
                <a:latin typeface="Calibri" pitchFamily="34" charset="0"/>
                <a:cs typeface="Arial" pitchFamily="34" charset="0"/>
              </a:rPr>
              <a:t>Tecnicatura Superior en Programación</a:t>
            </a:r>
            <a:endParaRPr lang="en-US" dirty="0" smtClean="0">
              <a:solidFill>
                <a:schemeClr val="accent2">
                  <a:lumMod val="20000"/>
                  <a:lumOff val="80000"/>
                </a:schemeClr>
              </a:solidFill>
              <a:latin typeface="Arial" pitchFamily="34" charset="0"/>
              <a:cs typeface="Arial" pitchFamily="34" charset="0"/>
            </a:endParaRPr>
          </a:p>
        </p:txBody>
      </p:sp>
      <p:pic>
        <p:nvPicPr>
          <p:cNvPr id="5" name="4 Imagen" descr="C:\Documents and Settings\Erika\Mis documentos\Downloads\utn-logo-460225.jpeg"/>
          <p:cNvPicPr/>
          <p:nvPr/>
        </p:nvPicPr>
        <p:blipFill>
          <a:blip r:embed="rId2" cstate="print">
            <a:duotone>
              <a:prstClr val="black"/>
              <a:schemeClr val="accent2">
                <a:tint val="45000"/>
                <a:satMod val="400000"/>
              </a:schemeClr>
            </a:duotone>
            <a:lum bright="-14000"/>
          </a:blip>
          <a:srcRect l="17199" t="8399" r="17199" b="18058"/>
          <a:stretch>
            <a:fillRect/>
          </a:stretch>
        </p:blipFill>
        <p:spPr bwMode="auto">
          <a:xfrm>
            <a:off x="8686832" y="357167"/>
            <a:ext cx="457200" cy="457200"/>
          </a:xfrm>
          <a:prstGeom prst="roundRect">
            <a:avLst>
              <a:gd name="adj" fmla="val 8594"/>
            </a:avLst>
          </a:prstGeom>
          <a:ln>
            <a:noFill/>
          </a:ln>
          <a:effectLst>
            <a:outerShdw dist="50800" dir="5400000" sx="200000" sy="200000" algn="ctr" rotWithShape="0">
              <a:srgbClr val="000000">
                <a:alpha val="0"/>
              </a:srgbClr>
            </a:outerShdw>
            <a:reflection blurRad="12700" stA="38000" endPos="28000" dist="5000" dir="5400000" sy="-100000" algn="bl" rotWithShape="0"/>
          </a:effectLst>
        </p:spPr>
      </p:pic>
      <p:sp>
        <p:nvSpPr>
          <p:cNvPr id="6" name="5 CuadroTexto"/>
          <p:cNvSpPr txBox="1"/>
          <p:nvPr/>
        </p:nvSpPr>
        <p:spPr>
          <a:xfrm>
            <a:off x="0" y="228602"/>
            <a:ext cx="426720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AR" sz="2400" dirty="0" smtClean="0">
                <a:solidFill>
                  <a:srgbClr val="002060"/>
                </a:solidFill>
              </a:rPr>
              <a:t>Practica Supervisada</a:t>
            </a:r>
          </a:p>
        </p:txBody>
      </p:sp>
      <p:sp>
        <p:nvSpPr>
          <p:cNvPr id="7" name="6 CuadroTexto"/>
          <p:cNvSpPr txBox="1"/>
          <p:nvPr/>
        </p:nvSpPr>
        <p:spPr>
          <a:xfrm>
            <a:off x="0" y="773668"/>
            <a:ext cx="129540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AR" dirty="0" smtClean="0">
                <a:solidFill>
                  <a:srgbClr val="002060"/>
                </a:solidFill>
              </a:rPr>
              <a:t>Año 2015</a:t>
            </a:r>
          </a:p>
        </p:txBody>
      </p:sp>
      <p:sp>
        <p:nvSpPr>
          <p:cNvPr id="8" name="7 CuadroTexto"/>
          <p:cNvSpPr txBox="1"/>
          <p:nvPr/>
        </p:nvSpPr>
        <p:spPr>
          <a:xfrm>
            <a:off x="0" y="6550226"/>
            <a:ext cx="91440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r"/>
            <a:r>
              <a:rPr lang="es-AR" sz="1400" dirty="0" smtClean="0"/>
              <a:t>Ochoa Erika Cecilia – </a:t>
            </a:r>
            <a:r>
              <a:rPr lang="es-AR" sz="1400" dirty="0" err="1" smtClean="0"/>
              <a:t>Leg</a:t>
            </a:r>
            <a:r>
              <a:rPr lang="es-AR" sz="1400" dirty="0" smtClean="0"/>
              <a:t>: 15771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428604"/>
            <a:ext cx="8229600" cy="1069848"/>
          </a:xfrm>
        </p:spPr>
        <p:txBody>
          <a:bodyPr/>
          <a:lstStyle/>
          <a:p>
            <a:r>
              <a:rPr lang="es-ES" dirty="0" smtClean="0"/>
              <a:t>Planificación</a:t>
            </a:r>
            <a:endParaRPr lang="es-ES" dirty="0"/>
          </a:p>
        </p:txBody>
      </p:sp>
      <p:sp>
        <p:nvSpPr>
          <p:cNvPr id="23553" name="Rectangle 1"/>
          <p:cNvSpPr>
            <a:spLocks noChangeArrowheads="1"/>
          </p:cNvSpPr>
          <p:nvPr/>
        </p:nvSpPr>
        <p:spPr bwMode="auto">
          <a:xfrm>
            <a:off x="0" y="2"/>
            <a:ext cx="415498"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s-ES" sz="1100" b="1"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es-ES" sz="800" b="0" i="0" u="none" strike="noStrike" cap="none" normalizeH="0" baseline="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s-ES" sz="1100" b="1" i="0" u="sng"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s-ES" sz="1100" b="1" i="0" u="sng"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es-ES" sz="800" b="0" i="0" u="none" strike="noStrike" cap="none" normalizeH="0" baseline="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23554" name="Picture 2"/>
          <p:cNvPicPr>
            <a:picLocks noChangeAspect="1" noChangeArrowheads="1"/>
          </p:cNvPicPr>
          <p:nvPr/>
        </p:nvPicPr>
        <p:blipFill>
          <a:blip r:embed="rId2"/>
          <a:srcRect/>
          <a:stretch>
            <a:fillRect/>
          </a:stretch>
        </p:blipFill>
        <p:spPr bwMode="auto">
          <a:xfrm>
            <a:off x="857224" y="1285861"/>
            <a:ext cx="7657742" cy="557214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42910" y="661509"/>
            <a:ext cx="8072494" cy="61964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500042"/>
            <a:ext cx="8229600" cy="1069848"/>
          </a:xfrm>
        </p:spPr>
        <p:txBody>
          <a:bodyPr>
            <a:normAutofit fontScale="90000"/>
          </a:bodyPr>
          <a:lstStyle/>
          <a:p>
            <a:r>
              <a:rPr lang="es-ES" dirty="0" smtClean="0"/>
              <a:t>Diagrama de Entidad Relación (DER)</a:t>
            </a:r>
            <a:endParaRPr lang="es-ES" dirty="0"/>
          </a:p>
        </p:txBody>
      </p:sp>
      <p:pic>
        <p:nvPicPr>
          <p:cNvPr id="2053" name="Picture 5" descr="C:\Users\usuario\Desktop\Presentacion\DER.png"/>
          <p:cNvPicPr>
            <a:picLocks noChangeAspect="1" noChangeArrowheads="1"/>
          </p:cNvPicPr>
          <p:nvPr/>
        </p:nvPicPr>
        <p:blipFill>
          <a:blip r:embed="rId2"/>
          <a:srcRect/>
          <a:stretch>
            <a:fillRect/>
          </a:stretch>
        </p:blipFill>
        <p:spPr bwMode="auto">
          <a:xfrm>
            <a:off x="353150" y="1428738"/>
            <a:ext cx="8362257" cy="54292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85795"/>
            <a:ext cx="8229600" cy="1066800"/>
          </a:xfrm>
        </p:spPr>
        <p:txBody>
          <a:bodyPr>
            <a:normAutofit/>
          </a:bodyPr>
          <a:lstStyle/>
          <a:p>
            <a:pPr algn="just"/>
            <a:r>
              <a:rPr lang="en-US" sz="3200" dirty="0" err="1" smtClean="0"/>
              <a:t>Funciones</a:t>
            </a:r>
            <a:r>
              <a:rPr lang="en-US" sz="3200" dirty="0" smtClean="0"/>
              <a:t> </a:t>
            </a:r>
            <a:r>
              <a:rPr lang="en-US" sz="3200" dirty="0" err="1" smtClean="0"/>
              <a:t>básicas</a:t>
            </a:r>
            <a:r>
              <a:rPr lang="en-US" sz="3200" dirty="0" smtClean="0"/>
              <a:t> del </a:t>
            </a:r>
            <a:r>
              <a:rPr lang="en-US" sz="3200" dirty="0" err="1" smtClean="0"/>
              <a:t>sistema</a:t>
            </a:r>
            <a:r>
              <a:rPr lang="en-US" sz="3200" dirty="0" smtClean="0"/>
              <a:t>.</a:t>
            </a:r>
            <a:endParaRPr lang="es-ES" sz="3200" dirty="0"/>
          </a:p>
        </p:txBody>
      </p:sp>
      <p:sp>
        <p:nvSpPr>
          <p:cNvPr id="5" name="4 Marcador de contenido"/>
          <p:cNvSpPr>
            <a:spLocks noGrp="1"/>
          </p:cNvSpPr>
          <p:nvPr>
            <p:ph idx="1"/>
          </p:nvPr>
        </p:nvSpPr>
        <p:spPr>
          <a:xfrm>
            <a:off x="0" y="1857366"/>
            <a:ext cx="9144000" cy="5000636"/>
          </a:xfrm>
        </p:spPr>
        <p:txBody>
          <a:bodyPr numCol="2">
            <a:normAutofit fontScale="55000" lnSpcReduction="20000"/>
          </a:bodyPr>
          <a:lstStyle/>
          <a:p>
            <a:pPr algn="just">
              <a:spcAft>
                <a:spcPts val="600"/>
              </a:spcAft>
            </a:pPr>
            <a:r>
              <a:rPr lang="es-ES" b="1" i="1" u="sng" dirty="0" smtClean="0"/>
              <a:t>Archivo</a:t>
            </a:r>
            <a:endParaRPr lang="es-ES" u="sng" dirty="0" smtClean="0"/>
          </a:p>
          <a:p>
            <a:pPr lvl="1" algn="just"/>
            <a:r>
              <a:rPr lang="es-ES" sz="2700" dirty="0" smtClean="0"/>
              <a:t>Registrar datos personales de los pacientes</a:t>
            </a:r>
          </a:p>
          <a:p>
            <a:pPr lvl="1" algn="just"/>
            <a:r>
              <a:rPr lang="es-ES" sz="2700" dirty="0" smtClean="0"/>
              <a:t>Registrar datos de diagnósticos</a:t>
            </a:r>
          </a:p>
          <a:p>
            <a:pPr lvl="1" algn="just"/>
            <a:r>
              <a:rPr lang="es-ES" sz="2700" dirty="0" smtClean="0"/>
              <a:t>Registrar datos de tratamientos</a:t>
            </a:r>
          </a:p>
          <a:p>
            <a:pPr lvl="1" algn="just"/>
            <a:r>
              <a:rPr lang="es-ES" sz="2700" dirty="0" smtClean="0"/>
              <a:t>Registrar datos de pruebas</a:t>
            </a:r>
          </a:p>
          <a:p>
            <a:pPr lvl="1" algn="just"/>
            <a:r>
              <a:rPr lang="es-ES" sz="2700" dirty="0" smtClean="0"/>
              <a:t>Registrar horarios </a:t>
            </a:r>
          </a:p>
          <a:p>
            <a:pPr algn="just">
              <a:spcBef>
                <a:spcPts val="600"/>
              </a:spcBef>
              <a:spcAft>
                <a:spcPts val="600"/>
              </a:spcAft>
            </a:pPr>
            <a:r>
              <a:rPr lang="es-ES" b="1" i="1" u="sng" dirty="0" smtClean="0"/>
              <a:t>Procedimientos</a:t>
            </a:r>
            <a:endParaRPr lang="es-ES" u="sng" dirty="0" smtClean="0"/>
          </a:p>
          <a:p>
            <a:pPr lvl="0" algn="just"/>
            <a:r>
              <a:rPr lang="es-ES" dirty="0" smtClean="0"/>
              <a:t>Agenda</a:t>
            </a:r>
          </a:p>
          <a:p>
            <a:pPr lvl="1" algn="just"/>
            <a:r>
              <a:rPr lang="es-ES" sz="2800" dirty="0" smtClean="0"/>
              <a:t>Consultar pacientes</a:t>
            </a:r>
          </a:p>
          <a:p>
            <a:pPr lvl="1" algn="just"/>
            <a:r>
              <a:rPr lang="es-ES" sz="2800" dirty="0" smtClean="0"/>
              <a:t>Consultar horarios disponibles</a:t>
            </a:r>
          </a:p>
          <a:p>
            <a:pPr lvl="1" algn="just"/>
            <a:r>
              <a:rPr lang="es-ES" sz="2800" dirty="0" smtClean="0"/>
              <a:t>Registrar nuevo turno</a:t>
            </a:r>
          </a:p>
          <a:p>
            <a:pPr lvl="1" algn="just"/>
            <a:r>
              <a:rPr lang="es-ES" sz="2800" dirty="0" smtClean="0"/>
              <a:t>Consultar calendario de turnos</a:t>
            </a:r>
          </a:p>
          <a:p>
            <a:pPr lvl="0" algn="just"/>
            <a:r>
              <a:rPr lang="es-ES" dirty="0" smtClean="0"/>
              <a:t>Pacientes</a:t>
            </a:r>
          </a:p>
          <a:p>
            <a:pPr lvl="1" algn="just"/>
            <a:r>
              <a:rPr lang="es-ES" sz="2800" dirty="0" smtClean="0"/>
              <a:t>Consultar datos personales de los pacientes </a:t>
            </a:r>
          </a:p>
          <a:p>
            <a:pPr lvl="1" algn="just"/>
            <a:r>
              <a:rPr lang="es-ES" sz="2800" dirty="0" smtClean="0"/>
              <a:t>Consultar antecedentes</a:t>
            </a:r>
          </a:p>
          <a:p>
            <a:pPr lvl="1" algn="just"/>
            <a:r>
              <a:rPr lang="es-ES" sz="2700" dirty="0" smtClean="0"/>
              <a:t>Consultar importe adeudado de terapia</a:t>
            </a:r>
          </a:p>
          <a:p>
            <a:pPr lvl="0" algn="just"/>
            <a:r>
              <a:rPr lang="es-ES" dirty="0" smtClean="0"/>
              <a:t>Consulta</a:t>
            </a:r>
          </a:p>
          <a:p>
            <a:pPr lvl="1" algn="just"/>
            <a:r>
              <a:rPr lang="es-ES" sz="2800" dirty="0" smtClean="0"/>
              <a:t>Ingresar fecha</a:t>
            </a:r>
          </a:p>
          <a:p>
            <a:pPr lvl="1" algn="just"/>
            <a:r>
              <a:rPr lang="es-ES" sz="2800" dirty="0" smtClean="0"/>
              <a:t>Ingresar Motivo consulta   </a:t>
            </a:r>
          </a:p>
          <a:p>
            <a:pPr lvl="1" algn="just"/>
            <a:r>
              <a:rPr lang="es-ES" sz="2800" dirty="0" smtClean="0"/>
              <a:t>Seleccionar Diagnóstico</a:t>
            </a:r>
          </a:p>
          <a:p>
            <a:pPr lvl="1" algn="just"/>
            <a:r>
              <a:rPr lang="es-ES" sz="2800" dirty="0" smtClean="0"/>
              <a:t>Registrar nueva consulta</a:t>
            </a:r>
          </a:p>
          <a:p>
            <a:pPr lvl="0" algn="just"/>
            <a:r>
              <a:rPr lang="es-ES" dirty="0" smtClean="0"/>
              <a:t>Seguimiento de consulta</a:t>
            </a:r>
          </a:p>
          <a:p>
            <a:pPr lvl="1" algn="just"/>
            <a:r>
              <a:rPr lang="es-ES" sz="2800" dirty="0" smtClean="0"/>
              <a:t>Ingresar fecha seguimiento</a:t>
            </a:r>
          </a:p>
          <a:p>
            <a:pPr lvl="1" algn="just"/>
            <a:r>
              <a:rPr lang="es-ES" sz="2800" dirty="0" smtClean="0"/>
              <a:t>Ingresar estado</a:t>
            </a:r>
          </a:p>
          <a:p>
            <a:pPr lvl="1" algn="just"/>
            <a:r>
              <a:rPr lang="es-ES" sz="2800" dirty="0" smtClean="0"/>
              <a:t>Ingresar tratamiento</a:t>
            </a:r>
          </a:p>
          <a:p>
            <a:pPr lvl="1" algn="just"/>
            <a:r>
              <a:rPr lang="es-ES" sz="2800" dirty="0" smtClean="0"/>
              <a:t>Ingresar observaciones</a:t>
            </a:r>
          </a:p>
          <a:p>
            <a:pPr lvl="0" algn="just"/>
            <a:r>
              <a:rPr lang="es-ES" dirty="0" smtClean="0"/>
              <a:t>Estudios</a:t>
            </a:r>
          </a:p>
          <a:p>
            <a:pPr lvl="1" algn="just"/>
            <a:r>
              <a:rPr lang="es-ES" sz="2800" dirty="0" smtClean="0"/>
              <a:t>Registrar nueva prueba (test psicológicos)</a:t>
            </a:r>
          </a:p>
          <a:p>
            <a:pPr lvl="1" algn="just"/>
            <a:r>
              <a:rPr lang="es-ES" sz="2800" dirty="0" smtClean="0"/>
              <a:t>Visualizar todos los recursos</a:t>
            </a:r>
          </a:p>
          <a:p>
            <a:pPr algn="just">
              <a:spcBef>
                <a:spcPts val="600"/>
              </a:spcBef>
              <a:spcAft>
                <a:spcPts val="600"/>
              </a:spcAft>
            </a:pPr>
            <a:r>
              <a:rPr lang="es-ES" b="1" i="1" u="sng" dirty="0" smtClean="0"/>
              <a:t>Reportes</a:t>
            </a:r>
            <a:endParaRPr lang="es-ES" u="sng" dirty="0" smtClean="0"/>
          </a:p>
          <a:p>
            <a:pPr lvl="1" algn="just">
              <a:spcAft>
                <a:spcPts val="600"/>
              </a:spcAft>
            </a:pPr>
            <a:r>
              <a:rPr lang="es-ES" sz="2700" dirty="0" smtClean="0"/>
              <a:t>Emitir reporte de pruebas realizadas por pacientes.</a:t>
            </a:r>
          </a:p>
          <a:p>
            <a:pPr lvl="1" algn="just">
              <a:spcAft>
                <a:spcPts val="600"/>
              </a:spcAft>
            </a:pPr>
            <a:r>
              <a:rPr lang="es-ES" sz="2700" dirty="0" smtClean="0"/>
              <a:t>Emitir reporte de los problemas más comunes por los que se inicia la terapia.</a:t>
            </a:r>
          </a:p>
          <a:p>
            <a:pPr lvl="1" algn="just">
              <a:spcAft>
                <a:spcPts val="600"/>
              </a:spcAft>
            </a:pPr>
            <a:r>
              <a:rPr lang="es-ES" sz="2700" dirty="0" smtClean="0"/>
              <a:t>Emitir reporte sobre inasistencia de consultas por fecha y paciente.</a:t>
            </a:r>
          </a:p>
          <a:p>
            <a:pPr lvl="1" algn="just">
              <a:spcAft>
                <a:spcPts val="600"/>
              </a:spcAft>
            </a:pPr>
            <a:r>
              <a:rPr lang="es-ES" sz="2700" dirty="0" smtClean="0"/>
              <a:t>Emitir reporte de las consultas que posean diagnóstico.</a:t>
            </a:r>
          </a:p>
          <a:p>
            <a:pPr lvl="1" algn="just">
              <a:spcAft>
                <a:spcPts val="600"/>
              </a:spcAft>
            </a:pPr>
            <a:r>
              <a:rPr lang="es-ES" sz="2700" dirty="0" smtClean="0"/>
              <a:t>Emitir reporte de pacientes que no abonaron la consulta.</a:t>
            </a:r>
          </a:p>
          <a:p>
            <a:pPr>
              <a:buNone/>
            </a:pP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571481"/>
            <a:ext cx="9144000" cy="4911787"/>
          </a:xfrm>
          <a:prstGeom prst="rect">
            <a:avLst/>
          </a:prstGeom>
          <a:noFill/>
          <a:ln w="9525">
            <a:noFill/>
            <a:miter lim="800000"/>
            <a:headEnd/>
            <a:tailEnd/>
          </a:ln>
          <a:effectLst/>
        </p:spPr>
      </p:pic>
      <p:pic>
        <p:nvPicPr>
          <p:cNvPr id="3" name="2 Imagen" descr="C:\Users\usuario\Desktop\TECNICATURA 2014\ventanas\23.PNG"/>
          <p:cNvPicPr/>
          <p:nvPr/>
        </p:nvPicPr>
        <p:blipFill>
          <a:blip r:embed="rId3"/>
          <a:srcRect/>
          <a:stretch>
            <a:fillRect/>
          </a:stretch>
        </p:blipFill>
        <p:spPr bwMode="auto">
          <a:xfrm>
            <a:off x="1643045" y="1643052"/>
            <a:ext cx="6037917" cy="4052582"/>
          </a:xfrm>
          <a:prstGeom prst="rect">
            <a:avLst/>
          </a:prstGeom>
          <a:noFill/>
          <a:ln w="9525">
            <a:noFill/>
            <a:miter lim="800000"/>
            <a:headEnd/>
            <a:tailEnd/>
          </a:ln>
        </p:spPr>
      </p:pic>
      <p:pic>
        <p:nvPicPr>
          <p:cNvPr id="4" name="3 Imagen"/>
          <p:cNvPicPr/>
          <p:nvPr/>
        </p:nvPicPr>
        <p:blipFill>
          <a:blip r:embed="rId4" cstate="print"/>
          <a:srcRect/>
          <a:stretch>
            <a:fillRect/>
          </a:stretch>
        </p:blipFill>
        <p:spPr bwMode="auto">
          <a:xfrm>
            <a:off x="357158" y="4286256"/>
            <a:ext cx="3214710" cy="2571744"/>
          </a:xfrm>
          <a:prstGeom prst="rect">
            <a:avLst/>
          </a:prstGeom>
          <a:noFill/>
          <a:ln w="9525">
            <a:noFill/>
            <a:miter lim="800000"/>
            <a:headEnd/>
            <a:tailEnd/>
          </a:ln>
        </p:spPr>
      </p:pic>
      <p:pic>
        <p:nvPicPr>
          <p:cNvPr id="2051" name="Picture 3"/>
          <p:cNvPicPr>
            <a:picLocks noChangeAspect="1" noChangeArrowheads="1"/>
          </p:cNvPicPr>
          <p:nvPr/>
        </p:nvPicPr>
        <p:blipFill>
          <a:blip r:embed="rId5"/>
          <a:srcRect/>
          <a:stretch>
            <a:fillRect/>
          </a:stretch>
        </p:blipFill>
        <p:spPr bwMode="auto">
          <a:xfrm>
            <a:off x="4567238" y="4297857"/>
            <a:ext cx="4576765" cy="256014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Los problemas y errores comunes</a:t>
            </a:r>
            <a:endParaRPr lang="es-ES" dirty="0"/>
          </a:p>
        </p:txBody>
      </p:sp>
      <p:sp>
        <p:nvSpPr>
          <p:cNvPr id="3" name="2 Marcador de contenido"/>
          <p:cNvSpPr>
            <a:spLocks noGrp="1"/>
          </p:cNvSpPr>
          <p:nvPr>
            <p:ph idx="1"/>
          </p:nvPr>
        </p:nvSpPr>
        <p:spPr/>
        <p:txBody>
          <a:bodyPr>
            <a:normAutofit fontScale="70000" lnSpcReduction="20000"/>
          </a:bodyPr>
          <a:lstStyle/>
          <a:p>
            <a:pPr algn="just"/>
            <a:r>
              <a:rPr lang="es-ES" dirty="0" smtClean="0"/>
              <a:t>Los errores relacionados con el proceso. </a:t>
            </a:r>
          </a:p>
          <a:p>
            <a:pPr algn="just">
              <a:buNone/>
            </a:pPr>
            <a:endParaRPr lang="es-ES" dirty="0" smtClean="0"/>
          </a:p>
          <a:p>
            <a:pPr indent="256032" algn="just">
              <a:lnSpc>
                <a:spcPct val="120000"/>
              </a:lnSpc>
              <a:spcAft>
                <a:spcPts val="600"/>
              </a:spcAft>
              <a:buNone/>
            </a:pPr>
            <a:r>
              <a:rPr lang="es-ES" b="1" i="1" dirty="0" smtClean="0"/>
              <a:t>Planificación excesivamente optimista. </a:t>
            </a:r>
            <a:r>
              <a:rPr lang="es-ES" dirty="0" smtClean="0"/>
              <a:t>Los retos a los que se enfrenta alguien que desarrolla una aplicación en tres meses son muy diferentes de aquellos a los que se enfrenta alguien que desarrolla una aplicación que necesita un año. Fijar un plan excesivamente optimista predispone a que el proyecto falle por infravalorar el alcance del proyecto, minando la planificación efectiva, y reduciendo las actividades críticas para el desarrollo, como el análisis de requerimientos o el diseño. También supone una excesiva presión para el desarrollador, quien a largo plazo se ve afectado en su moral y su productividad.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Conclusión</a:t>
            </a:r>
            <a:endParaRPr lang="es-ES" dirty="0"/>
          </a:p>
        </p:txBody>
      </p:sp>
      <p:sp>
        <p:nvSpPr>
          <p:cNvPr id="3" name="2 Marcador de contenido"/>
          <p:cNvSpPr>
            <a:spLocks noGrp="1"/>
          </p:cNvSpPr>
          <p:nvPr>
            <p:ph idx="1"/>
          </p:nvPr>
        </p:nvSpPr>
        <p:spPr/>
        <p:txBody>
          <a:bodyPr>
            <a:normAutofit fontScale="77500" lnSpcReduction="20000"/>
          </a:bodyPr>
          <a:lstStyle/>
          <a:p>
            <a:pPr indent="256032" algn="just">
              <a:lnSpc>
                <a:spcPct val="120000"/>
              </a:lnSpc>
              <a:spcAft>
                <a:spcPts val="600"/>
              </a:spcAft>
            </a:pPr>
            <a:r>
              <a:rPr lang="es-ES" dirty="0" smtClean="0"/>
              <a:t>Un Plan de Proyecto requiere gran cantidad de información.</a:t>
            </a:r>
          </a:p>
          <a:p>
            <a:pPr indent="256032" algn="just">
              <a:lnSpc>
                <a:spcPct val="120000"/>
              </a:lnSpc>
              <a:spcAft>
                <a:spcPts val="600"/>
              </a:spcAft>
            </a:pPr>
            <a:r>
              <a:rPr lang="es-ES" dirty="0" smtClean="0"/>
              <a:t>Muchas veces no contamos con toda ella en el momento de la construcción.</a:t>
            </a:r>
          </a:p>
          <a:p>
            <a:pPr indent="256032" algn="just">
              <a:lnSpc>
                <a:spcPct val="120000"/>
              </a:lnSpc>
              <a:spcAft>
                <a:spcPts val="600"/>
              </a:spcAft>
            </a:pPr>
            <a:r>
              <a:rPr lang="es-ES" dirty="0" smtClean="0"/>
              <a:t>No es posible hacer un seguimiento sin un plan de trabajo acorde.</a:t>
            </a:r>
          </a:p>
          <a:p>
            <a:pPr indent="256032" algn="just">
              <a:lnSpc>
                <a:spcPct val="120000"/>
              </a:lnSpc>
              <a:spcAft>
                <a:spcPts val="600"/>
              </a:spcAft>
            </a:pPr>
            <a:r>
              <a:rPr lang="es-ES" dirty="0" smtClean="0"/>
              <a:t>Se  ha  tratado  de  hacer  un  proyecto  de  objetivo  claro  para proporcionar  una herramienta  que  ayude  a  la  toma  de  decisiones,  que  además  tendrá  una referencia  teórica en el modulo de ayuda del sistema que sirva de referencia  a la hora de comenzar a trabajar con el software.</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14282" y="2928934"/>
            <a:ext cx="8501122"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sz="5400" i="1" dirty="0" smtClean="0"/>
              <a:t>Gracias por su atención</a:t>
            </a:r>
            <a:endParaRPr lang="es-ES" sz="54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857232"/>
            <a:ext cx="8229600" cy="1069848"/>
          </a:xfrm>
        </p:spPr>
        <p:txBody>
          <a:bodyPr/>
          <a:lstStyle/>
          <a:p>
            <a:r>
              <a:rPr lang="es-ES" dirty="0" smtClean="0"/>
              <a:t>Enunciado</a:t>
            </a:r>
            <a:endParaRPr lang="es-ES" dirty="0"/>
          </a:p>
        </p:txBody>
      </p:sp>
      <p:sp>
        <p:nvSpPr>
          <p:cNvPr id="3" name="2 Marcador de texto"/>
          <p:cNvSpPr txBox="1">
            <a:spLocks/>
          </p:cNvSpPr>
          <p:nvPr/>
        </p:nvSpPr>
        <p:spPr>
          <a:xfrm>
            <a:off x="0" y="1928802"/>
            <a:ext cx="8929718" cy="4786346"/>
          </a:xfrm>
          <a:prstGeom prst="rect">
            <a:avLst/>
          </a:prstGeom>
        </p:spPr>
        <p:txBody>
          <a:bodyPr>
            <a:normAutofit fontScale="25000" lnSpcReduction="20000"/>
          </a:bodyPr>
          <a:lstStyle/>
          <a:p>
            <a:pPr marL="365760" indent="256032" algn="just">
              <a:lnSpc>
                <a:spcPct val="120000"/>
              </a:lnSpc>
              <a:spcBef>
                <a:spcPts val="300"/>
              </a:spcBef>
              <a:buClr>
                <a:schemeClr val="accent3"/>
              </a:buClr>
            </a:pPr>
            <a:r>
              <a:rPr kumimoji="0" lang="es-ES" sz="6400" b="0" i="0" u="none" strike="noStrike" kern="1200" cap="none" spc="0" normalizeH="0" baseline="0" noProof="0" dirty="0" smtClean="0">
                <a:ln>
                  <a:noFill/>
                </a:ln>
                <a:solidFill>
                  <a:schemeClr val="tx1"/>
                </a:solidFill>
                <a:effectLst/>
                <a:uLnTx/>
                <a:uFillTx/>
                <a:latin typeface="+mn-lt"/>
                <a:ea typeface="+mn-ea"/>
                <a:cs typeface="+mn-cs"/>
              </a:rPr>
              <a:t>Luego del relevamiento de información realizado al Psicólogo que ha solicitado el desarrollo de un sistema de información que le facilite la administración de turnos para la atención especializada pacientes, poder llevar un historial psicológico de los pacientes de un modo más eficiente, obtener estadísticas por pacientes sobre los problemas más frecuentes por lo que se realiza la terapia al igual que la evolución de la misma; se puede detallar el siguiente proceso para la gestión de los turnos y cobros a los pacientes: los turnos son dados de lunes a viernes en los horarios 10:00hs a 12:00hs y 15:00hs a 19:00hs, en función de la reserva realizada por el paciente. Frecuentemente se anotan más pacientes de los que se pueden llegar a atender y esto genera conflictos. </a:t>
            </a:r>
          </a:p>
          <a:p>
            <a:pPr marL="365760" indent="256032" algn="just">
              <a:lnSpc>
                <a:spcPct val="120000"/>
              </a:lnSpc>
              <a:spcBef>
                <a:spcPts val="300"/>
              </a:spcBef>
              <a:buClr>
                <a:schemeClr val="accent3"/>
              </a:buClr>
            </a:pPr>
            <a:r>
              <a:rPr kumimoji="0" lang="es-ES" sz="6400" b="0" i="0" u="none" strike="noStrike" kern="1200" cap="none" spc="0" normalizeH="0" baseline="0" noProof="0" dirty="0" smtClean="0">
                <a:ln>
                  <a:noFill/>
                </a:ln>
                <a:solidFill>
                  <a:schemeClr val="tx1"/>
                </a:solidFill>
                <a:effectLst/>
                <a:uLnTx/>
                <a:uFillTx/>
                <a:latin typeface="+mn-lt"/>
                <a:ea typeface="+mn-ea"/>
                <a:cs typeface="+mn-cs"/>
              </a:rPr>
              <a:t>Los pacientes que ya han sido atendidos alguna vez, podrán solicitar los turnos telefónicamente o por e-mail; en cambio los nuevos pacientes deberán responder una serie de preguntas antes de poder solicitar un turno.</a:t>
            </a:r>
          </a:p>
          <a:p>
            <a:pPr marL="365760" indent="256032" algn="just">
              <a:lnSpc>
                <a:spcPct val="120000"/>
              </a:lnSpc>
              <a:spcBef>
                <a:spcPts val="300"/>
              </a:spcBef>
              <a:buClr>
                <a:schemeClr val="accent3"/>
              </a:buClr>
            </a:pPr>
            <a:r>
              <a:rPr kumimoji="0" lang="es-ES" sz="6400" b="0" i="0" u="none" strike="noStrike" kern="1200" cap="none" spc="0" normalizeH="0" baseline="0" noProof="0" dirty="0" smtClean="0">
                <a:ln>
                  <a:noFill/>
                </a:ln>
                <a:solidFill>
                  <a:schemeClr val="tx1"/>
                </a:solidFill>
                <a:effectLst/>
                <a:uLnTx/>
                <a:uFillTx/>
                <a:latin typeface="+mn-lt"/>
                <a:ea typeface="+mn-ea"/>
                <a:cs typeface="+mn-cs"/>
              </a:rPr>
              <a:t>Los turnos que se dan pueden ser para consultas o para la realización de pruebas especiales.</a:t>
            </a:r>
          </a:p>
          <a:p>
            <a:pPr marL="365760" indent="256032" algn="just">
              <a:lnSpc>
                <a:spcPct val="120000"/>
              </a:lnSpc>
              <a:spcBef>
                <a:spcPts val="300"/>
              </a:spcBef>
              <a:buClr>
                <a:schemeClr val="accent3"/>
              </a:buClr>
            </a:pPr>
            <a:r>
              <a:rPr kumimoji="0" lang="es-ES" sz="6400" b="0" i="0" u="none" strike="noStrike" kern="1200" cap="none" spc="0" normalizeH="0" baseline="0" noProof="0" dirty="0" smtClean="0">
                <a:ln>
                  <a:noFill/>
                </a:ln>
                <a:solidFill>
                  <a:schemeClr val="tx1"/>
                </a:solidFill>
                <a:effectLst/>
                <a:uLnTx/>
                <a:uFillTx/>
                <a:latin typeface="+mn-lt"/>
                <a:ea typeface="+mn-ea"/>
                <a:cs typeface="+mn-cs"/>
              </a:rPr>
              <a:t>Al finalizar la consulta el paciente abona la misma de no hacerlo se registra su deuda.</a:t>
            </a:r>
          </a:p>
          <a:p>
            <a:pPr marL="365760" indent="256032" algn="just">
              <a:lnSpc>
                <a:spcPct val="120000"/>
              </a:lnSpc>
              <a:spcBef>
                <a:spcPts val="300"/>
              </a:spcBef>
              <a:buClr>
                <a:schemeClr val="accent3"/>
              </a:buClr>
            </a:pPr>
            <a:r>
              <a:rPr kumimoji="0" lang="es-ES" sz="6400" b="0" i="0" u="none" strike="noStrike" kern="1200" cap="none" spc="0" normalizeH="0" baseline="0" noProof="0" dirty="0" smtClean="0">
                <a:ln>
                  <a:noFill/>
                </a:ln>
                <a:solidFill>
                  <a:schemeClr val="tx1"/>
                </a:solidFill>
                <a:effectLst/>
                <a:uLnTx/>
                <a:uFillTx/>
                <a:latin typeface="+mn-lt"/>
                <a:ea typeface="+mn-ea"/>
                <a:cs typeface="+mn-cs"/>
              </a:rPr>
              <a:t>En la actualidad, el histórico de paciente se registra en hojas o cuadernos que muchas veces no son actualizarlas o se extravían de esta manera se dificulta el seguimiento de la terapia.</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just"/>
            <a:r>
              <a:rPr lang="en-US" dirty="0" err="1" smtClean="0"/>
              <a:t>Informe</a:t>
            </a:r>
            <a:r>
              <a:rPr lang="en-US" dirty="0" smtClean="0"/>
              <a:t> </a:t>
            </a:r>
            <a:r>
              <a:rPr lang="en-US" dirty="0" err="1" smtClean="0"/>
              <a:t>diagnóstico</a:t>
            </a:r>
            <a:r>
              <a:rPr lang="en-US" dirty="0" smtClean="0"/>
              <a:t> </a:t>
            </a:r>
            <a:r>
              <a:rPr lang="es-ES" dirty="0" smtClean="0"/>
              <a:t>de necesidades y/o problemas</a:t>
            </a:r>
            <a:endParaRPr lang="es-ES" dirty="0"/>
          </a:p>
        </p:txBody>
      </p:sp>
      <p:sp>
        <p:nvSpPr>
          <p:cNvPr id="3" name="2 Marcador de contenido"/>
          <p:cNvSpPr>
            <a:spLocks noGrp="1"/>
          </p:cNvSpPr>
          <p:nvPr>
            <p:ph idx="1"/>
          </p:nvPr>
        </p:nvSpPr>
        <p:spPr/>
        <p:txBody>
          <a:bodyPr>
            <a:normAutofit fontScale="92500"/>
          </a:bodyPr>
          <a:lstStyle/>
          <a:p>
            <a:pPr algn="ctr">
              <a:buNone/>
            </a:pPr>
            <a:r>
              <a:rPr lang="es-ES" sz="1800" b="1" dirty="0" smtClean="0"/>
              <a:t> </a:t>
            </a:r>
            <a:r>
              <a:rPr lang="es-ES" sz="2000" dirty="0" smtClean="0"/>
              <a:t>En base a la información relevada se determino el siguiente listado de necesidades expresadas por el cliente:</a:t>
            </a:r>
            <a:endParaRPr lang="en-US" sz="1900" dirty="0" smtClean="0"/>
          </a:p>
          <a:p>
            <a:r>
              <a:rPr lang="en-US" sz="1800" dirty="0" err="1" smtClean="0"/>
              <a:t>Necesidades</a:t>
            </a:r>
            <a:endParaRPr lang="en-US" sz="1800" dirty="0" smtClean="0"/>
          </a:p>
          <a:p>
            <a:pPr lvl="1" algn="just"/>
            <a:r>
              <a:rPr lang="es-ES" sz="1900" dirty="0" smtClean="0"/>
              <a:t>Poder registrar y actualizar el historial psicológico de cada paciente.</a:t>
            </a:r>
          </a:p>
          <a:p>
            <a:pPr lvl="1" algn="just"/>
            <a:r>
              <a:rPr lang="es-ES" sz="1900" dirty="0" smtClean="0"/>
              <a:t>Llevar un registro actualizado de los turnos.</a:t>
            </a:r>
          </a:p>
          <a:p>
            <a:pPr lvl="1" algn="just"/>
            <a:r>
              <a:rPr lang="es-ES" sz="1900" dirty="0" smtClean="0"/>
              <a:t>Poder consultar los turnos por día. </a:t>
            </a:r>
          </a:p>
          <a:p>
            <a:pPr lvl="1" algn="just"/>
            <a:r>
              <a:rPr lang="es-ES" sz="1900" dirty="0" smtClean="0"/>
              <a:t>Poder consultar los días y horarios disponibles para asignar a pacientes.</a:t>
            </a:r>
          </a:p>
          <a:p>
            <a:pPr lvl="1" algn="just"/>
            <a:r>
              <a:rPr lang="es-ES" sz="1900" dirty="0" smtClean="0"/>
              <a:t>Poder consultar los pacientes que adeudan la consulta y el monto de la misma.</a:t>
            </a:r>
          </a:p>
          <a:p>
            <a:pPr lvl="1" algn="just"/>
            <a:endParaRPr lang="en-US" sz="900" dirty="0" smtClean="0"/>
          </a:p>
          <a:p>
            <a:r>
              <a:rPr lang="en-US" sz="1800" dirty="0" err="1" smtClean="0"/>
              <a:t>Problemas</a:t>
            </a:r>
            <a:endParaRPr lang="en-US" sz="1800" dirty="0" smtClean="0"/>
          </a:p>
          <a:p>
            <a:pPr lvl="1" algn="just">
              <a:lnSpc>
                <a:spcPct val="110000"/>
              </a:lnSpc>
            </a:pPr>
            <a:r>
              <a:rPr lang="es-ES" sz="1900" dirty="0" smtClean="0"/>
              <a:t>No existe un manejo apropiado de los datos de los pacientes y de su respectiva terapia,  dificultando el seguimiento de la misma.</a:t>
            </a:r>
          </a:p>
          <a:p>
            <a:pPr lvl="1" algn="just">
              <a:lnSpc>
                <a:spcPct val="110000"/>
              </a:lnSpc>
            </a:pPr>
            <a:r>
              <a:rPr lang="es-ES" sz="1900" dirty="0" smtClean="0"/>
              <a:t>El cliente desea poder consultar el histórico de terapia. </a:t>
            </a:r>
          </a:p>
          <a:p>
            <a:endParaRPr lang="es-E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Propuesta mediante la definición del Objetivo, Límite y Alcances.</a:t>
            </a:r>
            <a:endParaRPr lang="es-ES" dirty="0"/>
          </a:p>
        </p:txBody>
      </p:sp>
      <p:sp>
        <p:nvSpPr>
          <p:cNvPr id="3" name="2 Marcador de contenido"/>
          <p:cNvSpPr>
            <a:spLocks noGrp="1"/>
          </p:cNvSpPr>
          <p:nvPr>
            <p:ph idx="1"/>
          </p:nvPr>
        </p:nvSpPr>
        <p:spPr/>
        <p:txBody>
          <a:bodyPr>
            <a:normAutofit/>
          </a:bodyPr>
          <a:lstStyle/>
          <a:p>
            <a:pPr algn="ctr">
              <a:buNone/>
            </a:pPr>
            <a:r>
              <a:rPr lang="en-US" u="sng" dirty="0" err="1" smtClean="0"/>
              <a:t>Sistema</a:t>
            </a:r>
            <a:r>
              <a:rPr lang="en-US" u="sng" dirty="0" smtClean="0"/>
              <a:t> de </a:t>
            </a:r>
            <a:r>
              <a:rPr lang="en-US" u="sng" dirty="0" err="1" smtClean="0"/>
              <a:t>Información</a:t>
            </a:r>
            <a:endParaRPr lang="en-US" dirty="0" smtClean="0"/>
          </a:p>
          <a:p>
            <a:pPr algn="just"/>
            <a:r>
              <a:rPr lang="en-US" dirty="0" err="1" smtClean="0"/>
              <a:t>Objetivo</a:t>
            </a:r>
            <a:r>
              <a:rPr lang="en-US" dirty="0" smtClean="0"/>
              <a:t>: </a:t>
            </a:r>
          </a:p>
          <a:p>
            <a:pPr lvl="1" indent="246888" algn="just">
              <a:buNone/>
            </a:pPr>
            <a:r>
              <a:rPr lang="es-ES" i="1" dirty="0" smtClean="0"/>
              <a:t>Brindar información necesaria y completa para una correcta gestión de turnos, administración de pacientes y gestión del historial de terapia, permitiendo el seguimiento de la misma; emitiendo los listados e informes necesarios.</a:t>
            </a:r>
            <a:endParaRPr lang="en-US" i="1" dirty="0" smtClean="0"/>
          </a:p>
          <a:p>
            <a:r>
              <a:rPr lang="en-US" dirty="0" err="1" smtClean="0"/>
              <a:t>Límite</a:t>
            </a:r>
            <a:r>
              <a:rPr lang="en-US" dirty="0" smtClean="0"/>
              <a:t>:</a:t>
            </a:r>
          </a:p>
          <a:p>
            <a:pPr indent="256032" algn="just">
              <a:lnSpc>
                <a:spcPct val="110000"/>
              </a:lnSpc>
              <a:buNone/>
            </a:pPr>
            <a:r>
              <a:rPr lang="es-ES" sz="2200" i="1" dirty="0" smtClean="0">
                <a:solidFill>
                  <a:schemeClr val="accent2"/>
                </a:solidFill>
              </a:rPr>
              <a:t>DESDE la registración del paciente HASTA la emisión de informes sobre turnos e histórico de terapia por paciente.</a:t>
            </a:r>
            <a:endParaRPr lang="en-US" sz="2200" i="1" dirty="0" smtClean="0">
              <a:solidFill>
                <a:schemeClr val="accent2"/>
              </a:solidFill>
            </a:endParaRP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2844" y="500043"/>
            <a:ext cx="9001156" cy="6357959"/>
          </a:xfrm>
        </p:spPr>
        <p:txBody>
          <a:bodyPr numCol="2">
            <a:normAutofit fontScale="32500" lnSpcReduction="20000"/>
          </a:bodyPr>
          <a:lstStyle/>
          <a:p>
            <a:pPr>
              <a:buNone/>
            </a:pPr>
            <a:endParaRPr lang="en-US" sz="2200" dirty="0" smtClean="0"/>
          </a:p>
          <a:p>
            <a:r>
              <a:rPr lang="en-US" sz="8600" dirty="0" err="1" smtClean="0"/>
              <a:t>Alcances</a:t>
            </a:r>
            <a:r>
              <a:rPr lang="en-US" sz="8600" dirty="0" smtClean="0"/>
              <a:t>:</a:t>
            </a:r>
            <a:endParaRPr lang="en-US" sz="3600" dirty="0" smtClean="0"/>
          </a:p>
          <a:p>
            <a:pPr algn="r">
              <a:buNone/>
            </a:pPr>
            <a:r>
              <a:rPr lang="es-ES" sz="5500" b="1" u="sng" dirty="0" smtClean="0"/>
              <a:t>Requerimientos Funcionales (Requerimientos globales)</a:t>
            </a:r>
            <a:endParaRPr lang="es-ES" sz="5500" dirty="0" smtClean="0"/>
          </a:p>
          <a:p>
            <a:pPr algn="r">
              <a:buNone/>
            </a:pPr>
            <a:r>
              <a:rPr lang="es-ES" sz="4300" b="1" i="1" dirty="0" smtClean="0"/>
              <a:t>Detallando  Alcances</a:t>
            </a:r>
          </a:p>
          <a:p>
            <a:pPr algn="r">
              <a:buNone/>
            </a:pPr>
            <a:endParaRPr lang="es-ES" sz="4300" dirty="0" smtClean="0"/>
          </a:p>
          <a:p>
            <a:pPr algn="just"/>
            <a:r>
              <a:rPr lang="es-ES" sz="4300" dirty="0" smtClean="0"/>
              <a:t>Administrar datos de pacientes</a:t>
            </a:r>
          </a:p>
          <a:p>
            <a:pPr lvl="1" algn="just"/>
            <a:r>
              <a:rPr lang="es-ES" sz="4300" dirty="0" smtClean="0"/>
              <a:t>Registrar nuevo paciente</a:t>
            </a:r>
          </a:p>
          <a:p>
            <a:pPr lvl="1" algn="just"/>
            <a:r>
              <a:rPr lang="es-ES" sz="4300" dirty="0" smtClean="0"/>
              <a:t>Registrar modificaciones de datos de paciente</a:t>
            </a:r>
          </a:p>
          <a:p>
            <a:pPr lvl="1" algn="just">
              <a:spcAft>
                <a:spcPts val="600"/>
              </a:spcAft>
            </a:pPr>
            <a:r>
              <a:rPr lang="es-ES" sz="4300" dirty="0" smtClean="0"/>
              <a:t>Registrar baja de paciente</a:t>
            </a:r>
          </a:p>
          <a:p>
            <a:pPr algn="just">
              <a:spcBef>
                <a:spcPts val="600"/>
              </a:spcBef>
            </a:pPr>
            <a:r>
              <a:rPr lang="es-ES" sz="4300" dirty="0" smtClean="0"/>
              <a:t>Administrar datos de diagnósticos</a:t>
            </a:r>
          </a:p>
          <a:p>
            <a:pPr algn="just">
              <a:spcBef>
                <a:spcPts val="600"/>
              </a:spcBef>
            </a:pPr>
            <a:r>
              <a:rPr lang="es-ES" sz="4300" dirty="0" smtClean="0"/>
              <a:t>Administrar datos de tratamientos</a:t>
            </a:r>
          </a:p>
          <a:p>
            <a:pPr algn="just">
              <a:spcBef>
                <a:spcPts val="600"/>
              </a:spcBef>
            </a:pPr>
            <a:r>
              <a:rPr lang="es-ES" sz="4300" dirty="0" smtClean="0"/>
              <a:t>Administrar datos de pruebas</a:t>
            </a:r>
          </a:p>
          <a:p>
            <a:pPr lvl="1" algn="just"/>
            <a:r>
              <a:rPr lang="es-ES" sz="4300" dirty="0" smtClean="0"/>
              <a:t>Registrar nuevo tipo de prueba.</a:t>
            </a:r>
          </a:p>
          <a:p>
            <a:pPr lvl="1" algn="just"/>
            <a:r>
              <a:rPr lang="es-ES" sz="4300" dirty="0" smtClean="0"/>
              <a:t>Registrar modificaciones de datos en tipo de prueba</a:t>
            </a:r>
          </a:p>
          <a:p>
            <a:pPr lvl="1" algn="just">
              <a:spcAft>
                <a:spcPts val="600"/>
              </a:spcAft>
            </a:pPr>
            <a:r>
              <a:rPr lang="es-ES" sz="4300" dirty="0" smtClean="0"/>
              <a:t>Registrar baja de tipo de prueba</a:t>
            </a:r>
          </a:p>
          <a:p>
            <a:pPr algn="just"/>
            <a:r>
              <a:rPr lang="es-ES" sz="4300" dirty="0" smtClean="0"/>
              <a:t>Administrar datos de recursos  utilizados </a:t>
            </a:r>
          </a:p>
          <a:p>
            <a:pPr algn="just"/>
            <a:r>
              <a:rPr lang="es-ES" sz="4300" dirty="0" smtClean="0"/>
              <a:t>Gestionar de turnos</a:t>
            </a:r>
          </a:p>
          <a:p>
            <a:pPr lvl="1" algn="just"/>
            <a:r>
              <a:rPr lang="es-ES" sz="4300" dirty="0" smtClean="0"/>
              <a:t>Consultar días y horarios disponibles</a:t>
            </a:r>
          </a:p>
          <a:p>
            <a:pPr lvl="1" algn="just">
              <a:spcAft>
                <a:spcPts val="600"/>
              </a:spcAft>
            </a:pPr>
            <a:r>
              <a:rPr lang="es-ES" sz="4300" dirty="0" smtClean="0"/>
              <a:t>Registrar turno</a:t>
            </a:r>
          </a:p>
          <a:p>
            <a:pPr algn="just"/>
            <a:r>
              <a:rPr lang="es-ES" sz="4300" dirty="0" smtClean="0"/>
              <a:t>Gestionar datos de consultas  (Registrar nueva consulta)</a:t>
            </a:r>
          </a:p>
          <a:p>
            <a:pPr lvl="1" algn="just"/>
            <a:r>
              <a:rPr lang="es-ES" sz="4300" dirty="0" smtClean="0"/>
              <a:t>Ingresar  fecha</a:t>
            </a:r>
          </a:p>
          <a:p>
            <a:pPr lvl="1" algn="just"/>
            <a:r>
              <a:rPr lang="es-ES" sz="4300" dirty="0" smtClean="0"/>
              <a:t>Ingresar Motivo consulta   </a:t>
            </a:r>
          </a:p>
          <a:p>
            <a:pPr lvl="1" algn="just"/>
            <a:r>
              <a:rPr lang="es-ES" sz="4300" dirty="0" smtClean="0"/>
              <a:t>Seleccionar Diagnóstico</a:t>
            </a:r>
          </a:p>
          <a:p>
            <a:pPr lvl="1" algn="just"/>
            <a:r>
              <a:rPr lang="es-ES" sz="4300" dirty="0" smtClean="0"/>
              <a:t>Ingresar prueba</a:t>
            </a:r>
          </a:p>
          <a:p>
            <a:pPr lvl="1" algn="just"/>
            <a:r>
              <a:rPr lang="es-ES" sz="4300" dirty="0" smtClean="0"/>
              <a:t>Ingresar tratamiento</a:t>
            </a:r>
          </a:p>
          <a:p>
            <a:pPr algn="just">
              <a:buNone/>
            </a:pPr>
            <a:r>
              <a:rPr lang="es-ES" sz="4300" dirty="0" smtClean="0"/>
              <a:t> </a:t>
            </a:r>
          </a:p>
          <a:p>
            <a:pPr algn="just">
              <a:spcBef>
                <a:spcPts val="600"/>
              </a:spcBef>
            </a:pPr>
            <a:r>
              <a:rPr lang="es-ES" sz="4300" dirty="0" smtClean="0"/>
              <a:t>Gestionar seguimiento de diagnósticos</a:t>
            </a:r>
          </a:p>
          <a:p>
            <a:pPr lvl="1" algn="just">
              <a:spcBef>
                <a:spcPts val="600"/>
              </a:spcBef>
            </a:pPr>
            <a:r>
              <a:rPr lang="es-ES" sz="4300" dirty="0" smtClean="0"/>
              <a:t>Ingresar fecha seguimiento</a:t>
            </a:r>
          </a:p>
          <a:p>
            <a:pPr lvl="1" algn="just">
              <a:spcBef>
                <a:spcPts val="600"/>
              </a:spcBef>
            </a:pPr>
            <a:r>
              <a:rPr lang="es-ES" sz="4300" dirty="0" smtClean="0"/>
              <a:t>Seleccionar diagnóstico</a:t>
            </a:r>
          </a:p>
          <a:p>
            <a:pPr lvl="1" algn="just">
              <a:spcBef>
                <a:spcPts val="600"/>
              </a:spcBef>
            </a:pPr>
            <a:r>
              <a:rPr lang="es-ES" sz="4300" dirty="0" smtClean="0"/>
              <a:t>Ingresar estado</a:t>
            </a:r>
          </a:p>
          <a:p>
            <a:pPr lvl="1" algn="just">
              <a:spcBef>
                <a:spcPts val="600"/>
              </a:spcBef>
            </a:pPr>
            <a:r>
              <a:rPr lang="es-ES" sz="4300" dirty="0" smtClean="0"/>
              <a:t>Ingresar tratamiento </a:t>
            </a:r>
          </a:p>
          <a:p>
            <a:pPr lvl="1" algn="just">
              <a:spcBef>
                <a:spcPts val="600"/>
              </a:spcBef>
            </a:pPr>
            <a:r>
              <a:rPr lang="es-ES" sz="4300" dirty="0" smtClean="0"/>
              <a:t>Ingresar observaciones</a:t>
            </a:r>
          </a:p>
          <a:p>
            <a:pPr algn="just">
              <a:spcBef>
                <a:spcPts val="600"/>
              </a:spcBef>
              <a:buNone/>
            </a:pPr>
            <a:r>
              <a:rPr lang="es-ES" sz="4300" dirty="0" smtClean="0"/>
              <a:t> </a:t>
            </a:r>
          </a:p>
          <a:p>
            <a:pPr algn="just">
              <a:spcBef>
                <a:spcPts val="600"/>
              </a:spcBef>
            </a:pPr>
            <a:r>
              <a:rPr lang="es-ES" sz="4300" dirty="0" smtClean="0"/>
              <a:t>Gestionar terapia (Registrar, modificar y eliminar cada consulta)</a:t>
            </a:r>
          </a:p>
          <a:p>
            <a:pPr lvl="1" algn="just">
              <a:spcBef>
                <a:spcPts val="600"/>
              </a:spcBef>
            </a:pPr>
            <a:r>
              <a:rPr lang="es-ES" sz="4300" dirty="0" smtClean="0"/>
              <a:t>Consultar datos de paciente (Verificar si existe)</a:t>
            </a:r>
          </a:p>
          <a:p>
            <a:pPr lvl="1" algn="just">
              <a:spcBef>
                <a:spcPts val="600"/>
              </a:spcBef>
            </a:pPr>
            <a:r>
              <a:rPr lang="es-ES" sz="4300" dirty="0" smtClean="0"/>
              <a:t>Consultar  datos de prueba</a:t>
            </a:r>
          </a:p>
          <a:p>
            <a:pPr algn="just">
              <a:buNone/>
            </a:pPr>
            <a:r>
              <a:rPr lang="es-ES" sz="4300" dirty="0" smtClean="0"/>
              <a:t> </a:t>
            </a:r>
          </a:p>
          <a:p>
            <a:pPr algn="just">
              <a:lnSpc>
                <a:spcPct val="120000"/>
              </a:lnSpc>
              <a:spcBef>
                <a:spcPts val="500"/>
              </a:spcBef>
            </a:pPr>
            <a:r>
              <a:rPr lang="es-ES" sz="4300" dirty="0" smtClean="0"/>
              <a:t>Brindar información sobre las pruebas realizadas por pacientes.</a:t>
            </a:r>
          </a:p>
          <a:p>
            <a:pPr algn="just">
              <a:lnSpc>
                <a:spcPct val="120000"/>
              </a:lnSpc>
              <a:spcBef>
                <a:spcPts val="500"/>
              </a:spcBef>
            </a:pPr>
            <a:r>
              <a:rPr lang="es-ES" sz="4300" dirty="0" smtClean="0"/>
              <a:t>Brindar información de los problemas más comunes por los que se inicia la terapia.</a:t>
            </a:r>
          </a:p>
          <a:p>
            <a:pPr algn="just">
              <a:lnSpc>
                <a:spcPct val="120000"/>
              </a:lnSpc>
              <a:spcBef>
                <a:spcPts val="500"/>
              </a:spcBef>
            </a:pPr>
            <a:r>
              <a:rPr lang="es-ES" sz="4300" dirty="0" smtClean="0"/>
              <a:t>Brindar información sobre inasistencia de consultas por fecha y paciente.</a:t>
            </a:r>
          </a:p>
          <a:p>
            <a:pPr algn="just">
              <a:lnSpc>
                <a:spcPct val="120000"/>
              </a:lnSpc>
              <a:spcBef>
                <a:spcPts val="500"/>
              </a:spcBef>
            </a:pPr>
            <a:r>
              <a:rPr lang="es-ES" sz="4300" dirty="0" smtClean="0"/>
              <a:t>Brindar información de las consultas que posean diagnostico.</a:t>
            </a:r>
          </a:p>
          <a:p>
            <a:pPr algn="just">
              <a:lnSpc>
                <a:spcPct val="120000"/>
              </a:lnSpc>
              <a:spcBef>
                <a:spcPts val="500"/>
              </a:spcBef>
            </a:pPr>
            <a:r>
              <a:rPr lang="es-ES" sz="4300" dirty="0" smtClean="0"/>
              <a:t>Brindar información pacientes que no abonaron la consulta.</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smtClean="0"/>
              <a:t>Requerimientos</a:t>
            </a:r>
            <a:r>
              <a:rPr lang="en-US" dirty="0" smtClean="0"/>
              <a:t> No </a:t>
            </a:r>
            <a:r>
              <a:rPr lang="en-US" dirty="0" err="1" smtClean="0"/>
              <a:t>Funcionales</a:t>
            </a:r>
            <a:endParaRPr lang="es-ES" dirty="0"/>
          </a:p>
        </p:txBody>
      </p:sp>
      <p:sp>
        <p:nvSpPr>
          <p:cNvPr id="3" name="2 Marcador de contenido"/>
          <p:cNvSpPr>
            <a:spLocks noGrp="1"/>
          </p:cNvSpPr>
          <p:nvPr>
            <p:ph idx="1"/>
          </p:nvPr>
        </p:nvSpPr>
        <p:spPr/>
        <p:txBody>
          <a:bodyPr>
            <a:normAutofit/>
          </a:bodyPr>
          <a:lstStyle/>
          <a:p>
            <a:pPr algn="just">
              <a:spcAft>
                <a:spcPts val="600"/>
              </a:spcAft>
            </a:pPr>
            <a:r>
              <a:rPr lang="es-ES" dirty="0" smtClean="0"/>
              <a:t>Único punto de acceso a la aplicación mediante el ingreso de usuario y contraseña.</a:t>
            </a:r>
          </a:p>
          <a:p>
            <a:pPr algn="just">
              <a:spcAft>
                <a:spcPts val="600"/>
              </a:spcAft>
            </a:pPr>
            <a:r>
              <a:rPr lang="es-ES" dirty="0" smtClean="0"/>
              <a:t>Diseño de pantallas del programa estilo Windows.</a:t>
            </a:r>
          </a:p>
          <a:p>
            <a:pPr algn="just">
              <a:spcAft>
                <a:spcPts val="600"/>
              </a:spcAft>
            </a:pPr>
            <a:r>
              <a:rPr lang="es-ES" dirty="0" smtClean="0"/>
              <a:t>Formato de listados en hoja A4, letra </a:t>
            </a:r>
            <a:r>
              <a:rPr lang="es-ES" dirty="0" err="1" smtClean="0"/>
              <a:t>arial</a:t>
            </a:r>
            <a:r>
              <a:rPr lang="es-ES" dirty="0" smtClean="0"/>
              <a:t> tamaño de fuente 12.</a:t>
            </a:r>
          </a:p>
          <a:p>
            <a:pPr algn="just">
              <a:spcAft>
                <a:spcPts val="600"/>
              </a:spcAft>
            </a:pPr>
            <a:r>
              <a:rPr lang="es-ES" dirty="0" smtClean="0"/>
              <a:t>Crear un modulo de ayuda en el programa.</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857232"/>
            <a:ext cx="8229600" cy="1066800"/>
          </a:xfrm>
        </p:spPr>
        <p:txBody>
          <a:bodyPr/>
          <a:lstStyle/>
          <a:p>
            <a:r>
              <a:rPr lang="en-US" dirty="0" err="1" smtClean="0"/>
              <a:t>Viabilidad</a:t>
            </a:r>
            <a:r>
              <a:rPr lang="en-US" dirty="0" smtClean="0"/>
              <a:t> de la </a:t>
            </a:r>
            <a:r>
              <a:rPr lang="en-US" dirty="0" err="1" smtClean="0"/>
              <a:t>Propuesta</a:t>
            </a:r>
            <a:endParaRPr lang="es-ES" dirty="0"/>
          </a:p>
        </p:txBody>
      </p:sp>
      <p:sp>
        <p:nvSpPr>
          <p:cNvPr id="3" name="2 Marcador de contenido"/>
          <p:cNvSpPr>
            <a:spLocks noGrp="1"/>
          </p:cNvSpPr>
          <p:nvPr>
            <p:ph idx="1"/>
          </p:nvPr>
        </p:nvSpPr>
        <p:spPr>
          <a:xfrm>
            <a:off x="457200" y="1928803"/>
            <a:ext cx="8229600" cy="4714907"/>
          </a:xfrm>
        </p:spPr>
        <p:txBody>
          <a:bodyPr>
            <a:normAutofit fontScale="77500" lnSpcReduction="20000"/>
          </a:bodyPr>
          <a:lstStyle/>
          <a:p>
            <a:pPr>
              <a:spcAft>
                <a:spcPts val="600"/>
              </a:spcAft>
            </a:pPr>
            <a:r>
              <a:rPr lang="es-ES" dirty="0" smtClean="0"/>
              <a:t>Factibilidad Técnica</a:t>
            </a:r>
          </a:p>
          <a:p>
            <a:pPr lvl="0" indent="256032" algn="just">
              <a:spcAft>
                <a:spcPts val="600"/>
              </a:spcAft>
              <a:buNone/>
            </a:pPr>
            <a:r>
              <a:rPr lang="es-AR" sz="2200" dirty="0" smtClean="0">
                <a:solidFill>
                  <a:srgbClr val="7030A0"/>
                </a:solidFill>
              </a:rPr>
              <a:t>Los equipos utilizados </a:t>
            </a:r>
            <a:r>
              <a:rPr lang="es-AR" sz="2200" dirty="0" smtClean="0">
                <a:solidFill>
                  <a:srgbClr val="7030A0"/>
                </a:solidFill>
              </a:rPr>
              <a:t>cuentan con </a:t>
            </a:r>
            <a:r>
              <a:rPr lang="es-AR" sz="2200" dirty="0" smtClean="0">
                <a:solidFill>
                  <a:srgbClr val="7030A0"/>
                </a:solidFill>
              </a:rPr>
              <a:t>las siguientes características:</a:t>
            </a:r>
            <a:endParaRPr lang="es-ES" sz="2200" dirty="0" smtClean="0">
              <a:solidFill>
                <a:srgbClr val="7030A0"/>
              </a:solidFill>
            </a:endParaRPr>
          </a:p>
          <a:p>
            <a:pPr lvl="1">
              <a:spcAft>
                <a:spcPts val="600"/>
              </a:spcAft>
            </a:pPr>
            <a:r>
              <a:rPr lang="es-AR" dirty="0" smtClean="0"/>
              <a:t>Un procesador de doble núcleo.</a:t>
            </a:r>
            <a:endParaRPr lang="es-ES" dirty="0" smtClean="0"/>
          </a:p>
          <a:p>
            <a:pPr lvl="1">
              <a:spcAft>
                <a:spcPts val="600"/>
              </a:spcAft>
            </a:pPr>
            <a:r>
              <a:rPr lang="es-AR" dirty="0" smtClean="0"/>
              <a:t>Una placa madre con placa de red integrada.</a:t>
            </a:r>
            <a:endParaRPr lang="es-ES" dirty="0" smtClean="0"/>
          </a:p>
          <a:p>
            <a:pPr lvl="1">
              <a:spcAft>
                <a:spcPts val="600"/>
              </a:spcAft>
            </a:pPr>
            <a:r>
              <a:rPr lang="es-AR" dirty="0" smtClean="0"/>
              <a:t>Acceso a internet.</a:t>
            </a:r>
            <a:endParaRPr lang="es-ES" dirty="0" smtClean="0"/>
          </a:p>
          <a:p>
            <a:pPr lvl="1">
              <a:spcAft>
                <a:spcPts val="600"/>
              </a:spcAft>
            </a:pPr>
            <a:r>
              <a:rPr lang="es-AR" dirty="0" smtClean="0"/>
              <a:t>Memoria RAM de 2 </a:t>
            </a:r>
            <a:r>
              <a:rPr lang="es-AR" dirty="0" err="1" smtClean="0"/>
              <a:t>GBs.</a:t>
            </a:r>
            <a:endParaRPr lang="es-ES" dirty="0" smtClean="0"/>
          </a:p>
          <a:p>
            <a:pPr lvl="1">
              <a:spcAft>
                <a:spcPts val="600"/>
              </a:spcAft>
            </a:pPr>
            <a:r>
              <a:rPr lang="es-AR" dirty="0" smtClean="0"/>
              <a:t>Disco Rígido de 80 </a:t>
            </a:r>
            <a:r>
              <a:rPr lang="es-AR" dirty="0" err="1" smtClean="0"/>
              <a:t>GBs</a:t>
            </a:r>
            <a:r>
              <a:rPr lang="es-AR" dirty="0" smtClean="0"/>
              <a:t> 7200 RPM.</a:t>
            </a:r>
            <a:endParaRPr lang="es-ES" dirty="0" smtClean="0"/>
          </a:p>
          <a:p>
            <a:pPr lvl="1">
              <a:spcAft>
                <a:spcPts val="600"/>
              </a:spcAft>
            </a:pPr>
            <a:r>
              <a:rPr lang="es-AR" dirty="0" smtClean="0"/>
              <a:t>Monitor, teclado, mouse e impresora.</a:t>
            </a:r>
            <a:endParaRPr lang="es-ES" dirty="0" smtClean="0"/>
          </a:p>
          <a:p>
            <a:pPr lvl="1">
              <a:spcAft>
                <a:spcPts val="600"/>
              </a:spcAft>
            </a:pPr>
            <a:r>
              <a:rPr lang="es-AR" dirty="0" smtClean="0"/>
              <a:t>Sistema operativo Windows 7.</a:t>
            </a:r>
            <a:endParaRPr lang="es-ES" dirty="0" smtClean="0"/>
          </a:p>
          <a:p>
            <a:pPr lvl="1">
              <a:buNone/>
            </a:pPr>
            <a:endParaRPr lang="es-ES" dirty="0" smtClean="0"/>
          </a:p>
          <a:p>
            <a:pPr>
              <a:buNone/>
            </a:pPr>
            <a:r>
              <a:rPr lang="es-AR" sz="2400" dirty="0" smtClean="0"/>
              <a:t>     </a:t>
            </a:r>
            <a:r>
              <a:rPr lang="es-AR" sz="2400" u="sng" dirty="0" smtClean="0"/>
              <a:t>Capacitación</a:t>
            </a:r>
            <a:endParaRPr lang="es-ES" sz="2400" dirty="0" smtClean="0"/>
          </a:p>
          <a:p>
            <a:pPr indent="256032" algn="just">
              <a:buNone/>
            </a:pPr>
            <a:r>
              <a:rPr lang="es-AR" sz="2200" dirty="0" smtClean="0">
                <a:solidFill>
                  <a:srgbClr val="7030A0"/>
                </a:solidFill>
              </a:rPr>
              <a:t>Las personas que utilizaran el software cuentan </a:t>
            </a:r>
            <a:r>
              <a:rPr lang="es-AR" sz="2200" dirty="0" smtClean="0">
                <a:solidFill>
                  <a:srgbClr val="7030A0"/>
                </a:solidFill>
              </a:rPr>
              <a:t>con conocimientos básicos en computación, por lo que sólo se necesitará capacitarlo en la utilización del software desarrollado.</a:t>
            </a:r>
            <a:endParaRPr lang="es-ES" sz="2200" dirty="0" smtClean="0">
              <a:solidFill>
                <a:srgbClr val="7030A0"/>
              </a:solidFill>
            </a:endParaRPr>
          </a:p>
          <a:p>
            <a:pPr>
              <a:buNone/>
            </a:pPr>
            <a:endParaRPr lang="es-E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857232"/>
            <a:ext cx="8229600" cy="1066800"/>
          </a:xfrm>
        </p:spPr>
        <p:txBody>
          <a:bodyPr/>
          <a:lstStyle/>
          <a:p>
            <a:r>
              <a:rPr lang="en-US" dirty="0" err="1" smtClean="0"/>
              <a:t>Viabilidad</a:t>
            </a:r>
            <a:r>
              <a:rPr lang="en-US" dirty="0" smtClean="0"/>
              <a:t> de la </a:t>
            </a:r>
            <a:r>
              <a:rPr lang="en-US" dirty="0" err="1" smtClean="0"/>
              <a:t>Propuesta</a:t>
            </a:r>
            <a:endParaRPr lang="es-ES" dirty="0"/>
          </a:p>
        </p:txBody>
      </p:sp>
      <p:sp>
        <p:nvSpPr>
          <p:cNvPr id="3" name="2 Marcador de contenido"/>
          <p:cNvSpPr>
            <a:spLocks noGrp="1"/>
          </p:cNvSpPr>
          <p:nvPr>
            <p:ph idx="1"/>
          </p:nvPr>
        </p:nvSpPr>
        <p:spPr>
          <a:xfrm>
            <a:off x="457200" y="1785926"/>
            <a:ext cx="8229600" cy="5072075"/>
          </a:xfrm>
        </p:spPr>
        <p:txBody>
          <a:bodyPr>
            <a:normAutofit fontScale="92500" lnSpcReduction="20000"/>
          </a:bodyPr>
          <a:lstStyle/>
          <a:p>
            <a:pPr>
              <a:spcAft>
                <a:spcPts val="600"/>
              </a:spcAft>
            </a:pPr>
            <a:r>
              <a:rPr lang="es-ES" dirty="0" smtClean="0"/>
              <a:t>Factibilidad Técnica</a:t>
            </a:r>
          </a:p>
          <a:p>
            <a:pPr indent="256032" algn="just">
              <a:buNone/>
            </a:pPr>
            <a:r>
              <a:rPr lang="es-ES" sz="1900" dirty="0" smtClean="0">
                <a:solidFill>
                  <a:srgbClr val="7030A0"/>
                </a:solidFill>
              </a:rPr>
              <a:t>Evaluando el hardware existente y tomando en cuenta la configuración mínima necesaria, no se requirió realizar inversión inicial para la adquisición de nuevos equipos, </a:t>
            </a:r>
            <a:r>
              <a:rPr lang="es-ES" sz="1900" dirty="0" smtClean="0">
                <a:solidFill>
                  <a:srgbClr val="7030A0"/>
                </a:solidFill>
              </a:rPr>
              <a:t>actualizar </a:t>
            </a:r>
            <a:r>
              <a:rPr lang="es-ES" sz="1900" dirty="0" smtClean="0">
                <a:solidFill>
                  <a:srgbClr val="7030A0"/>
                </a:solidFill>
              </a:rPr>
              <a:t>los equipos existentes, ya que los mismos satisfacen los requerimientos establecidos tanto para el desarrollo y puesta en funcionamiento del sistema propuesto.</a:t>
            </a:r>
          </a:p>
          <a:p>
            <a:pPr algn="just">
              <a:lnSpc>
                <a:spcPct val="120000"/>
              </a:lnSpc>
              <a:spcBef>
                <a:spcPts val="600"/>
              </a:spcBef>
              <a:spcAft>
                <a:spcPts val="600"/>
              </a:spcAft>
            </a:pPr>
            <a:r>
              <a:rPr lang="es-ES" sz="2000" dirty="0" smtClean="0">
                <a:solidFill>
                  <a:srgbClr val="7030A0"/>
                </a:solidFill>
              </a:rPr>
              <a:t> </a:t>
            </a:r>
            <a:r>
              <a:rPr lang="es-ES" dirty="0" smtClean="0"/>
              <a:t>Factibilidad Económica </a:t>
            </a:r>
          </a:p>
          <a:p>
            <a:pPr lvl="1">
              <a:buNone/>
            </a:pPr>
            <a:r>
              <a:rPr lang="es-AR" sz="1900" dirty="0" smtClean="0">
                <a:solidFill>
                  <a:srgbClr val="7030A0"/>
                </a:solidFill>
              </a:rPr>
              <a:t>Generará ciertos beneficios como:</a:t>
            </a:r>
            <a:endParaRPr lang="es-ES" sz="1900" dirty="0" smtClean="0">
              <a:solidFill>
                <a:srgbClr val="7030A0"/>
              </a:solidFill>
            </a:endParaRPr>
          </a:p>
          <a:p>
            <a:pPr lvl="1"/>
            <a:r>
              <a:rPr lang="es-AR" sz="1800" dirty="0" smtClean="0">
                <a:solidFill>
                  <a:srgbClr val="7030A0"/>
                </a:solidFill>
              </a:rPr>
              <a:t>Ahorro de tiempo.</a:t>
            </a:r>
            <a:endParaRPr lang="es-ES" sz="1800" dirty="0" smtClean="0">
              <a:solidFill>
                <a:srgbClr val="7030A0"/>
              </a:solidFill>
            </a:endParaRPr>
          </a:p>
          <a:p>
            <a:pPr lvl="1"/>
            <a:r>
              <a:rPr lang="es-AR" sz="1800" dirty="0" smtClean="0">
                <a:solidFill>
                  <a:srgbClr val="7030A0"/>
                </a:solidFill>
              </a:rPr>
              <a:t>Mayor comodidad.</a:t>
            </a:r>
            <a:endParaRPr lang="es-ES" sz="1800" dirty="0" smtClean="0">
              <a:solidFill>
                <a:srgbClr val="7030A0"/>
              </a:solidFill>
            </a:endParaRPr>
          </a:p>
          <a:p>
            <a:pPr lvl="1"/>
            <a:r>
              <a:rPr lang="es-AR" sz="1800" dirty="0" smtClean="0">
                <a:solidFill>
                  <a:srgbClr val="7030A0"/>
                </a:solidFill>
              </a:rPr>
              <a:t>Seguridad de datos.</a:t>
            </a:r>
          </a:p>
          <a:p>
            <a:pPr lvl="1"/>
            <a:r>
              <a:rPr lang="es-AR" sz="1800" dirty="0" smtClean="0">
                <a:solidFill>
                  <a:srgbClr val="7030A0"/>
                </a:solidFill>
              </a:rPr>
              <a:t>Mayor eficiencia en el manejo de gestión de turnos e historial de pacientes.</a:t>
            </a:r>
            <a:endParaRPr lang="es-ES" dirty="0" smtClean="0"/>
          </a:p>
          <a:p>
            <a:pPr>
              <a:lnSpc>
                <a:spcPct val="120000"/>
              </a:lnSpc>
              <a:spcBef>
                <a:spcPts val="600"/>
              </a:spcBef>
              <a:spcAft>
                <a:spcPts val="600"/>
              </a:spcAft>
            </a:pPr>
            <a:r>
              <a:rPr lang="es-ES" dirty="0" smtClean="0"/>
              <a:t>Factibilidad Operativa.</a:t>
            </a:r>
          </a:p>
          <a:p>
            <a:pPr indent="256032" algn="just">
              <a:buNone/>
            </a:pPr>
            <a:r>
              <a:rPr lang="es-AR" sz="1900" dirty="0" smtClean="0">
                <a:solidFill>
                  <a:srgbClr val="7030A0"/>
                </a:solidFill>
              </a:rPr>
              <a:t>El sistema no va a presentar complejidad para su manejo, aunque se puede presentar cierta resistencia al cambio debido a la costumbre de trabajar con un sistema no automatizado, pero con la adecuada capacitación no se generarán inconvenientes.</a:t>
            </a:r>
            <a:endParaRPr lang="es-ES" sz="1900" dirty="0" smtClean="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Planificación</a:t>
            </a:r>
            <a:endParaRPr lang="es-ES" dirty="0"/>
          </a:p>
        </p:txBody>
      </p:sp>
      <p:sp>
        <p:nvSpPr>
          <p:cNvPr id="3" name="2 Marcador de contenido"/>
          <p:cNvSpPr txBox="1">
            <a:spLocks/>
          </p:cNvSpPr>
          <p:nvPr/>
        </p:nvSpPr>
        <p:spPr>
          <a:xfrm>
            <a:off x="457200" y="2249424"/>
            <a:ext cx="8229600" cy="4325112"/>
          </a:xfrm>
          <a:prstGeom prst="rect">
            <a:avLst/>
          </a:prstGeom>
        </p:spPr>
        <p:txBody>
          <a:bodyPr/>
          <a:lstStyle/>
          <a:p>
            <a:pPr marL="365760" indent="256032" algn="just">
              <a:spcBef>
                <a:spcPts val="300"/>
              </a:spcBef>
              <a:buClr>
                <a:schemeClr val="accent3"/>
              </a:buClr>
              <a:buFont typeface="Georgia"/>
              <a:buChar char="•"/>
            </a:pPr>
            <a:r>
              <a:rPr lang="es-AR" sz="2800" dirty="0" smtClean="0"/>
              <a:t>Aplicación de escritorio, desarrollada en </a:t>
            </a:r>
            <a:r>
              <a:rPr lang="es-ES" sz="2800" dirty="0" smtClean="0"/>
              <a:t>JAVA con acceso a base de datos </a:t>
            </a:r>
            <a:r>
              <a:rPr lang="es-ES" sz="2800" dirty="0" err="1" smtClean="0"/>
              <a:t>MySQL</a:t>
            </a:r>
            <a:r>
              <a:rPr lang="es-ES" sz="2800" dirty="0" smtClean="0"/>
              <a:t>.</a:t>
            </a:r>
            <a:endParaRPr lang="es-AR" sz="2800" dirty="0" smtClean="0"/>
          </a:p>
          <a:p>
            <a:pPr marL="365760" indent="256032" algn="just">
              <a:spcBef>
                <a:spcPts val="300"/>
              </a:spcBef>
              <a:buClr>
                <a:schemeClr val="accent3"/>
              </a:buClr>
            </a:pPr>
            <a:endParaRPr lang="es-AR" sz="2000" dirty="0" smtClean="0"/>
          </a:p>
          <a:p>
            <a:pPr marL="365760" indent="256032" algn="just">
              <a:spcBef>
                <a:spcPts val="300"/>
              </a:spcBef>
              <a:buClr>
                <a:schemeClr val="accent3"/>
              </a:buClr>
            </a:pPr>
            <a:endParaRPr lang="es-AR" sz="2000" dirty="0" smtClean="0"/>
          </a:p>
          <a:p>
            <a:r>
              <a:rPr lang="es-AR" sz="2400" dirty="0" smtClean="0"/>
              <a:t>Comienzo de actividades 07/04/2014</a:t>
            </a:r>
          </a:p>
          <a:p>
            <a:r>
              <a:rPr lang="es-AR" sz="2400" dirty="0" smtClean="0"/>
              <a:t>Fin de actividades prevista </a:t>
            </a:r>
            <a:r>
              <a:rPr lang="es-AR" sz="2400" dirty="0" smtClean="0"/>
              <a:t>27/06/2014</a:t>
            </a:r>
            <a:endParaRPr lang="es-AR" sz="2400" dirty="0" smtClean="0"/>
          </a:p>
          <a:p>
            <a:r>
              <a:rPr lang="es-AR" sz="2400" dirty="0" smtClean="0"/>
              <a:t>Fin de actividades real </a:t>
            </a:r>
            <a:r>
              <a:rPr lang="es-AR" sz="2400" dirty="0" smtClean="0"/>
              <a:t>01/08/2014</a:t>
            </a:r>
            <a:endParaRPr lang="es-AR" sz="2400" dirty="0" smtClean="0"/>
          </a:p>
          <a:p>
            <a:endParaRPr lang="es-AR" sz="2400" dirty="0" smtClean="0"/>
          </a:p>
          <a:p>
            <a:r>
              <a:rPr lang="es-AR" sz="2400" dirty="0" smtClean="0"/>
              <a:t>Fechas de controles son los días lunes.</a:t>
            </a:r>
          </a:p>
          <a:p>
            <a:r>
              <a:rPr lang="es-AR" sz="2400" dirty="0" smtClean="0"/>
              <a:t>Primer fecha de control pautada para lunes 21/04/2014</a:t>
            </a:r>
          </a:p>
          <a:p>
            <a:pPr marL="365760" indent="256032" algn="just">
              <a:spcBef>
                <a:spcPts val="300"/>
              </a:spcBef>
              <a:buClr>
                <a:schemeClr val="accent3"/>
              </a:buClr>
              <a:buFont typeface="Georgia"/>
              <a:buChar char="•"/>
            </a:pPr>
            <a:endParaRPr lang="es-AR" sz="2000" dirty="0" smtClean="0"/>
          </a:p>
          <a:p>
            <a:pPr marL="365760" indent="256032" algn="just">
              <a:spcBef>
                <a:spcPts val="300"/>
              </a:spcBef>
              <a:buClr>
                <a:schemeClr val="accent3"/>
              </a:buClr>
              <a:buFont typeface="Georgia"/>
              <a:buChar char="•"/>
            </a:pPr>
            <a:endParaRPr lang="es-AR" sz="2000" dirty="0" smtClean="0"/>
          </a:p>
          <a:p>
            <a:pPr marL="365760" indent="256032" algn="just">
              <a:spcBef>
                <a:spcPts val="300"/>
              </a:spcBef>
              <a:buClr>
                <a:schemeClr val="accent3"/>
              </a:buClr>
              <a:buFont typeface="Georgia"/>
              <a:buChar char="•"/>
            </a:pPr>
            <a:endParaRPr lang="es-AR"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545</TotalTime>
  <Words>970</Words>
  <Application>Microsoft Office PowerPoint</Application>
  <PresentationFormat>Presentación en pantalla (4:3)</PresentationFormat>
  <Paragraphs>164</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Urbano</vt:lpstr>
      <vt:lpstr>Proyecto:</vt:lpstr>
      <vt:lpstr>Enunciado</vt:lpstr>
      <vt:lpstr>Informe diagnóstico de necesidades y/o problemas</vt:lpstr>
      <vt:lpstr>Propuesta mediante la definición del Objetivo, Límite y Alcances.</vt:lpstr>
      <vt:lpstr>Diapositiva 5</vt:lpstr>
      <vt:lpstr>Requerimientos No Funcionales</vt:lpstr>
      <vt:lpstr>Viabilidad de la Propuesta</vt:lpstr>
      <vt:lpstr>Viabilidad de la Propuesta</vt:lpstr>
      <vt:lpstr>Planificación</vt:lpstr>
      <vt:lpstr>Planificación</vt:lpstr>
      <vt:lpstr>Diapositiva 11</vt:lpstr>
      <vt:lpstr>Diagrama de Entidad Relación (DER)</vt:lpstr>
      <vt:lpstr>Funciones básicas del sistema.</vt:lpstr>
      <vt:lpstr>Diapositiva 14</vt:lpstr>
      <vt:lpstr>Los problemas y errores comunes</vt:lpstr>
      <vt:lpstr>Conclusión</vt:lpstr>
      <vt:lpstr>Diapositiva 17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Papel</dc:title>
  <dc:creator>Erika</dc:creator>
  <cp:lastModifiedBy>usuario</cp:lastModifiedBy>
  <cp:revision>87</cp:revision>
  <dcterms:created xsi:type="dcterms:W3CDTF">2013-09-02T00:53:36Z</dcterms:created>
  <dcterms:modified xsi:type="dcterms:W3CDTF">2015-07-02T17:51:13Z</dcterms:modified>
</cp:coreProperties>
</file>