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64" r:id="rId4"/>
    <p:sldId id="272" r:id="rId5"/>
    <p:sldId id="269" r:id="rId6"/>
    <p:sldId id="268" r:id="rId7"/>
    <p:sldId id="267" r:id="rId8"/>
    <p:sldId id="266" r:id="rId9"/>
    <p:sldId id="273" r:id="rId10"/>
    <p:sldId id="265" r:id="rId11"/>
  </p:sldIdLst>
  <p:sldSz cx="9144000" cy="5143500" type="screen16x9"/>
  <p:notesSz cx="6858000" cy="9144000"/>
  <p:embeddedFontLst>
    <p:embeddedFont>
      <p:font typeface="Helvetica Neue Light" panose="020B0604020202020204" charset="0"/>
      <p:regular r:id="rId13"/>
      <p:bold r:id="rId14"/>
      <p:italic r:id="rId15"/>
      <p:boldItalic r:id="rId16"/>
    </p:embeddedFont>
    <p:embeddedFont>
      <p:font typeface="Montserrat" panose="00000500000000000000" pitchFamily="2" charset="0"/>
      <p:regular r:id="rId17"/>
      <p:bold r:id="rId18"/>
      <p:italic r:id="rId19"/>
      <p:boldItalic r:id="rId20"/>
    </p:embeddedFont>
    <p:embeddedFont>
      <p:font typeface="Montserrat Black" panose="00000A00000000000000" pitchFamily="2" charset="0"/>
      <p:bold r:id="rId21"/>
      <p:boldItalic r:id="rId22"/>
    </p:embeddedFont>
    <p:embeddedFont>
      <p:font typeface="Montserrat ExtraBold" panose="00000900000000000000" pitchFamily="2" charset="0"/>
      <p:bold r:id="rId23"/>
      <p:boldItalic r:id="rId24"/>
    </p:embeddedFont>
    <p:embeddedFont>
      <p:font typeface="Raleway Black" pitchFamily="2" charset="0"/>
      <p:bold r:id="rId25"/>
      <p:boldItalic r:id="rId26"/>
    </p:embeddedFont>
    <p:embeddedFont>
      <p:font typeface="Raleway ExtraBold" pitchFamily="2" charset="0"/>
      <p:bold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8E6877-3D58-4BCB-9D75-081A016B9CFA}">
  <a:tblStyle styleId="{A68E6877-3D58-4BCB-9D75-081A016B9CF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86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6b1d4d0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6b1d4d0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fa22cc25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afa22cc25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5808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fa22cc25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afa22cc25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fa22cc25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afa22cc25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1474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fa22cc25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afa22cc25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068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fa22cc25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afa22cc25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2107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fa22cc25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afa22cc25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4621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fa22cc25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afa22cc25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8496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fa22cc25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afa22cc25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5734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fa22cc25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afa22cc25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8231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6940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11703" y="744575"/>
            <a:ext cx="5034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Montserrat ExtraBold"/>
              <a:buNone/>
              <a:defRPr sz="3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Font typeface="Montserrat ExtraBold"/>
              <a:buNone/>
              <a:defRPr sz="30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Font typeface="Montserrat ExtraBold"/>
              <a:buNone/>
              <a:defRPr sz="30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Font typeface="Montserrat ExtraBold"/>
              <a:buNone/>
              <a:defRPr sz="30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Font typeface="Montserrat ExtraBold"/>
              <a:buNone/>
              <a:defRPr sz="30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Font typeface="Montserrat ExtraBold"/>
              <a:buNone/>
              <a:defRPr sz="30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Font typeface="Montserrat ExtraBold"/>
              <a:buNone/>
              <a:defRPr sz="30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Font typeface="Montserrat ExtraBold"/>
              <a:buNone/>
              <a:defRPr sz="30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Font typeface="Montserrat ExtraBold"/>
              <a:buNone/>
              <a:defRPr sz="30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5034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2840550" y="4359938"/>
            <a:ext cx="3636450" cy="611400"/>
            <a:chOff x="3003300" y="4359938"/>
            <a:chExt cx="3636450" cy="611400"/>
          </a:xfrm>
        </p:grpSpPr>
        <p:pic>
          <p:nvPicPr>
            <p:cNvPr id="19" name="Google Shape;19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003300" y="4359938"/>
              <a:ext cx="815200" cy="611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Google Shape;20;p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530650" y="4512088"/>
              <a:ext cx="1109100" cy="30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237671" y="4468837"/>
              <a:ext cx="873807" cy="393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520608" y="47679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8" name="Google Shape;68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8520608" y="47679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520608" y="47679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>
  <p:cSld name="Em Branco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4449997" y="4902398"/>
            <a:ext cx="239100" cy="1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sz="1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sz="1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sz="1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sz="1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sz="1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sz="1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sz="1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sz="1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 sz="1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Montserrat ExtraBold"/>
              <a:buNone/>
              <a:defRPr sz="3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Font typeface="Montserrat ExtraBold"/>
              <a:buNone/>
              <a:defRPr sz="30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Font typeface="Montserrat ExtraBold"/>
              <a:buNone/>
              <a:defRPr sz="30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Font typeface="Montserrat ExtraBold"/>
              <a:buNone/>
              <a:defRPr sz="30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Font typeface="Montserrat ExtraBold"/>
              <a:buNone/>
              <a:defRPr sz="30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Font typeface="Montserrat ExtraBold"/>
              <a:buNone/>
              <a:defRPr sz="30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Font typeface="Montserrat ExtraBold"/>
              <a:buNone/>
              <a:defRPr sz="30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Font typeface="Montserrat ExtraBold"/>
              <a:buNone/>
              <a:defRPr sz="30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Font typeface="Montserrat ExtraBold"/>
              <a:buNone/>
              <a:defRPr sz="30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311700" y="630300"/>
            <a:ext cx="8520600" cy="388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520608" y="47679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20608" y="47679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0608" y="47679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520608" y="47679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520608" y="47679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265500" y="18304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265500" y="3289000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/>
          <p:nvPr/>
        </p:nvSpPr>
        <p:spPr>
          <a:xfrm>
            <a:off x="-50" y="4691750"/>
            <a:ext cx="22821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latin typeface="Montserrat"/>
                <a:ea typeface="Montserrat"/>
                <a:cs typeface="Montserrat"/>
                <a:sym typeface="Montserrat"/>
              </a:rPr>
              <a:t>Copyright © 2019. Todos os direitos reservados ao CeMEAI-USP. Proibida a cópia e reprodução sem autorização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0" name="Google Shape;50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9919" y="4701820"/>
            <a:ext cx="5248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2146" y="4780221"/>
            <a:ext cx="714003" cy="1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2168" y="4768336"/>
            <a:ext cx="562529" cy="253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descrição de seção 1">
  <p:cSld name="SECTION_TITLE_AND_DESCRIPTION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0"/>
          <p:cNvSpPr/>
          <p:nvPr/>
        </p:nvSpPr>
        <p:spPr>
          <a:xfrm>
            <a:off x="-32700" y="-6650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title"/>
          </p:nvPr>
        </p:nvSpPr>
        <p:spPr>
          <a:xfrm>
            <a:off x="4837500" y="183060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ubTitle" idx="1"/>
          </p:nvPr>
        </p:nvSpPr>
        <p:spPr>
          <a:xfrm>
            <a:off x="4837500" y="3282400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body" idx="2"/>
          </p:nvPr>
        </p:nvSpPr>
        <p:spPr>
          <a:xfrm>
            <a:off x="3348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/>
          <p:nvPr/>
        </p:nvSpPr>
        <p:spPr>
          <a:xfrm>
            <a:off x="4571950" y="4691750"/>
            <a:ext cx="22821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latin typeface="Montserrat"/>
                <a:ea typeface="Montserrat"/>
                <a:cs typeface="Montserrat"/>
                <a:sym typeface="Montserrat"/>
              </a:rPr>
              <a:t>Copyright © 2019. Todos os direitos reservados ao CeMEAI-USP. Proibida a cópia e reprodução sem autorização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0" name="Google Shape;60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1919" y="4701820"/>
            <a:ext cx="5248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64146" y="4780221"/>
            <a:ext cx="714003" cy="1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84168" y="4768336"/>
            <a:ext cx="562529" cy="253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-50" y="630350"/>
            <a:ext cx="9144000" cy="388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Black"/>
              <a:buNone/>
              <a:defRPr sz="28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ExtraBold"/>
              <a:buNone/>
              <a:defRPr sz="2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ExtraBold"/>
              <a:buNone/>
              <a:defRPr sz="2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ExtraBold"/>
              <a:buNone/>
              <a:defRPr sz="2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ExtraBold"/>
              <a:buNone/>
              <a:defRPr sz="2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ExtraBold"/>
              <a:buNone/>
              <a:defRPr sz="2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ExtraBold"/>
              <a:buNone/>
              <a:defRPr sz="2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ExtraBold"/>
              <a:buNone/>
              <a:defRPr sz="2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ExtraBold"/>
              <a:buNone/>
              <a:defRPr sz="2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311700" y="630300"/>
            <a:ext cx="8520600" cy="38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10" name="Google Shape;10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6737119" y="4625620"/>
            <a:ext cx="5248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8059346" y="4704021"/>
            <a:ext cx="714003" cy="1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7379368" y="4692136"/>
            <a:ext cx="562529" cy="25338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 txBox="1"/>
          <p:nvPr/>
        </p:nvSpPr>
        <p:spPr>
          <a:xfrm>
            <a:off x="-50" y="4691750"/>
            <a:ext cx="63753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Montserrat"/>
                <a:ea typeface="Montserrat"/>
                <a:cs typeface="Montserrat"/>
                <a:sym typeface="Montserrat"/>
              </a:rPr>
              <a:t>Copyright © 2019. Todos os direitos reservados ao CeMEAI-USP. Proibida a cópia e reprodução sem autorização</a:t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nseg.org.br/publicacoes/conjuntura-cnseg-n65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>
            <a:spLocks noGrp="1"/>
          </p:cNvSpPr>
          <p:nvPr>
            <p:ph type="ctrTitle"/>
          </p:nvPr>
        </p:nvSpPr>
        <p:spPr>
          <a:xfrm>
            <a:off x="843517" y="188866"/>
            <a:ext cx="7308112" cy="718445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00" dirty="0"/>
              <a:t>MBA</a:t>
            </a:r>
            <a:r>
              <a:rPr lang="pt-BR" sz="3800" dirty="0"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pt-BR" sz="3800" dirty="0">
                <a:latin typeface="Montserrat"/>
                <a:ea typeface="Montserrat"/>
                <a:cs typeface="Montserrat"/>
                <a:sym typeface="Montserrat"/>
              </a:rPr>
              <a:t>em</a:t>
            </a:r>
            <a:r>
              <a:rPr lang="pt-BR" sz="3800" dirty="0"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pt-BR" sz="3800" dirty="0"/>
              <a:t>Ciências de Dados</a:t>
            </a:r>
            <a:endParaRPr sz="3800" dirty="0"/>
          </a:p>
        </p:txBody>
      </p:sp>
      <p:sp>
        <p:nvSpPr>
          <p:cNvPr id="3" name="Google Shape;157;p27"/>
          <p:cNvSpPr txBox="1">
            <a:spLocks/>
          </p:cNvSpPr>
          <p:nvPr/>
        </p:nvSpPr>
        <p:spPr>
          <a:xfrm>
            <a:off x="843517" y="1517936"/>
            <a:ext cx="7556204" cy="2372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pt-BR" sz="3200" dirty="0">
                <a:latin typeface="Montserrat ExtraBold" panose="020B0604020202020204" charset="0"/>
              </a:rPr>
              <a:t>“Modelo de classificação de risco aplicado ao Seguro de Automóvel”</a:t>
            </a:r>
          </a:p>
          <a:p>
            <a:endParaRPr lang="pt-BR" sz="3200" dirty="0">
              <a:latin typeface="Montserrat ExtraBold" panose="020B0604020202020204" charset="0"/>
            </a:endParaRPr>
          </a:p>
          <a:p>
            <a:pPr algn="r"/>
            <a:r>
              <a:rPr lang="pt-BR" sz="1600" dirty="0">
                <a:latin typeface="Montserrat ExtraBold" panose="020B0604020202020204" charset="0"/>
              </a:rPr>
              <a:t>Autor: Erika Novais Sales Correia</a:t>
            </a:r>
          </a:p>
          <a:p>
            <a:pPr algn="r"/>
            <a:r>
              <a:rPr lang="pt-BR" sz="1600" dirty="0">
                <a:latin typeface="Montserrat ExtraBold" panose="020B0604020202020204" charset="0"/>
              </a:rPr>
              <a:t>Orientador: Prof. Dr. Francisco Aparecido Rodrigues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latin typeface="Montserrat" panose="00000500000000000000" pitchFamily="2" charset="0"/>
              </a:rPr>
              <a:t>Trabalhos Futuros</a:t>
            </a:r>
            <a:endParaRPr b="1" dirty="0">
              <a:latin typeface="Montserrat ExtraBold" panose="020B060402020202020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C2E7D4C-2BC2-4E60-9333-869CB10035AA}"/>
              </a:ext>
            </a:extLst>
          </p:cNvPr>
          <p:cNvSpPr txBox="1"/>
          <p:nvPr/>
        </p:nvSpPr>
        <p:spPr>
          <a:xfrm>
            <a:off x="407324" y="1107246"/>
            <a:ext cx="8113276" cy="2929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Aplicar os métodos de classificação para os dados de Indenização;</a:t>
            </a:r>
            <a:endParaRPr lang="pt-BR" sz="1800" dirty="0">
              <a:effectLst/>
              <a:latin typeface="Montserrat" panose="000005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Realizar a composição do preço considerando o resultado dos classificadores;</a:t>
            </a:r>
            <a:endParaRPr lang="pt-BR" sz="1800" dirty="0">
              <a:effectLst/>
              <a:latin typeface="Montserrat" panose="000005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Aplicar a metodologia </a:t>
            </a:r>
            <a:r>
              <a:rPr lang="pt-BR" sz="1800" dirty="0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somente com </a:t>
            </a:r>
            <a:r>
              <a:rPr lang="pt-BR" sz="1800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os dados de veículo;</a:t>
            </a:r>
            <a:endParaRPr lang="pt-BR" sz="1800" dirty="0">
              <a:effectLst/>
              <a:latin typeface="Montserrat" panose="000005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Aplicar a metodologia para ofertar produtos, serviços e benefícios personalizados para o cliente.</a:t>
            </a:r>
            <a:endParaRPr lang="pt-BR" sz="1800" dirty="0">
              <a:effectLst/>
              <a:latin typeface="Montserrat" panose="000005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31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Montserrat ExtraBold" panose="020B0604020202020204" charset="0"/>
              </a:rPr>
              <a:t>Roteiro</a:t>
            </a:r>
            <a:endParaRPr dirty="0">
              <a:latin typeface="Montserrat ExtraBold" panose="020B060402020202020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C7F1882-0A3D-4E21-AB7B-E8B88EB0FC77}"/>
              </a:ext>
            </a:extLst>
          </p:cNvPr>
          <p:cNvSpPr txBox="1"/>
          <p:nvPr/>
        </p:nvSpPr>
        <p:spPr>
          <a:xfrm>
            <a:off x="1404850" y="1031969"/>
            <a:ext cx="3978974" cy="30795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BR" sz="2000" dirty="0">
                <a:latin typeface="Montserrat" panose="00000500000000000000" pitchFamily="2" charset="0"/>
              </a:rPr>
              <a:t>Apresentação e Motivação;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BR" sz="2000" dirty="0">
                <a:latin typeface="Montserrat" panose="00000500000000000000" pitchFamily="2" charset="0"/>
              </a:rPr>
              <a:t>Desenvolvimento;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BR" sz="2000" dirty="0">
                <a:latin typeface="Montserrat" panose="00000500000000000000" pitchFamily="2" charset="0"/>
              </a:rPr>
              <a:t>Resultados;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BR" sz="2000" dirty="0">
                <a:latin typeface="Montserrat" panose="00000500000000000000" pitchFamily="2" charset="0"/>
              </a:rPr>
              <a:t>Conclusão;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BR" sz="2000" dirty="0">
                <a:latin typeface="Montserrat" panose="00000500000000000000" pitchFamily="2" charset="0"/>
              </a:rPr>
              <a:t>Trabalhos Futuros.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latin typeface="Montserrat" panose="00000500000000000000" pitchFamily="2" charset="0"/>
              </a:rPr>
              <a:t>Apresentação e Motivação</a:t>
            </a:r>
            <a:endParaRPr b="1" dirty="0">
              <a:latin typeface="Montserrat ExtraBold" panose="020B060402020202020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285CA0B-7D07-44A9-AEC8-ED7CDBADFBB1}"/>
              </a:ext>
            </a:extLst>
          </p:cNvPr>
          <p:cNvSpPr txBox="1"/>
          <p:nvPr/>
        </p:nvSpPr>
        <p:spPr>
          <a:xfrm>
            <a:off x="257696" y="1205345"/>
            <a:ext cx="835429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Montserrat" panose="00000500000000000000" pitchFamily="2" charset="0"/>
              </a:rPr>
              <a:t>O segmento seguro de Automóvel ultrapassou R$ 38 bilhões em arrecadação no acumulado do ano 2021 (CNSEG).</a:t>
            </a:r>
          </a:p>
          <a:p>
            <a:endParaRPr lang="pt-BR" sz="1600" dirty="0">
              <a:latin typeface="Montserrat" panose="00000500000000000000" pitchFamily="2" charset="0"/>
            </a:endParaRPr>
          </a:p>
          <a:p>
            <a:endParaRPr lang="pt-BR" sz="1600" dirty="0">
              <a:latin typeface="Montserrat" panose="00000500000000000000" pitchFamily="2" charset="0"/>
            </a:endParaRPr>
          </a:p>
          <a:p>
            <a:r>
              <a:rPr lang="pt-BR" sz="1600" b="1" dirty="0">
                <a:latin typeface="Montserrat" panose="00000500000000000000" pitchFamily="2" charset="0"/>
              </a:rPr>
              <a:t>Mercado Segurador:  </a:t>
            </a:r>
            <a:r>
              <a:rPr lang="pt-BR" sz="1600" dirty="0">
                <a:latin typeface="Montserrat" panose="00000500000000000000" pitchFamily="2" charset="0"/>
              </a:rPr>
              <a:t>Mutualismo, Risco, Prêmio.</a:t>
            </a:r>
          </a:p>
          <a:p>
            <a:endParaRPr lang="pt-BR" sz="1600" dirty="0">
              <a:latin typeface="Montserrat" panose="00000500000000000000" pitchFamily="2" charset="0"/>
            </a:endParaRPr>
          </a:p>
          <a:p>
            <a:endParaRPr lang="pt-BR" sz="1600" dirty="0">
              <a:latin typeface="Montserrat" panose="00000500000000000000" pitchFamily="2" charset="0"/>
            </a:endParaRPr>
          </a:p>
          <a:p>
            <a:r>
              <a:rPr lang="pt-BR" sz="1600" dirty="0">
                <a:latin typeface="Montserrat" panose="00000500000000000000" pitchFamily="2" charset="0"/>
              </a:rPr>
              <a:t>Subscrição do Risco X Precificação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78F5189-8971-4BDA-8298-B78614DF4B14}"/>
              </a:ext>
            </a:extLst>
          </p:cNvPr>
          <p:cNvSpPr txBox="1"/>
          <p:nvPr/>
        </p:nvSpPr>
        <p:spPr>
          <a:xfrm>
            <a:off x="133005" y="4123112"/>
            <a:ext cx="5543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</a:t>
            </a:r>
            <a:r>
              <a:rPr lang="pt-BR" dirty="0">
                <a:hlinkClick r:id="rId3"/>
              </a:rPr>
              <a:t>https://cnseg.org.br/publicacoes/conjuntura-cnseg-n65.html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99103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latin typeface="Montserrat" panose="00000500000000000000" pitchFamily="2" charset="0"/>
              </a:rPr>
              <a:t>Apresentação e Motivação</a:t>
            </a:r>
            <a:endParaRPr b="1" dirty="0">
              <a:latin typeface="Montserrat ExtraBold" panose="020B060402020202020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285CA0B-7D07-44A9-AEC8-ED7CDBADFBB1}"/>
              </a:ext>
            </a:extLst>
          </p:cNvPr>
          <p:cNvSpPr txBox="1"/>
          <p:nvPr/>
        </p:nvSpPr>
        <p:spPr>
          <a:xfrm>
            <a:off x="257696" y="1205345"/>
            <a:ext cx="83542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dirty="0">
                <a:latin typeface="Montserrat" panose="00000500000000000000" pitchFamily="2" charset="0"/>
              </a:rPr>
              <a:t>O prêmio da Apólice é obtido através de estudo de dados estatísticos de sinistralidade (Prêmio Puro) + despesas gerais como administrativas, impostos,  comercialização (Prêmio Carregamento).</a:t>
            </a:r>
          </a:p>
          <a:p>
            <a:pPr>
              <a:lnSpc>
                <a:spcPct val="150000"/>
              </a:lnSpc>
            </a:pPr>
            <a:endParaRPr lang="pt-BR" sz="1600" dirty="0">
              <a:latin typeface="Montserrat" panose="00000500000000000000" pitchFamily="2" charset="0"/>
            </a:endParaRPr>
          </a:p>
          <a:p>
            <a:endParaRPr lang="pt-BR" sz="16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372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latin typeface="Montserrat" panose="00000500000000000000" pitchFamily="2" charset="0"/>
              </a:rPr>
              <a:t>Apresentação e Motivação</a:t>
            </a:r>
            <a:endParaRPr b="1" dirty="0">
              <a:latin typeface="Montserrat ExtraBold" panose="020B060402020202020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5B94B00-AD47-445E-B2DD-13B516F8CECB}"/>
              </a:ext>
            </a:extLst>
          </p:cNvPr>
          <p:cNvSpPr txBox="1"/>
          <p:nvPr/>
        </p:nvSpPr>
        <p:spPr>
          <a:xfrm>
            <a:off x="482138" y="1379913"/>
            <a:ext cx="728194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Montserrat" panose="00000500000000000000" pitchFamily="2" charset="0"/>
              </a:rPr>
              <a:t>Como utilizar os </a:t>
            </a:r>
            <a:r>
              <a:rPr lang="pt-BR" sz="2800" b="1" dirty="0">
                <a:latin typeface="Montserrat" panose="00000500000000000000" pitchFamily="2" charset="0"/>
              </a:rPr>
              <a:t>modelos de classificação</a:t>
            </a:r>
            <a:r>
              <a:rPr lang="pt-BR" sz="2800" dirty="0">
                <a:latin typeface="Montserrat" panose="00000500000000000000" pitchFamily="2" charset="0"/>
              </a:rPr>
              <a:t> para obter resultados mais </a:t>
            </a:r>
            <a:r>
              <a:rPr lang="pt-BR" sz="2800" b="1" dirty="0">
                <a:latin typeface="Montserrat" panose="00000500000000000000" pitchFamily="2" charset="0"/>
              </a:rPr>
              <a:t>assertivos</a:t>
            </a:r>
            <a:r>
              <a:rPr lang="pt-BR" sz="2800" dirty="0">
                <a:latin typeface="Montserrat" panose="00000500000000000000" pitchFamily="2" charset="0"/>
              </a:rPr>
              <a:t> no </a:t>
            </a:r>
            <a:r>
              <a:rPr lang="pt-BR" sz="2800" b="1" dirty="0">
                <a:latin typeface="Montserrat" panose="00000500000000000000" pitchFamily="2" charset="0"/>
              </a:rPr>
              <a:t>cálculo do risco </a:t>
            </a:r>
            <a:r>
              <a:rPr lang="pt-BR" sz="2800" dirty="0">
                <a:latin typeface="Montserrat" panose="00000500000000000000" pitchFamily="2" charset="0"/>
              </a:rPr>
              <a:t>e na </a:t>
            </a:r>
            <a:r>
              <a:rPr lang="pt-BR" sz="2800" b="1" dirty="0">
                <a:latin typeface="Montserrat" panose="00000500000000000000" pitchFamily="2" charset="0"/>
              </a:rPr>
              <a:t>subscrição</a:t>
            </a:r>
            <a:r>
              <a:rPr lang="pt-BR" sz="2800" dirty="0">
                <a:latin typeface="Montserrat" panose="00000500000000000000" pitchFamily="2" charset="0"/>
              </a:rPr>
              <a:t> do seguro de Automóvel?</a:t>
            </a:r>
          </a:p>
        </p:txBody>
      </p:sp>
    </p:spTree>
    <p:extLst>
      <p:ext uri="{BB962C8B-B14F-4D97-AF65-F5344CB8AC3E}">
        <p14:creationId xmlns:p14="http://schemas.microsoft.com/office/powerpoint/2010/main" val="2089209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latin typeface="Montserrat" panose="00000500000000000000" pitchFamily="2" charset="0"/>
              </a:rPr>
              <a:t>Desenvolvimento</a:t>
            </a:r>
            <a:endParaRPr b="1" dirty="0">
              <a:latin typeface="Montserrat ExtraBold" panose="020B060402020202020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7EF2DD2-1574-435E-B3E7-51453FCB63E1}"/>
              </a:ext>
            </a:extLst>
          </p:cNvPr>
          <p:cNvSpPr txBox="1"/>
          <p:nvPr/>
        </p:nvSpPr>
        <p:spPr>
          <a:xfrm>
            <a:off x="424003" y="779112"/>
            <a:ext cx="8096597" cy="3610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>
                <a:latin typeface="Montserrat" panose="00000500000000000000" pitchFamily="2" charset="0"/>
              </a:rPr>
              <a:t>Base</a:t>
            </a:r>
            <a:r>
              <a:rPr lang="pt-BR" dirty="0">
                <a:latin typeface="Montserrat" panose="00000500000000000000" pitchFamily="2" charset="0"/>
              </a:rPr>
              <a:t>: </a:t>
            </a:r>
            <a:r>
              <a:rPr lang="pt-BR" dirty="0" err="1">
                <a:latin typeface="Montserrat" panose="00000500000000000000" pitchFamily="2" charset="0"/>
              </a:rPr>
              <a:t>Autoseg</a:t>
            </a:r>
            <a:r>
              <a:rPr lang="pt-BR" dirty="0">
                <a:latin typeface="Montserrat" panose="00000500000000000000" pitchFamily="2" charset="0"/>
              </a:rPr>
              <a:t> (disponibilizada pela Susep) referente ao 1º semestre de 2020</a:t>
            </a:r>
          </a:p>
          <a:p>
            <a:pPr>
              <a:lnSpc>
                <a:spcPct val="150000"/>
              </a:lnSpc>
            </a:pPr>
            <a:r>
              <a:rPr lang="pt-BR" b="1" dirty="0">
                <a:latin typeface="Montserrat" panose="00000500000000000000" pitchFamily="2" charset="0"/>
              </a:rPr>
              <a:t>Dados Utilizados</a:t>
            </a:r>
            <a:r>
              <a:rPr lang="pt-BR" dirty="0">
                <a:latin typeface="Montserrat" panose="00000500000000000000" pitchFamily="2" charset="0"/>
              </a:rPr>
              <a:t>: Sinistro, Categoria Tarifária, Região, Ano Modelo, Idade, Prêmio, IS Média, Sexo e Exposição</a:t>
            </a:r>
          </a:p>
          <a:p>
            <a:pPr>
              <a:lnSpc>
                <a:spcPct val="150000"/>
              </a:lnSpc>
            </a:pPr>
            <a:r>
              <a:rPr lang="pt-BR" b="1" dirty="0">
                <a:latin typeface="Montserrat" panose="00000500000000000000" pitchFamily="2" charset="0"/>
              </a:rPr>
              <a:t>Quantidade</a:t>
            </a:r>
            <a:r>
              <a:rPr lang="pt-BR" dirty="0">
                <a:latin typeface="Montserrat" panose="00000500000000000000" pitchFamily="2" charset="0"/>
              </a:rPr>
              <a:t>: 152.373 (5%) </a:t>
            </a:r>
          </a:p>
          <a:p>
            <a:pPr>
              <a:lnSpc>
                <a:spcPct val="150000"/>
              </a:lnSpc>
            </a:pPr>
            <a:endParaRPr lang="pt-BR" dirty="0">
              <a:latin typeface="Montserrat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pt-BR" b="1" dirty="0">
                <a:latin typeface="Montserrat" panose="00000500000000000000" pitchFamily="2" charset="0"/>
              </a:rPr>
              <a:t>Métodos de Classificação: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Montserrat" panose="00000500000000000000" pitchFamily="2" charset="0"/>
              </a:rPr>
              <a:t>K-vizinhos mais próximos (KNN)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err="1">
                <a:latin typeface="Montserrat" panose="00000500000000000000" pitchFamily="2" charset="0"/>
              </a:rPr>
              <a:t>Naive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Bayes</a:t>
            </a:r>
            <a:endParaRPr lang="pt-BR" dirty="0">
              <a:latin typeface="Montserrat" panose="000005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Montserrat" panose="00000500000000000000" pitchFamily="2" charset="0"/>
              </a:rPr>
              <a:t>Regressão Logística</a:t>
            </a:r>
          </a:p>
          <a:p>
            <a:pPr>
              <a:lnSpc>
                <a:spcPct val="150000"/>
              </a:lnSpc>
            </a:pPr>
            <a:endParaRPr lang="pt-BR" dirty="0">
              <a:latin typeface="Montserrat" panose="00000500000000000000" pitchFamily="2" charset="0"/>
            </a:endParaRPr>
          </a:p>
          <a:p>
            <a:pPr>
              <a:lnSpc>
                <a:spcPct val="150000"/>
              </a:lnSpc>
            </a:pPr>
            <a:endParaRPr lang="pt-BR" dirty="0">
              <a:latin typeface="Montserrat" panose="00000500000000000000" pitchFamily="2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4ED8337-ACB1-4B08-995B-794E6E40C0D6}"/>
              </a:ext>
            </a:extLst>
          </p:cNvPr>
          <p:cNvSpPr txBox="1"/>
          <p:nvPr/>
        </p:nvSpPr>
        <p:spPr>
          <a:xfrm>
            <a:off x="83127" y="4210499"/>
            <a:ext cx="6412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Montserrat" panose="00000500000000000000" pitchFamily="2" charset="0"/>
              </a:rPr>
              <a:t>Disponível em: http://www2.susep.gov.br/menuestatistica/autoseg/principal.aspx</a:t>
            </a:r>
          </a:p>
        </p:txBody>
      </p:sp>
    </p:spTree>
    <p:extLst>
      <p:ext uri="{BB962C8B-B14F-4D97-AF65-F5344CB8AC3E}">
        <p14:creationId xmlns:p14="http://schemas.microsoft.com/office/powerpoint/2010/main" val="1290305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Montserrat ExtraBold" panose="020B0604020202020204" charset="0"/>
              </a:rPr>
              <a:t>Resultados</a:t>
            </a:r>
            <a:endParaRPr dirty="0">
              <a:latin typeface="Montserrat ExtraBold" panose="020B060402020202020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08DCDE0-6319-4345-9D68-F0F82F140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1200150"/>
            <a:ext cx="74295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153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Montserrat ExtraBold" panose="020B0604020202020204" charset="0"/>
              </a:rPr>
              <a:t>Conclusão</a:t>
            </a:r>
            <a:endParaRPr dirty="0">
              <a:latin typeface="Montserrat ExtraBold" panose="020B060402020202020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96DCB64-41E0-4C89-A342-E021E5304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1276" y="1357745"/>
            <a:ext cx="3662465" cy="271133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D531F56-173B-40D0-BD2A-9CE35C5129CE}"/>
              </a:ext>
            </a:extLst>
          </p:cNvPr>
          <p:cNvSpPr txBox="1"/>
          <p:nvPr/>
        </p:nvSpPr>
        <p:spPr>
          <a:xfrm>
            <a:off x="387927" y="1068186"/>
            <a:ext cx="4184073" cy="3703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800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Para a avaliação dos classificadores foi realizado a comparação seguindo o método da curva ROC ao considerar esse parâmetro o método de Regressão Logística tem uma pequena vantagem em relação aos demais.</a:t>
            </a:r>
            <a:endParaRPr lang="pt-BR" sz="1800" dirty="0">
              <a:effectLst/>
              <a:latin typeface="Montserrat" panose="000005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pt-BR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475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Montserrat ExtraBold" panose="020B0604020202020204" charset="0"/>
              </a:rPr>
              <a:t>Conclusão</a:t>
            </a:r>
            <a:endParaRPr dirty="0">
              <a:latin typeface="Montserrat ExtraBold" panose="020B060402020202020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F51534D-48BC-4A71-A110-A3F55CB1B1F8}"/>
              </a:ext>
            </a:extLst>
          </p:cNvPr>
          <p:cNvSpPr txBox="1"/>
          <p:nvPr/>
        </p:nvSpPr>
        <p:spPr>
          <a:xfrm>
            <a:off x="311727" y="853440"/>
            <a:ext cx="8370915" cy="3703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800" dirty="0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Principais Vantagens para utilização dos classificadores: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Montserrat" panose="000005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Possibilidade de criar e testar os modelos de forma rápida;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Automação do processo de análise de risco;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Manutenção dos modelos (incluir e excluir parâmetros) mais simples;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Rodar os modelos com bases grandes;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Trabalhar com diversos contextos (veículo, segurado, região).</a:t>
            </a:r>
          </a:p>
          <a:p>
            <a:pPr>
              <a:lnSpc>
                <a:spcPct val="150000"/>
              </a:lnSpc>
            </a:pPr>
            <a:endParaRPr lang="pt-BR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628980"/>
      </p:ext>
    </p:extLst>
  </p:cSld>
  <p:clrMapOvr>
    <a:masterClrMapping/>
  </p:clrMapOvr>
</p:sld>
</file>

<file path=ppt/theme/theme1.xml><?xml version="1.0" encoding="utf-8"?>
<a:theme xmlns:a="http://schemas.openxmlformats.org/drawingml/2006/main" name="MBA Padrã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377</Words>
  <Application>Microsoft Office PowerPoint</Application>
  <PresentationFormat>Apresentação na tela (16:9)</PresentationFormat>
  <Paragraphs>50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8" baseType="lpstr">
      <vt:lpstr>Montserrat Black</vt:lpstr>
      <vt:lpstr>Arial</vt:lpstr>
      <vt:lpstr>Montserrat</vt:lpstr>
      <vt:lpstr>Helvetica Neue Light</vt:lpstr>
      <vt:lpstr>Montserrat ExtraBold</vt:lpstr>
      <vt:lpstr>Raleway ExtraBold</vt:lpstr>
      <vt:lpstr>Raleway Black</vt:lpstr>
      <vt:lpstr>MBA Padrão</vt:lpstr>
      <vt:lpstr>MBA em Ciências de Dados</vt:lpstr>
      <vt:lpstr>Roteiro</vt:lpstr>
      <vt:lpstr>Apresentação e Motivação</vt:lpstr>
      <vt:lpstr>Apresentação e Motivação</vt:lpstr>
      <vt:lpstr>Apresentação e Motivação</vt:lpstr>
      <vt:lpstr>Desenvolvimento</vt:lpstr>
      <vt:lpstr>Resultados</vt:lpstr>
      <vt:lpstr>Conclusão</vt:lpstr>
      <vt:lpstr>Conclusão</vt:lpstr>
      <vt:lpstr>Trabalhos Futuros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MBA em Ciências de Dados</dc:title>
  <dc:creator>Fer Marreta</dc:creator>
  <cp:lastModifiedBy>Erika Novais Sales Correia</cp:lastModifiedBy>
  <cp:revision>10</cp:revision>
  <dcterms:modified xsi:type="dcterms:W3CDTF">2022-03-05T04:27:50Z</dcterms:modified>
</cp:coreProperties>
</file>