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0588"/>
    <p:restoredTop sz="92000"/>
  </p:normalViewPr>
  <p:slideViewPr>
    <p:cSldViewPr snapToGrid="0" snapToObjects="1">
      <p:cViewPr>
        <p:scale>
          <a:sx n="88" d="100"/>
          <a:sy n="88" d="100"/>
        </p:scale>
        <p:origin x="1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4B5D-B28F-B349-A89C-4B98FA4D3803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4CAE-C326-2A4E-9BDD-B63536A9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4B5D-B28F-B349-A89C-4B98FA4D3803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4CAE-C326-2A4E-9BDD-B63536A9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4B5D-B28F-B349-A89C-4B98FA4D3803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4CAE-C326-2A4E-9BDD-B63536A9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4B5D-B28F-B349-A89C-4B98FA4D3803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4CAE-C326-2A4E-9BDD-B63536A9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4B5D-B28F-B349-A89C-4B98FA4D3803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4CAE-C326-2A4E-9BDD-B63536A9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4B5D-B28F-B349-A89C-4B98FA4D3803}" type="datetimeFigureOut">
              <a:rPr lang="en-US" smtClean="0"/>
              <a:t>4/29/16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4CAE-C326-2A4E-9BDD-B63536A9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4B5D-B28F-B349-A89C-4B98FA4D3803}" type="datetimeFigureOut">
              <a:rPr lang="en-US" smtClean="0"/>
              <a:t>4/29/16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4CAE-C326-2A4E-9BDD-B63536A9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4B5D-B28F-B349-A89C-4B98FA4D3803}" type="datetimeFigureOut">
              <a:rPr lang="en-US" smtClean="0"/>
              <a:t>4/29/16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4CAE-C326-2A4E-9BDD-B63536A9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4B5D-B28F-B349-A89C-4B98FA4D3803}" type="datetimeFigureOut">
              <a:rPr lang="en-US" smtClean="0"/>
              <a:t>4/29/16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4CAE-C326-2A4E-9BDD-B63536A9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4B5D-B28F-B349-A89C-4B98FA4D3803}" type="datetimeFigureOut">
              <a:rPr lang="en-US" smtClean="0"/>
              <a:t>4/29/16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4CAE-C326-2A4E-9BDD-B63536A9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4B5D-B28F-B349-A89C-4B98FA4D3803}" type="datetimeFigureOut">
              <a:rPr lang="en-US" smtClean="0"/>
              <a:t>4/29/16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4CAE-C326-2A4E-9BDD-B63536A9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4B5D-B28F-B349-A89C-4B98FA4D3803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E4CAE-C326-2A4E-9BDD-B63536A9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latin typeface="Calibri" charset="0"/>
                <a:ea typeface="Calibri" charset="0"/>
                <a:cs typeface="Calibri" charset="0"/>
              </a:rPr>
              <a:t>How to code your own</a:t>
            </a:r>
            <a:br>
              <a:rPr lang="en-US" b="1">
                <a:latin typeface="Calibri" charset="0"/>
                <a:ea typeface="Calibri" charset="0"/>
                <a:cs typeface="Calibri" charset="0"/>
              </a:rPr>
            </a:br>
            <a:r>
              <a:rPr lang="en-US" b="1">
                <a:latin typeface="Calibri" charset="0"/>
                <a:ea typeface="Calibri" charset="0"/>
                <a:cs typeface="Calibri" charset="0"/>
              </a:rPr>
              <a:t>classes and methods</a:t>
            </a: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9075" y="389930"/>
            <a:ext cx="9985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u="none" strike="noStrike" baseline="0" dirty="0" smtClean="0">
                <a:solidFill>
                  <a:srgbClr val="1F191B"/>
                </a:solidFill>
                <a:latin typeface="Calibri" charset="0"/>
                <a:ea typeface="Calibri" charset="0"/>
                <a:cs typeface="Calibri" charset="0"/>
              </a:rPr>
              <a:t>How to work with a class</a:t>
            </a:r>
            <a:r>
              <a:rPr lang="en-US" sz="3200" b="1" i="0" u="none" strike="noStrike" dirty="0" smtClean="0">
                <a:solidFill>
                  <a:srgbClr val="1F191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3200" b="1" i="0" u="none" strike="noStrike" baseline="0" dirty="0" smtClean="0">
                <a:solidFill>
                  <a:srgbClr val="1F191B"/>
                </a:solidFill>
                <a:latin typeface="Calibri" charset="0"/>
                <a:ea typeface="Calibri" charset="0"/>
                <a:cs typeface="Calibri" charset="0"/>
              </a:rPr>
              <a:t>that defines an object</a:t>
            </a:r>
            <a:endParaRPr lang="en-US" sz="32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24502" y="974705"/>
            <a:ext cx="787475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u="none" strike="noStrike" baseline="0" dirty="0" smtClean="0">
                <a:solidFill>
                  <a:srgbClr val="151016"/>
                </a:solidFill>
                <a:latin typeface="Calibri" charset="0"/>
                <a:ea typeface="Calibri" charset="0"/>
                <a:cs typeface="Calibri" charset="0"/>
              </a:rPr>
              <a:t>The Product class</a:t>
            </a:r>
          </a:p>
          <a:p>
            <a:endParaRPr lang="en-US" sz="3200" b="1" i="0" u="none" strike="noStrike" baseline="0" dirty="0" smtClean="0">
              <a:solidFill>
                <a:srgbClr val="151016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package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informatics.product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endParaRPr lang="en-US" sz="28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import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java.text.NumberFormat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endParaRPr lang="en-US" sz="28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public class Product {</a:t>
            </a:r>
          </a:p>
          <a:p>
            <a:endParaRPr lang="en-US" sz="28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 the instance variables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private String code;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private String description;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private double price;</a:t>
            </a: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9450" y="654294"/>
            <a:ext cx="945334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 the constructor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public Product() {</a:t>
            </a:r>
          </a:p>
          <a:p>
            <a:r>
              <a:rPr lang="cs-CZ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cs-CZ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code</a:t>
            </a:r>
            <a:r>
              <a:rPr lang="cs-CZ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= “ “</a:t>
            </a:r>
            <a:r>
              <a:rPr lang="uk-UA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description = “ ”;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price = 0;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}</a:t>
            </a:r>
          </a:p>
          <a:p>
            <a:endParaRPr lang="bg-BG" sz="28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 the set and get methods for the code variable</a:t>
            </a:r>
          </a:p>
          <a:p>
            <a:endParaRPr lang="en-US" sz="28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public void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setCode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String code) {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this.code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= code;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}</a:t>
            </a:r>
            <a:endParaRPr lang="en-US" sz="28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0394" y="559881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public String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getCode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 {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return code;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}</a:t>
            </a:r>
          </a:p>
          <a:p>
            <a:endParaRPr lang="en-US" sz="28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</a:t>
            </a:r>
            <a:r>
              <a:rPr lang="en-US" sz="28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the set and get methods for the description variable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public void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setDescription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String description) {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this.description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= description;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}</a:t>
            </a:r>
          </a:p>
          <a:p>
            <a:endParaRPr lang="en-US" sz="28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public String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getDescription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 {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return description;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}</a:t>
            </a:r>
            <a:endParaRPr lang="en-US" sz="28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0583" y="97639"/>
            <a:ext cx="11009195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5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 the set and get methods for the price variable</a:t>
            </a:r>
          </a:p>
          <a:p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public void </a:t>
            </a:r>
            <a:r>
              <a:rPr lang="en-US" sz="25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setPrice</a:t>
            </a:r>
            <a:r>
              <a:rPr lang="en-US" sz="25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double price) {</a:t>
            </a:r>
          </a:p>
          <a:p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en-US" sz="25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this.price</a:t>
            </a:r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= price;</a:t>
            </a:r>
          </a:p>
          <a:p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}</a:t>
            </a:r>
          </a:p>
          <a:p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</a:p>
          <a:p>
            <a:r>
              <a:rPr lang="en-US" sz="25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public double </a:t>
            </a:r>
            <a:r>
              <a:rPr lang="en-US" sz="25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getPrice</a:t>
            </a:r>
            <a:r>
              <a:rPr lang="en-US" sz="25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 {</a:t>
            </a:r>
          </a:p>
          <a:p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return price;</a:t>
            </a:r>
          </a:p>
          <a:p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}</a:t>
            </a:r>
          </a:p>
          <a:p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</a:p>
          <a:p>
            <a:r>
              <a:rPr lang="en-US" sz="25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500" i="1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</a:t>
            </a:r>
            <a:r>
              <a:rPr lang="en-US" sz="25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a custom get method for the price variable</a:t>
            </a:r>
          </a:p>
          <a:p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public String </a:t>
            </a:r>
            <a:r>
              <a:rPr lang="en-US" sz="25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getPriceFormatted</a:t>
            </a:r>
            <a:r>
              <a:rPr lang="en-US" sz="25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 {</a:t>
            </a:r>
          </a:p>
          <a:p>
            <a:r>
              <a:rPr lang="en-US" sz="25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5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5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NumberFormat</a:t>
            </a:r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currency = 										</a:t>
            </a:r>
            <a:r>
              <a:rPr lang="en-US" sz="25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NumberFormat.getCurrencyInstance</a:t>
            </a:r>
            <a:r>
              <a:rPr lang="en-US" sz="25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);</a:t>
            </a:r>
          </a:p>
          <a:p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String </a:t>
            </a:r>
            <a:r>
              <a:rPr lang="en-US" sz="25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priceFormatted</a:t>
            </a:r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5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currency.format</a:t>
            </a:r>
            <a:r>
              <a:rPr lang="en-US" sz="25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price);</a:t>
            </a:r>
          </a:p>
          <a:p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return </a:t>
            </a:r>
            <a:r>
              <a:rPr lang="en-US" sz="25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priceFormatted</a:t>
            </a:r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r>
              <a:rPr lang="en-US" sz="25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5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}</a:t>
            </a:r>
          </a:p>
          <a:p>
            <a:r>
              <a:rPr lang="en-US" sz="2500" b="0" i="1" u="none" strike="noStrike" baseline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}</a:t>
            </a:r>
            <a:endParaRPr lang="en-US" sz="25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9967" y="501134"/>
            <a:ext cx="54692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u="none" strike="noStrike" baseline="0" smtClean="0">
                <a:solidFill>
                  <a:srgbClr val="1A161A"/>
                </a:solidFill>
                <a:latin typeface="Calibri" charset="0"/>
                <a:ea typeface="Calibri" charset="0"/>
                <a:cs typeface="Calibri" charset="0"/>
              </a:rPr>
              <a:t>How to code instance variables</a:t>
            </a:r>
            <a:endParaRPr lang="en-US" sz="32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0518" y="1488492"/>
            <a:ext cx="901662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0E070C"/>
                </a:solidFill>
                <a:latin typeface="Calibri" charset="0"/>
                <a:ea typeface="Calibri" charset="0"/>
                <a:cs typeface="Calibri" charset="0"/>
              </a:rPr>
              <a:t>The syntax for declaring instance variables</a:t>
            </a:r>
          </a:p>
          <a:p>
            <a:endParaRPr lang="en-US" sz="2800" b="0" i="0" u="none" strike="noStrike" baseline="0" dirty="0" smtClean="0">
              <a:solidFill>
                <a:srgbClr val="0E070C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ublic </a:t>
            </a:r>
            <a:r>
              <a:rPr lang="en-US" sz="28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 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private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primitiveType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ClassName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variableName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endParaRPr lang="en-US" sz="2800" b="0" i="0" u="none" strike="noStrike" baseline="0" dirty="0" smtClean="0">
              <a:solidFill>
                <a:srgbClr val="0E070C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i="0" u="none" strike="noStrike" baseline="0" dirty="0" smtClean="0">
                <a:solidFill>
                  <a:srgbClr val="140F15"/>
                </a:solidFill>
                <a:latin typeface="Calibri" charset="0"/>
                <a:ea typeface="Calibri" charset="0"/>
                <a:cs typeface="Calibri" charset="0"/>
              </a:rPr>
              <a:t>Examples</a:t>
            </a:r>
          </a:p>
          <a:p>
            <a:endParaRPr lang="en-US" sz="2800" b="0" i="0" u="none" strike="noStrike" baseline="0" dirty="0" smtClean="0">
              <a:solidFill>
                <a:srgbClr val="140F15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0" u="none" strike="noStrike" baseline="0" dirty="0" smtClean="0">
                <a:solidFill>
                  <a:srgbClr val="0B070C"/>
                </a:solidFill>
                <a:latin typeface="Calibri" charset="0"/>
                <a:ea typeface="Calibri" charset="0"/>
                <a:cs typeface="Calibri" charset="0"/>
              </a:rPr>
              <a:t>private double price;</a:t>
            </a:r>
          </a:p>
          <a:p>
            <a:r>
              <a:rPr lang="en-US" sz="2800" b="0" i="0" u="none" strike="noStrike" baseline="0" dirty="0" smtClean="0">
                <a:solidFill>
                  <a:srgbClr val="0B070C"/>
                </a:solidFill>
                <a:latin typeface="Calibri" charset="0"/>
                <a:ea typeface="Calibri" charset="0"/>
                <a:cs typeface="Calibri" charset="0"/>
              </a:rPr>
              <a:t>private </a:t>
            </a:r>
            <a:r>
              <a:rPr lang="en-US" sz="2800" b="0" i="0" u="none" strike="noStrike" baseline="0" dirty="0" err="1" smtClean="0">
                <a:solidFill>
                  <a:srgbClr val="0B070C"/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sz="2800" b="0" i="0" u="none" strike="noStrike" baseline="0" dirty="0" smtClean="0">
                <a:solidFill>
                  <a:srgbClr val="0B070C"/>
                </a:solidFill>
                <a:latin typeface="Calibri" charset="0"/>
                <a:ea typeface="Calibri" charset="0"/>
                <a:cs typeface="Calibri" charset="0"/>
              </a:rPr>
              <a:t> quantity;</a:t>
            </a:r>
          </a:p>
          <a:p>
            <a:r>
              <a:rPr lang="en-US" sz="2800" b="0" i="0" u="none" strike="noStrike" baseline="0" dirty="0" smtClean="0">
                <a:solidFill>
                  <a:srgbClr val="0B070C"/>
                </a:solidFill>
                <a:latin typeface="Calibri" charset="0"/>
                <a:ea typeface="Calibri" charset="0"/>
                <a:cs typeface="Calibri" charset="0"/>
              </a:rPr>
              <a:t>private String code;</a:t>
            </a:r>
          </a:p>
          <a:p>
            <a:r>
              <a:rPr lang="en-US" sz="2800" b="0" i="0" u="none" strike="noStrike" baseline="0" dirty="0" smtClean="0">
                <a:solidFill>
                  <a:srgbClr val="0B070C"/>
                </a:solidFill>
                <a:latin typeface="Calibri" charset="0"/>
                <a:ea typeface="Calibri" charset="0"/>
                <a:cs typeface="Calibri" charset="0"/>
              </a:rPr>
              <a:t>private Product product;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7188" y="478670"/>
            <a:ext cx="1023127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u="none" strike="noStrike" baseline="0" dirty="0" smtClean="0">
                <a:solidFill>
                  <a:srgbClr val="130F16"/>
                </a:solidFill>
                <a:latin typeface="Calibri" charset="0"/>
                <a:ea typeface="Calibri" charset="0"/>
                <a:cs typeface="Calibri" charset="0"/>
              </a:rPr>
              <a:t>Where you can declare instance variables</a:t>
            </a:r>
          </a:p>
          <a:p>
            <a:endParaRPr lang="en-US" sz="3200" b="1" i="0" u="none" strike="noStrike" baseline="0" dirty="0" smtClean="0">
              <a:solidFill>
                <a:srgbClr val="130F16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public class Product {</a:t>
            </a:r>
          </a:p>
          <a:p>
            <a:endParaRPr lang="en-US" sz="28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 typical to code instance variables here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private String code;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private String description;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private double price;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2405" y="4375077"/>
            <a:ext cx="78156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//the constructor and methods of the class</a:t>
            </a:r>
          </a:p>
          <a:p>
            <a:endParaRPr lang="en-US" sz="2800" b="0" i="1" u="none" strike="noStrike" baseline="0" dirty="0" smtClean="0">
              <a:solidFill>
                <a:schemeClr val="accent6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public Product(){</a:t>
            </a:r>
          </a:p>
          <a:p>
            <a:endParaRPr lang="en-US" sz="28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6620" y="16889"/>
            <a:ext cx="9726305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public void 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setCode</a:t>
            </a:r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String code){ }</a:t>
            </a:r>
          </a:p>
          <a:p>
            <a:endParaRPr lang="en-US" sz="26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public String 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getCode</a:t>
            </a:r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){ return code; }</a:t>
            </a:r>
          </a:p>
          <a:p>
            <a:endParaRPr lang="en-US" sz="26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public void 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setDescription</a:t>
            </a:r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String description){ }</a:t>
            </a:r>
          </a:p>
          <a:p>
            <a:endParaRPr lang="en-US" sz="26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public String 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getDescription</a:t>
            </a:r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){ return description; }</a:t>
            </a:r>
          </a:p>
          <a:p>
            <a:endParaRPr lang="en-US" sz="26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public void 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setPrice</a:t>
            </a:r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double price){}</a:t>
            </a:r>
          </a:p>
          <a:p>
            <a:endParaRPr lang="en-US" sz="26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public double 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getPrice</a:t>
            </a:r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){ return price; }</a:t>
            </a:r>
          </a:p>
          <a:p>
            <a:endParaRPr lang="en-US" sz="26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public String 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getPriceFormatted</a:t>
            </a:r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){ return 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priceFormatted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 }</a:t>
            </a:r>
          </a:p>
          <a:p>
            <a:endParaRPr lang="en-US" sz="26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600" i="1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//</a:t>
            </a:r>
            <a:r>
              <a:rPr lang="en-US" sz="26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possible to code instance variables here</a:t>
            </a: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private 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test;</a:t>
            </a:r>
          </a:p>
          <a:p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5093" y="458956"/>
            <a:ext cx="1108198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i="0" u="none" strike="noStrike" baseline="0" dirty="0" smtClean="0">
                <a:solidFill>
                  <a:srgbClr val="161016"/>
                </a:solidFill>
                <a:latin typeface="Calibri" charset="0"/>
                <a:ea typeface="Calibri" charset="0"/>
                <a:cs typeface="Calibri" charset="0"/>
              </a:rPr>
              <a:t>Description</a:t>
            </a:r>
          </a:p>
          <a:p>
            <a:pPr algn="just"/>
            <a:endParaRPr lang="en-US" sz="3200" b="1" i="0" u="none" strike="noStrike" baseline="0" dirty="0" smtClean="0">
              <a:solidFill>
                <a:srgbClr val="161016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B151D"/>
                </a:solidFill>
                <a:latin typeface="Calibri" charset="0"/>
                <a:ea typeface="Calibri" charset="0"/>
                <a:cs typeface="Calibri" charset="0"/>
              </a:rPr>
              <a:t>• A field of a class defines the data that's available to the entire class. A field can be</a:t>
            </a:r>
            <a:r>
              <a:rPr lang="en-US" sz="2800" b="0" i="0" u="none" strike="noStrike" dirty="0" smtClean="0">
                <a:solidFill>
                  <a:srgbClr val="1B151D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51D"/>
                </a:solidFill>
                <a:latin typeface="Calibri" charset="0"/>
                <a:ea typeface="Calibri" charset="0"/>
                <a:cs typeface="Calibri" charset="0"/>
              </a:rPr>
              <a:t>an instance variable or a constant. </a:t>
            </a:r>
          </a:p>
          <a:p>
            <a:pPr algn="just"/>
            <a:endParaRPr lang="en-US" sz="2800" dirty="0">
              <a:solidFill>
                <a:srgbClr val="1B151D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D161D"/>
                </a:solidFill>
                <a:latin typeface="Calibri" charset="0"/>
                <a:ea typeface="Calibri" charset="0"/>
                <a:cs typeface="Calibri" charset="0"/>
              </a:rPr>
              <a:t>• An instance variable stores data that's available to the entire object. In other words,</a:t>
            </a:r>
            <a:r>
              <a:rPr lang="en-US" sz="2800" b="0" i="0" u="none" strike="noStrike" dirty="0" smtClean="0">
                <a:solidFill>
                  <a:srgbClr val="1D161D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D161D"/>
                </a:solidFill>
                <a:latin typeface="Calibri" charset="0"/>
                <a:ea typeface="Calibri" charset="0"/>
                <a:cs typeface="Calibri" charset="0"/>
              </a:rPr>
              <a:t>an instance variable stores data that's available to an instance of a class.</a:t>
            </a:r>
          </a:p>
          <a:p>
            <a:pPr algn="just"/>
            <a:endParaRPr lang="en-US" sz="2800" b="0" i="0" u="none" strike="noStrike" baseline="0" dirty="0" smtClean="0">
              <a:solidFill>
                <a:srgbClr val="1D161D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• An instance variable may be a primitive data type, an object created from a Java</a:t>
            </a:r>
            <a:r>
              <a:rPr lang="en-US" sz="2800" b="0" i="0" u="none" strike="noStrike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class such as the String class, or an object created from a user</a:t>
            </a:r>
            <a:r>
              <a:rPr lang="en-US" sz="2800" b="0" i="0" u="none" strike="noStrike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defined class such as</a:t>
            </a:r>
            <a:r>
              <a:rPr lang="en-US" sz="2800" b="0" i="0" u="none" strike="noStrike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the Product class.</a:t>
            </a:r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7062" y="886810"/>
            <a:ext cx="108317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0" i="0" u="none" strike="noStrike" baseline="0" dirty="0" smtClean="0">
                <a:solidFill>
                  <a:srgbClr val="1C161D"/>
                </a:solidFill>
                <a:latin typeface="Calibri" charset="0"/>
                <a:ea typeface="Calibri" charset="0"/>
                <a:cs typeface="Calibri" charset="0"/>
              </a:rPr>
              <a:t>• Typically, instance variables are declared with the private keyword. This helps to</a:t>
            </a:r>
            <a:r>
              <a:rPr lang="en-US" sz="2800" b="0" i="0" u="none" strike="noStrike" dirty="0" smtClean="0">
                <a:solidFill>
                  <a:srgbClr val="1C161D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61D"/>
                </a:solidFill>
                <a:latin typeface="Calibri" charset="0"/>
                <a:ea typeface="Calibri" charset="0"/>
                <a:cs typeface="Calibri" charset="0"/>
              </a:rPr>
              <a:t>prevent other classes from directly accessing instance variables.</a:t>
            </a:r>
          </a:p>
          <a:p>
            <a:pPr algn="just"/>
            <a:endParaRPr lang="en-US" sz="2800" b="0" i="0" u="none" strike="noStrike" baseline="0" dirty="0" smtClean="0">
              <a:solidFill>
                <a:srgbClr val="1C161D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• You can declare the instance variables for a class anywhere outside the constructors</a:t>
            </a:r>
            <a:r>
              <a:rPr lang="en-US" sz="2800" b="0" i="0" u="none" strike="noStrike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and methods of the class.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8865" y="904839"/>
            <a:ext cx="106316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i="0" u="none" strike="noStrike" baseline="0" dirty="0" smtClean="0">
                <a:solidFill>
                  <a:srgbClr val="1A161A"/>
                </a:solidFill>
                <a:latin typeface="Calibri" charset="0"/>
                <a:ea typeface="Calibri" charset="0"/>
                <a:cs typeface="Calibri" charset="0"/>
              </a:rPr>
              <a:t>How to code constructors</a:t>
            </a:r>
          </a:p>
          <a:p>
            <a:pPr algn="just"/>
            <a:endParaRPr lang="en-US" sz="2800" b="0" i="0" u="none" strike="noStrike" baseline="0" dirty="0" smtClean="0">
              <a:solidFill>
                <a:srgbClr val="1B151B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B151B"/>
                </a:solidFill>
                <a:latin typeface="Calibri" charset="0"/>
                <a:ea typeface="Calibri" charset="0"/>
                <a:cs typeface="Calibri" charset="0"/>
              </a:rPr>
              <a:t>When you code one,</a:t>
            </a:r>
            <a:r>
              <a:rPr lang="en-US" sz="2800" b="0" i="0" u="none" strike="noStrike" dirty="0" smtClean="0">
                <a:solidFill>
                  <a:srgbClr val="1B151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51B"/>
                </a:solidFill>
                <a:latin typeface="Calibri" charset="0"/>
                <a:ea typeface="Calibri" charset="0"/>
                <a:cs typeface="Calibri" charset="0"/>
              </a:rPr>
              <a:t>it's a good coding practice to initialize all of the instance variables of the class.</a:t>
            </a:r>
            <a:r>
              <a:rPr lang="en-US" sz="2800" b="0" i="0" u="none" strike="noStrike" dirty="0" smtClean="0">
                <a:solidFill>
                  <a:srgbClr val="1B151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51B"/>
                </a:solidFill>
                <a:latin typeface="Calibri" charset="0"/>
                <a:ea typeface="Calibri" charset="0"/>
                <a:cs typeface="Calibri" charset="0"/>
              </a:rPr>
              <a:t>You can also include any additional statements that you</a:t>
            </a:r>
            <a:r>
              <a:rPr lang="en-US" sz="2800" b="0" i="0" u="none" strike="noStrike" dirty="0" smtClean="0">
                <a:solidFill>
                  <a:srgbClr val="1B151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51B"/>
                </a:solidFill>
                <a:latin typeface="Calibri" charset="0"/>
                <a:ea typeface="Calibri" charset="0"/>
                <a:cs typeface="Calibri" charset="0"/>
              </a:rPr>
              <a:t>want to execute within the constructor.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1930" y="1305509"/>
            <a:ext cx="3786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u="none" strike="noStrike" baseline="0" dirty="0" smtClean="0">
                <a:solidFill>
                  <a:srgbClr val="140D12"/>
                </a:solidFill>
                <a:latin typeface="Calibri" charset="0"/>
                <a:ea typeface="Calibri" charset="0"/>
                <a:cs typeface="Calibri" charset="0"/>
              </a:rPr>
              <a:t>1. An introduction to classes</a:t>
            </a:r>
            <a:endParaRPr lang="en-US" sz="24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31930" y="2002387"/>
            <a:ext cx="6531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u="none" strike="noStrike" baseline="0" dirty="0" smtClean="0">
                <a:solidFill>
                  <a:srgbClr val="140D13"/>
                </a:solidFill>
                <a:latin typeface="Calibri" charset="0"/>
                <a:ea typeface="Calibri" charset="0"/>
                <a:cs typeface="Calibri" charset="0"/>
              </a:rPr>
              <a:t>2. How to work with a class that defines an object</a:t>
            </a:r>
            <a:endParaRPr lang="en-US" sz="24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1930" y="2699265"/>
            <a:ext cx="6046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u="none" strike="noStrike" baseline="0" dirty="0" smtClean="0">
                <a:solidFill>
                  <a:srgbClr val="140C13"/>
                </a:solidFill>
                <a:latin typeface="Calibri" charset="0"/>
                <a:ea typeface="Calibri" charset="0"/>
                <a:cs typeface="Calibri" charset="0"/>
              </a:rPr>
              <a:t>3. How to work with static fields and methods</a:t>
            </a:r>
            <a:endParaRPr lang="en-US" sz="24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1930" y="3396143"/>
            <a:ext cx="4496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u="none" strike="noStrike" baseline="0" dirty="0" smtClean="0">
                <a:solidFill>
                  <a:srgbClr val="150D13"/>
                </a:solidFill>
                <a:latin typeface="Calibri" charset="0"/>
                <a:ea typeface="Calibri" charset="0"/>
                <a:cs typeface="Calibri" charset="0"/>
              </a:rPr>
              <a:t>4. The Product Viewer application</a:t>
            </a:r>
            <a:endParaRPr lang="en-US" sz="24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31930" y="4093021"/>
            <a:ext cx="6762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u="none" strike="noStrike" baseline="0" dirty="0" smtClean="0">
                <a:solidFill>
                  <a:srgbClr val="150D13"/>
                </a:solidFill>
                <a:latin typeface="Calibri" charset="0"/>
                <a:ea typeface="Calibri" charset="0"/>
                <a:cs typeface="Calibri" charset="0"/>
              </a:rPr>
              <a:t>5. More skills for working with classes and methods</a:t>
            </a:r>
            <a:endParaRPr lang="en-US" sz="24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34351" y="4613995"/>
            <a:ext cx="66009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91E29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</a:t>
            </a:r>
            <a:r>
              <a:rPr lang="en-US" sz="2400" b="1" i="0" u="none" strike="noStrike" baseline="0" dirty="0" smtClean="0">
                <a:solidFill>
                  <a:srgbClr val="291E29"/>
                </a:solidFill>
                <a:latin typeface="Calibri" charset="0"/>
                <a:ea typeface="Calibri" charset="0"/>
                <a:cs typeface="Calibri" charset="0"/>
              </a:rPr>
              <a:t> Reference types compared to primitive types </a:t>
            </a:r>
          </a:p>
          <a:p>
            <a:r>
              <a:rPr lang="en-US" sz="2400" b="1" i="0" u="none" strike="noStrike" baseline="0" dirty="0" smtClean="0">
                <a:solidFill>
                  <a:srgbClr val="0C080C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 </a:t>
            </a:r>
            <a:r>
              <a:rPr lang="en-US" sz="2400" b="1" i="0" u="none" strike="noStrike" baseline="0" dirty="0" smtClean="0">
                <a:solidFill>
                  <a:srgbClr val="0C080C"/>
                </a:solidFill>
                <a:latin typeface="Calibri" charset="0"/>
                <a:ea typeface="Calibri" charset="0"/>
                <a:cs typeface="Calibri" charset="0"/>
              </a:rPr>
              <a:t>H</a:t>
            </a:r>
            <a:r>
              <a:rPr lang="en-US" sz="2400" b="1" i="0" u="none" strike="noStrike" baseline="0" dirty="0" smtClean="0">
                <a:solidFill>
                  <a:srgbClr val="2C1F29"/>
                </a:solidFill>
                <a:latin typeface="Calibri" charset="0"/>
                <a:ea typeface="Calibri" charset="0"/>
                <a:cs typeface="Calibri" charset="0"/>
              </a:rPr>
              <a:t>ow to overload methods </a:t>
            </a:r>
          </a:p>
          <a:p>
            <a:r>
              <a:rPr lang="en-US" sz="2400" b="1" i="0" u="none" strike="noStrike" baseline="0" dirty="0" smtClean="0">
                <a:solidFill>
                  <a:srgbClr val="281C25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 </a:t>
            </a:r>
            <a:r>
              <a:rPr lang="en-US" sz="2400" b="1" i="0" u="none" strike="noStrike" baseline="0" dirty="0" smtClean="0">
                <a:solidFill>
                  <a:srgbClr val="281C25"/>
                </a:solidFill>
                <a:latin typeface="Calibri" charset="0"/>
                <a:ea typeface="Calibri" charset="0"/>
                <a:cs typeface="Calibri" charset="0"/>
              </a:rPr>
              <a:t>How to use the this keyword </a:t>
            </a:r>
          </a:p>
          <a:p>
            <a:r>
              <a:rPr lang="en-US" sz="2400" b="1" i="0" u="none" strike="noStrike" baseline="0" dirty="0" smtClean="0">
                <a:solidFill>
                  <a:srgbClr val="29282F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 </a:t>
            </a:r>
            <a:r>
              <a:rPr lang="en-US" sz="2400" b="1" i="0" u="none" strike="noStrike" baseline="0" dirty="0" smtClean="0">
                <a:solidFill>
                  <a:srgbClr val="29282F"/>
                </a:solidFill>
                <a:latin typeface="Calibri" charset="0"/>
                <a:ea typeface="Calibri" charset="0"/>
                <a:cs typeface="Calibri" charset="0"/>
              </a:rPr>
              <a:t>The Product class with overloading</a:t>
            </a:r>
            <a:endParaRPr lang="en-US" sz="24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8192" y="671014"/>
            <a:ext cx="3094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mtClean="0">
                <a:solidFill>
                  <a:srgbClr val="140D12"/>
                </a:solidFill>
                <a:latin typeface="Calibri" charset="0"/>
                <a:ea typeface="Calibri" charset="0"/>
                <a:cs typeface="Calibri" charset="0"/>
              </a:rPr>
              <a:t>OBJECTIVES</a:t>
            </a:r>
            <a:endParaRPr lang="en-US" sz="32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7880" y="452160"/>
            <a:ext cx="1049057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0D070E"/>
                </a:solidFill>
                <a:latin typeface="Calibri" charset="0"/>
                <a:ea typeface="Calibri" charset="0"/>
                <a:cs typeface="Calibri" charset="0"/>
              </a:rPr>
              <a:t>The syntax for coding constructors</a:t>
            </a:r>
          </a:p>
          <a:p>
            <a:endParaRPr lang="en-US" sz="2800" b="1" i="0" u="none" strike="noStrike" baseline="0" dirty="0" smtClean="0">
              <a:solidFill>
                <a:srgbClr val="0D070E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ublic</a:t>
            </a:r>
            <a:r>
              <a:rPr lang="en-US" sz="2800" b="0" i="1" u="none" strike="noStrike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/ 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private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ClassName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parameterList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]) {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 the statements of the constructor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}</a:t>
            </a:r>
          </a:p>
          <a:p>
            <a:endParaRPr lang="en-US" sz="28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i="0" u="none" strike="noStrike" baseline="0" dirty="0" smtClean="0">
                <a:solidFill>
                  <a:srgbClr val="100A10"/>
                </a:solidFill>
                <a:latin typeface="Calibri" charset="0"/>
                <a:ea typeface="Calibri" charset="0"/>
                <a:cs typeface="Calibri" charset="0"/>
              </a:rPr>
              <a:t>A default constructor that explicitly initializes three instance variables</a:t>
            </a:r>
          </a:p>
          <a:p>
            <a:endParaRPr lang="en-US" sz="2800" b="1" i="0" u="none" strike="noStrike" baseline="0" dirty="0" smtClean="0">
              <a:solidFill>
                <a:srgbClr val="100A1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public Product() {</a:t>
            </a:r>
          </a:p>
          <a:p>
            <a:endParaRPr lang="en-US" sz="28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cs-CZ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cs-CZ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code</a:t>
            </a:r>
            <a:r>
              <a:rPr lang="cs-CZ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= “ “</a:t>
            </a:r>
            <a:r>
              <a:rPr lang="uk-UA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description = “ ”;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price = 0.0;</a:t>
            </a:r>
          </a:p>
          <a:p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}</a:t>
            </a:r>
            <a:endParaRPr lang="en-US" sz="28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276" y="138597"/>
            <a:ext cx="13001768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141016"/>
                </a:solidFill>
                <a:latin typeface="Calibri" charset="0"/>
                <a:ea typeface="Calibri" charset="0"/>
                <a:cs typeface="Calibri" charset="0"/>
              </a:rPr>
              <a:t>A constructor with three parameters</a:t>
            </a:r>
          </a:p>
          <a:p>
            <a:endParaRPr lang="en-US" sz="2800" b="1" i="0" u="none" strike="noStrike" baseline="0" dirty="0" smtClean="0">
              <a:solidFill>
                <a:srgbClr val="141016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public Product(String code, String description, double price) {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this.code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= code;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this.description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= description;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this.price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= price;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}</a:t>
            </a:r>
          </a:p>
          <a:p>
            <a:endParaRPr lang="en-US" sz="28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i="0" u="none" strike="noStrike" baseline="0" dirty="0" smtClean="0">
                <a:solidFill>
                  <a:srgbClr val="151016"/>
                </a:solidFill>
                <a:latin typeface="Calibri" charset="0"/>
                <a:ea typeface="Calibri" charset="0"/>
                <a:cs typeface="Calibri" charset="0"/>
              </a:rPr>
              <a:t>Another way to code the constructor </a:t>
            </a:r>
          </a:p>
          <a:p>
            <a:endParaRPr lang="en-US" sz="2800" dirty="0">
              <a:solidFill>
                <a:srgbClr val="151016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public Product(String </a:t>
            </a:r>
            <a:r>
              <a:rPr lang="en-US" sz="25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productCode</a:t>
            </a:r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, String </a:t>
            </a:r>
            <a:r>
              <a:rPr lang="en-US" sz="25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productDescription</a:t>
            </a:r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en-US" sz="2500" b="0" i="1" u="none" strike="noStrike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double</a:t>
            </a:r>
            <a:r>
              <a:rPr lang="en-US" sz="2500" b="0" i="1" u="none" strike="noStrike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5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productPrice</a:t>
            </a:r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 {</a:t>
            </a:r>
          </a:p>
          <a:p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code = </a:t>
            </a:r>
            <a:r>
              <a:rPr lang="en-US" sz="25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productCode</a:t>
            </a:r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description = </a:t>
            </a:r>
            <a:r>
              <a:rPr lang="en-US" sz="25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productDescription</a:t>
            </a:r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price = </a:t>
            </a:r>
            <a:r>
              <a:rPr lang="en-US" sz="25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productPrice</a:t>
            </a:r>
            <a:r>
              <a:rPr lang="en-US" sz="25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r>
              <a:rPr lang="en-US" sz="25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6118" y="302359"/>
            <a:ext cx="10831773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i="0" u="none" strike="noStrike" baseline="0" dirty="0" smtClean="0">
                <a:solidFill>
                  <a:srgbClr val="151016"/>
                </a:solidFill>
                <a:latin typeface="Calibri" charset="0"/>
                <a:ea typeface="Calibri" charset="0"/>
                <a:cs typeface="Calibri" charset="0"/>
              </a:rPr>
              <a:t>Description</a:t>
            </a:r>
          </a:p>
          <a:p>
            <a:pPr algn="just"/>
            <a:endParaRPr lang="en-US" sz="2800" b="1" i="0" u="none" strike="noStrike" baseline="0" dirty="0" smtClean="0">
              <a:solidFill>
                <a:srgbClr val="151016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700" b="0" i="0" u="none" strike="noStrike" baseline="0" dirty="0" smtClean="0">
                <a:solidFill>
                  <a:srgbClr val="1C141C"/>
                </a:solidFill>
                <a:latin typeface="Calibri" charset="0"/>
                <a:ea typeface="Calibri" charset="0"/>
                <a:cs typeface="Calibri" charset="0"/>
              </a:rPr>
              <a:t>• A constructor can be used to create, or construct, an object from a class.</a:t>
            </a:r>
          </a:p>
          <a:p>
            <a:pPr algn="just"/>
            <a:endParaRPr lang="en-US" sz="2700" b="0" i="0" u="none" strike="noStrike" baseline="0" dirty="0" smtClean="0">
              <a:solidFill>
                <a:srgbClr val="1C141C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7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• The constructor must use the same name and capitalization as the name of the class.</a:t>
            </a:r>
          </a:p>
          <a:p>
            <a:pPr algn="just"/>
            <a:endParaRPr lang="en-US" sz="2700" b="0" i="0" u="none" strike="noStrike" baseline="0" dirty="0" smtClean="0">
              <a:solidFill>
                <a:srgbClr val="1B141C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700" b="0" i="0" u="none" strike="noStrike" baseline="0" dirty="0" smtClean="0">
                <a:solidFill>
                  <a:srgbClr val="1B151C"/>
                </a:solidFill>
                <a:latin typeface="Calibri" charset="0"/>
                <a:ea typeface="Calibri" charset="0"/>
                <a:cs typeface="Calibri" charset="0"/>
              </a:rPr>
              <a:t>• To code a constructor that has parameters, code a data type and name for each</a:t>
            </a:r>
            <a:r>
              <a:rPr lang="en-US" sz="2700" b="0" i="0" u="none" strike="noStrike" dirty="0" smtClean="0">
                <a:solidFill>
                  <a:srgbClr val="1B15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700" b="0" i="0" u="none" strike="noStrike" baseline="0" dirty="0" smtClean="0">
                <a:solidFill>
                  <a:srgbClr val="1B151C"/>
                </a:solidFill>
                <a:latin typeface="Calibri" charset="0"/>
                <a:ea typeface="Calibri" charset="0"/>
                <a:cs typeface="Calibri" charset="0"/>
              </a:rPr>
              <a:t>parameter within the parentheses that follow the class name.</a:t>
            </a:r>
          </a:p>
          <a:p>
            <a:pPr algn="just"/>
            <a:endParaRPr lang="en-US" sz="2700" b="0" i="0" u="none" strike="noStrike" baseline="0" dirty="0" smtClean="0">
              <a:solidFill>
                <a:srgbClr val="1B151C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700" b="0" i="0" u="none" strike="noStrike" baseline="0" dirty="0" smtClean="0">
                <a:solidFill>
                  <a:srgbClr val="1C151E"/>
                </a:solidFill>
                <a:latin typeface="Calibri" charset="0"/>
                <a:ea typeface="Calibri" charset="0"/>
                <a:cs typeface="Calibri" charset="0"/>
              </a:rPr>
              <a:t>• The name of a constructor combined with the parameter list forms the signature</a:t>
            </a:r>
            <a:r>
              <a:rPr lang="en-US" sz="2700" b="0" i="0" u="none" strike="noStrike" dirty="0" smtClean="0">
                <a:solidFill>
                  <a:srgbClr val="1C151E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7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of the constructor. Although you can code multiple constructors for a class, each</a:t>
            </a:r>
            <a:r>
              <a:rPr lang="en-US" sz="2700" b="0" i="0" u="none" strike="noStrike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7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constructor must have a unique signature. This is known as overloading a constructor.</a:t>
            </a:r>
            <a:endParaRPr lang="en-US" sz="27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7880" y="660358"/>
            <a:ext cx="105861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• You can use the keyword named this to refer to an instance variable of the current</a:t>
            </a:r>
            <a:r>
              <a:rPr lang="en-US" sz="2800" b="0" i="0" u="none" strike="noStrike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object. This is required if an instance variable has the same name as a parameter of</a:t>
            </a:r>
            <a:r>
              <a:rPr lang="en-US" sz="2800" b="0" i="0" u="none" strike="noStrike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the constructor. Otherwise, it's optional.</a:t>
            </a:r>
          </a:p>
          <a:p>
            <a:pPr algn="just"/>
            <a:endParaRPr lang="en-US" sz="2800" b="0" i="0" u="none" strike="noStrike" baseline="0" dirty="0" smtClean="0">
              <a:solidFill>
                <a:srgbClr val="1B141C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• If you don't explicitly initialize an instance variable, Java automatically initializes</a:t>
            </a:r>
            <a:r>
              <a:rPr lang="en-US" sz="2800" b="0" i="0" u="none" strike="noStrike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it for you by setting numeric variables to zero, </a:t>
            </a:r>
            <a:r>
              <a:rPr lang="en-US" sz="2800" b="0" i="0" u="none" strike="noStrike" baseline="0" dirty="0" err="1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boolean</a:t>
            </a:r>
            <a:r>
              <a:rPr lang="en-US" sz="2800" b="0" i="0" u="none" strike="noStrike" baseline="0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 variables to false, and</a:t>
            </a:r>
            <a:r>
              <a:rPr lang="en-US" sz="2800" b="0" i="0" u="none" strike="noStrike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variables for objects to null.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6936" y="646991"/>
            <a:ext cx="109546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i="0" u="none" strike="noStrike" baseline="0" dirty="0" smtClean="0">
                <a:solidFill>
                  <a:srgbClr val="140F16"/>
                </a:solidFill>
                <a:latin typeface="Calibri" charset="0"/>
                <a:ea typeface="Calibri" charset="0"/>
                <a:cs typeface="Calibri" charset="0"/>
              </a:rPr>
              <a:t>Default constructor rules</a:t>
            </a:r>
          </a:p>
          <a:p>
            <a:pPr algn="just"/>
            <a:r>
              <a:rPr lang="en-US" sz="2800" b="0" i="0" u="none" strike="noStrike" baseline="0" dirty="0" smtClean="0">
                <a:solidFill>
                  <a:srgbClr val="1F1721"/>
                </a:solidFill>
                <a:latin typeface="Calibri" charset="0"/>
                <a:ea typeface="Calibri" charset="0"/>
                <a:cs typeface="Calibri" charset="0"/>
              </a:rPr>
              <a:t>• A default constructor has zero parameters.</a:t>
            </a:r>
          </a:p>
          <a:p>
            <a:pPr algn="just"/>
            <a:endParaRPr lang="en-US" sz="2800" b="0" i="0" u="none" strike="noStrike" baseline="0" dirty="0" smtClean="0">
              <a:solidFill>
                <a:srgbClr val="1F172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C141D"/>
                </a:solidFill>
                <a:latin typeface="Calibri" charset="0"/>
                <a:ea typeface="Calibri" charset="0"/>
                <a:cs typeface="Calibri" charset="0"/>
              </a:rPr>
              <a:t>• If you don't code any constructors in your class, the Java compiler automatically</a:t>
            </a:r>
            <a:r>
              <a:rPr lang="en-US" sz="2800" b="0" i="0" u="none" strike="noStrike" dirty="0" smtClean="0">
                <a:solidFill>
                  <a:srgbClr val="1C141D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41D"/>
                </a:solidFill>
                <a:latin typeface="Calibri" charset="0"/>
                <a:ea typeface="Calibri" charset="0"/>
                <a:cs typeface="Calibri" charset="0"/>
              </a:rPr>
              <a:t>creates a default constructor for your class.</a:t>
            </a:r>
          </a:p>
          <a:p>
            <a:pPr algn="just"/>
            <a:endParaRPr lang="en-US" sz="2800" b="0" i="0" u="none" strike="noStrike" baseline="0" dirty="0" smtClean="0">
              <a:solidFill>
                <a:srgbClr val="1C141D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• If you code a constructor that has parameters, and you don't code a default constructor,</a:t>
            </a:r>
            <a:r>
              <a:rPr lang="en-US" sz="2800" b="0" i="0" u="none" strike="noStrike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the Java compiler doesn't automatically create a</a:t>
            </a:r>
            <a:r>
              <a:rPr lang="en-US" sz="2800" b="0" i="0" u="none" strike="noStrike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default constructor for your class.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7435" y="269121"/>
            <a:ext cx="39322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u="none" strike="noStrike" baseline="0" smtClean="0">
                <a:solidFill>
                  <a:srgbClr val="1B171B"/>
                </a:solidFill>
                <a:latin typeface="Calibri" charset="0"/>
                <a:ea typeface="Calibri" charset="0"/>
                <a:cs typeface="Calibri" charset="0"/>
              </a:rPr>
              <a:t>How to code methods</a:t>
            </a:r>
            <a:endParaRPr lang="en-US" sz="32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0269" y="1250752"/>
            <a:ext cx="983548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151015"/>
                </a:solidFill>
                <a:latin typeface="Calibri" charset="0"/>
                <a:ea typeface="Calibri" charset="0"/>
                <a:cs typeface="Calibri" charset="0"/>
              </a:rPr>
              <a:t>The syntax for coding a method</a:t>
            </a:r>
          </a:p>
          <a:p>
            <a:endParaRPr lang="en-US" sz="2800" b="1" i="0" u="none" strike="noStrike" baseline="0" dirty="0" smtClean="0">
              <a:solidFill>
                <a:srgbClr val="151015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ublic</a:t>
            </a:r>
            <a:r>
              <a:rPr lang="en-US" sz="2800" b="0" i="1" u="none" strike="noStrike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/ 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private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returnType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methodName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parameterList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]) {</a:t>
            </a:r>
          </a:p>
          <a:p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</a:t>
            </a:r>
            <a:r>
              <a:rPr lang="en-US" sz="28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the statements of the method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}</a:t>
            </a:r>
          </a:p>
          <a:p>
            <a:endParaRPr lang="en-US" sz="2800" b="0" i="0" u="none" strike="noStrike" baseline="0" dirty="0" smtClean="0">
              <a:solidFill>
                <a:srgbClr val="383038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i="0" u="none" strike="noStrike" baseline="0" dirty="0" smtClean="0">
                <a:solidFill>
                  <a:srgbClr val="100A10"/>
                </a:solidFill>
                <a:latin typeface="Calibri" charset="0"/>
                <a:ea typeface="Calibri" charset="0"/>
                <a:cs typeface="Calibri" charset="0"/>
              </a:rPr>
              <a:t>A method that doesn't accept parameters or return data</a:t>
            </a:r>
          </a:p>
          <a:p>
            <a:endParaRPr lang="en-US" sz="2800" b="1" i="0" u="none" strike="noStrike" baseline="0" dirty="0" smtClean="0">
              <a:solidFill>
                <a:srgbClr val="100A1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public void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printToConsole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 {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System.out.println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code + “/” + description + “/” + price);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5928" y="808967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100B11"/>
                </a:solidFill>
                <a:latin typeface="Calibri" charset="0"/>
                <a:ea typeface="Calibri" charset="0"/>
                <a:cs typeface="Calibri" charset="0"/>
              </a:rPr>
              <a:t>A get method that returns a string</a:t>
            </a:r>
          </a:p>
          <a:p>
            <a:endParaRPr lang="en-US" sz="2800" b="1" i="0" u="none" strike="noStrike" baseline="0" dirty="0" smtClean="0">
              <a:solidFill>
                <a:srgbClr val="100B1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public String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getCode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 {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return code;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}</a:t>
            </a:r>
            <a:endParaRPr lang="en-US" sz="28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55928" y="3452645"/>
            <a:ext cx="96307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141016"/>
                </a:solidFill>
                <a:latin typeface="Calibri" charset="0"/>
                <a:ea typeface="Calibri" charset="0"/>
                <a:cs typeface="Calibri" charset="0"/>
              </a:rPr>
              <a:t>A get method that returns a double value</a:t>
            </a:r>
          </a:p>
          <a:p>
            <a:endParaRPr lang="en-US" sz="2800" b="1" i="0" u="none" strike="noStrike" baseline="0" dirty="0" smtClean="0">
              <a:solidFill>
                <a:srgbClr val="141016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public double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getPrice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 {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return price;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9560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7880" y="270642"/>
            <a:ext cx="109409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151016"/>
                </a:solidFill>
                <a:latin typeface="Calibri" charset="0"/>
                <a:ea typeface="Calibri" charset="0"/>
                <a:cs typeface="Calibri" charset="0"/>
              </a:rPr>
              <a:t>A custom get method</a:t>
            </a:r>
          </a:p>
          <a:p>
            <a:endParaRPr lang="en-US" sz="2800" b="1" i="0" u="none" strike="noStrike" baseline="0" dirty="0" smtClean="0">
              <a:solidFill>
                <a:srgbClr val="151016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public String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getPriceFormatted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 {</a:t>
            </a:r>
          </a:p>
          <a:p>
            <a:endParaRPr lang="en-US" sz="2800" b="0" i="0" u="none" strike="noStrike" baseline="0" dirty="0" smtClean="0">
              <a:solidFill>
                <a:srgbClr val="0B060D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NumberFormat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currency =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NumberFormat.getCurrencyinstance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String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priceFormatted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currency.format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price);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return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priceFormatted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  <a:endParaRPr lang="en-US" sz="28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1654" y="3942787"/>
            <a:ext cx="10244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151016"/>
                </a:solidFill>
                <a:latin typeface="Calibri" charset="0"/>
                <a:ea typeface="Calibri" charset="0"/>
                <a:cs typeface="Calibri" charset="0"/>
              </a:rPr>
              <a:t>A set method</a:t>
            </a:r>
          </a:p>
          <a:p>
            <a:endParaRPr lang="en-US" sz="2800" b="1" i="0" u="none" strike="noStrike" baseline="0" dirty="0" smtClean="0">
              <a:solidFill>
                <a:srgbClr val="151016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public void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setCode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String code) {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this.code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= code;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}</a:t>
            </a:r>
          </a:p>
          <a:p>
            <a:endParaRPr lang="en-US" sz="2800" b="0" i="0" u="none" strike="noStrike" baseline="0" dirty="0" smtClean="0">
              <a:solidFill>
                <a:srgbClr val="10080C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304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2721" y="276705"/>
            <a:ext cx="89893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none" strike="noStrike" baseline="0" dirty="0" smtClean="0">
                <a:solidFill>
                  <a:srgbClr val="151016"/>
                </a:solidFill>
                <a:latin typeface="Calibri" charset="0"/>
                <a:ea typeface="Calibri" charset="0"/>
                <a:cs typeface="Calibri" charset="0"/>
              </a:rPr>
              <a:t>Another way to code a set method</a:t>
            </a:r>
          </a:p>
          <a:p>
            <a:endParaRPr lang="en-US" sz="2800" b="1" u="none" strike="noStrike" baseline="0" dirty="0" smtClean="0">
              <a:solidFill>
                <a:srgbClr val="151016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public void </a:t>
            </a:r>
            <a:r>
              <a:rPr lang="en-US" sz="280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setCode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String </a:t>
            </a:r>
            <a:r>
              <a:rPr lang="en-US" sz="280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productCode</a:t>
            </a:r>
            <a:r>
              <a:rPr lang="en-US" sz="280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 {</a:t>
            </a:r>
          </a:p>
          <a:p>
            <a:r>
              <a:rPr lang="en-US" sz="280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code = </a:t>
            </a:r>
            <a:r>
              <a:rPr lang="en-US" sz="280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productCode</a:t>
            </a:r>
            <a:r>
              <a:rPr lang="en-US" sz="280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r>
              <a:rPr lang="en-US" sz="280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946243" y="2669036"/>
            <a:ext cx="1020397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b="1" i="0" u="none" strike="noStrike" baseline="0" dirty="0" smtClean="0">
                <a:solidFill>
                  <a:srgbClr val="151016"/>
                </a:solidFill>
                <a:latin typeface="Calibri" charset="0"/>
                <a:ea typeface="Calibri" charset="0"/>
                <a:cs typeface="Calibri" charset="0"/>
              </a:rPr>
              <a:t>Description</a:t>
            </a:r>
          </a:p>
          <a:p>
            <a:pPr algn="just"/>
            <a:endParaRPr lang="en-US" sz="2600" b="1" i="0" u="none" strike="noStrike" baseline="0" dirty="0" smtClean="0">
              <a:solidFill>
                <a:srgbClr val="151016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600" b="0" i="0" u="none" strike="noStrike" baseline="0" dirty="0" smtClean="0">
                <a:solidFill>
                  <a:srgbClr val="1C141C"/>
                </a:solidFill>
                <a:latin typeface="Calibri" charset="0"/>
                <a:ea typeface="Calibri" charset="0"/>
                <a:cs typeface="Calibri" charset="0"/>
              </a:rPr>
              <a:t>• To allow other classes to access a method, use the public keyword. To prevent other</a:t>
            </a:r>
            <a:r>
              <a:rPr lang="en-US" sz="2600" b="0" i="0" u="none" strike="noStrike" dirty="0" smtClean="0">
                <a:solidFill>
                  <a:srgbClr val="1C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600" b="0" i="0" u="none" strike="noStrike" baseline="0" dirty="0" smtClean="0">
                <a:solidFill>
                  <a:srgbClr val="1C141C"/>
                </a:solidFill>
                <a:latin typeface="Calibri" charset="0"/>
                <a:ea typeface="Calibri" charset="0"/>
                <a:cs typeface="Calibri" charset="0"/>
              </a:rPr>
              <a:t>classes from accessing a method, use the private keyword.</a:t>
            </a:r>
          </a:p>
          <a:p>
            <a:pPr algn="just"/>
            <a:endParaRPr lang="en-US" sz="2600" b="0" i="0" u="none" strike="noStrike" baseline="0" dirty="0" smtClean="0">
              <a:solidFill>
                <a:srgbClr val="1C141C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600" b="0" i="0" u="none" strike="noStrike" baseline="0" dirty="0" smtClean="0">
                <a:solidFill>
                  <a:srgbClr val="1C141C"/>
                </a:solidFill>
                <a:latin typeface="Calibri" charset="0"/>
                <a:ea typeface="Calibri" charset="0"/>
                <a:cs typeface="Calibri" charset="0"/>
              </a:rPr>
              <a:t>• When you name a method, you should start each name with a verb. It's a Java</a:t>
            </a:r>
            <a:r>
              <a:rPr lang="en-US" sz="2600" b="0" i="0" u="none" strike="noStrike" dirty="0" smtClean="0">
                <a:solidFill>
                  <a:srgbClr val="1C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600" b="0" i="0" u="none" strike="noStrike" baseline="0" dirty="0" smtClean="0">
                <a:solidFill>
                  <a:srgbClr val="1C141C"/>
                </a:solidFill>
                <a:latin typeface="Calibri" charset="0"/>
                <a:ea typeface="Calibri" charset="0"/>
                <a:cs typeface="Calibri" charset="0"/>
              </a:rPr>
              <a:t>standard to use the verb set for methods that set the values of instance variables and</a:t>
            </a:r>
            <a:r>
              <a:rPr lang="en-US" sz="2600" b="0" i="0" u="none" strike="noStrike" dirty="0" smtClean="0">
                <a:solidFill>
                  <a:srgbClr val="1C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600" b="0" i="0" u="none" strike="noStrike" baseline="0" dirty="0" smtClean="0">
                <a:solidFill>
                  <a:srgbClr val="1C141C"/>
                </a:solidFill>
                <a:latin typeface="Calibri" charset="0"/>
                <a:ea typeface="Calibri" charset="0"/>
                <a:cs typeface="Calibri" charset="0"/>
              </a:rPr>
              <a:t>to use the verb get for methods that return the values of instance variables. These</a:t>
            </a:r>
            <a:r>
              <a:rPr lang="en-US" sz="2600" b="0" i="0" u="none" strike="noStrike" dirty="0" smtClean="0">
                <a:solidFill>
                  <a:srgbClr val="1C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600" b="0" i="0" u="none" strike="noStrike" baseline="0" dirty="0" smtClean="0">
                <a:solidFill>
                  <a:srgbClr val="1C141C"/>
                </a:solidFill>
                <a:latin typeface="Calibri" charset="0"/>
                <a:ea typeface="Calibri" charset="0"/>
                <a:cs typeface="Calibri" charset="0"/>
              </a:rPr>
              <a:t>methods are typically referred to as set and get </a:t>
            </a:r>
            <a:r>
              <a:rPr lang="en-US" sz="2600" b="0" i="1" u="none" strike="noStrike" baseline="0" dirty="0" err="1" smtClean="0">
                <a:solidFill>
                  <a:srgbClr val="1C141C"/>
                </a:solidFill>
                <a:latin typeface="Calibri" charset="0"/>
                <a:ea typeface="Calibri" charset="0"/>
                <a:cs typeface="Calibri" charset="0"/>
              </a:rPr>
              <a:t>accessors</a:t>
            </a:r>
            <a:r>
              <a:rPr lang="en-US" sz="2600" b="0" i="1" u="none" strike="noStrike" baseline="0" dirty="0" smtClean="0">
                <a:solidFill>
                  <a:srgbClr val="1C141C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endParaRPr lang="en-US" sz="2600" i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922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4149" y="867097"/>
            <a:ext cx="109864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 smtClean="0">
                <a:solidFill>
                  <a:srgbClr val="1D151E"/>
                </a:solidFill>
                <a:latin typeface="Calibri" charset="0"/>
                <a:ea typeface="Calibri" charset="0"/>
                <a:cs typeface="Calibri" charset="0"/>
              </a:rPr>
              <a:t>• To code a method that doesn't return data, use the void keyword for the return type.</a:t>
            </a:r>
          </a:p>
          <a:p>
            <a:endParaRPr lang="en-US" sz="2800" b="0" i="0" u="none" strike="noStrike" baseline="0" dirty="0" smtClean="0">
              <a:solidFill>
                <a:srgbClr val="1D151E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• To code a method that returns data, code a return type in the method declaration.</a:t>
            </a:r>
            <a:r>
              <a:rPr lang="en-US" sz="2800" b="0" i="0" u="none" strike="noStrike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Then, code a return statement in the body of the method to return the data.</a:t>
            </a:r>
          </a:p>
          <a:p>
            <a:endParaRPr lang="en-US" sz="2800" b="0" i="0" u="none" strike="noStrike" baseline="0" dirty="0" smtClean="0">
              <a:solidFill>
                <a:srgbClr val="1B141B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• To code a method that has a parameter, code the data type and name of the parameter</a:t>
            </a:r>
            <a:r>
              <a:rPr lang="en-US" sz="2800" b="0" i="0" u="none" strike="noStrike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between the parentheses of the method.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66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2871" y="460191"/>
            <a:ext cx="51385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0" u="none" strike="noStrike" baseline="0" smtClean="0">
                <a:solidFill>
                  <a:srgbClr val="1E191B"/>
                </a:solidFill>
                <a:latin typeface="Calibri" charset="0"/>
                <a:ea typeface="Calibri" charset="0"/>
                <a:cs typeface="Calibri" charset="0"/>
              </a:rPr>
              <a:t>An introduction to classes</a:t>
            </a:r>
            <a:endParaRPr lang="en-US" sz="36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80408" y="1536061"/>
            <a:ext cx="5611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u="none" strike="noStrike" baseline="0" smtClean="0">
                <a:solidFill>
                  <a:srgbClr val="151016"/>
                </a:solidFill>
                <a:latin typeface="Calibri" charset="0"/>
                <a:ea typeface="Calibri" charset="0"/>
                <a:cs typeface="Calibri" charset="0"/>
              </a:rPr>
              <a:t>A class diagram for the Product class</a:t>
            </a:r>
            <a:endParaRPr lang="en-US" sz="2800" b="1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573" y="2179809"/>
            <a:ext cx="6203097" cy="42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9267" y="378304"/>
            <a:ext cx="6361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u="none" strike="noStrike" baseline="0" smtClean="0">
                <a:solidFill>
                  <a:srgbClr val="1A151A"/>
                </a:solidFill>
                <a:latin typeface="Calibri" charset="0"/>
                <a:ea typeface="Calibri" charset="0"/>
                <a:cs typeface="Calibri" charset="0"/>
              </a:rPr>
              <a:t>How to create an object from a class</a:t>
            </a:r>
            <a:endParaRPr lang="en-US" sz="32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4108" y="1449288"/>
            <a:ext cx="95488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140F15"/>
                </a:solidFill>
                <a:latin typeface="Calibri" charset="0"/>
                <a:ea typeface="Calibri" charset="0"/>
                <a:cs typeface="Calibri" charset="0"/>
              </a:rPr>
              <a:t>How to create an object in two statements</a:t>
            </a:r>
          </a:p>
          <a:p>
            <a:endParaRPr lang="en-US" sz="2800" b="1" i="0" u="none" strike="noStrike" baseline="0" dirty="0" smtClean="0">
              <a:solidFill>
                <a:srgbClr val="140F15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i="0" u="none" strike="noStrike" baseline="0" dirty="0" smtClean="0">
                <a:solidFill>
                  <a:srgbClr val="140F15"/>
                </a:solidFill>
                <a:latin typeface="Calibri" charset="0"/>
                <a:ea typeface="Calibri" charset="0"/>
                <a:cs typeface="Calibri" charset="0"/>
              </a:rPr>
              <a:t>Syntax</a:t>
            </a:r>
          </a:p>
          <a:p>
            <a:endParaRPr lang="en-US" sz="2800" b="0" i="0" u="none" strike="noStrike" baseline="0" dirty="0" smtClean="0">
              <a:solidFill>
                <a:srgbClr val="29222E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ClassName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variableName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variableName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= new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ClassName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argumentList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);</a:t>
            </a:r>
          </a:p>
          <a:p>
            <a:endParaRPr lang="en-US" sz="2800" b="0" i="0" u="none" strike="noStrike" baseline="0" dirty="0" smtClean="0">
              <a:solidFill>
                <a:srgbClr val="130D14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i="0" u="none" strike="noStrike" baseline="0" dirty="0" smtClean="0">
                <a:solidFill>
                  <a:srgbClr val="130D14"/>
                </a:solidFill>
                <a:latin typeface="Calibri" charset="0"/>
                <a:ea typeface="Calibri" charset="0"/>
                <a:cs typeface="Calibri" charset="0"/>
              </a:rPr>
              <a:t>No arguments</a:t>
            </a:r>
          </a:p>
          <a:p>
            <a:endParaRPr lang="en-US" sz="2800" b="0" i="0" u="none" strike="noStrike" baseline="0" dirty="0" smtClean="0">
              <a:solidFill>
                <a:srgbClr val="0A050C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 product;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 = new Product();</a:t>
            </a:r>
            <a:endParaRPr lang="en-US" sz="28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26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868" y="381001"/>
            <a:ext cx="1155510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140F15"/>
                </a:solidFill>
                <a:latin typeface="Calibri" charset="0"/>
                <a:ea typeface="Calibri" charset="0"/>
                <a:cs typeface="Calibri" charset="0"/>
              </a:rPr>
              <a:t>How to create an object in one statement</a:t>
            </a:r>
          </a:p>
          <a:p>
            <a:endParaRPr lang="en-US" sz="2800" b="1" i="0" u="none" strike="noStrike" baseline="0" dirty="0" smtClean="0">
              <a:solidFill>
                <a:srgbClr val="140F15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i="0" u="none" strike="noStrike" baseline="0" dirty="0" smtClean="0">
                <a:solidFill>
                  <a:srgbClr val="140F15"/>
                </a:solidFill>
                <a:latin typeface="Calibri" charset="0"/>
                <a:ea typeface="Calibri" charset="0"/>
                <a:cs typeface="Calibri" charset="0"/>
              </a:rPr>
              <a:t>Syntax</a:t>
            </a:r>
          </a:p>
          <a:p>
            <a:endParaRPr lang="en-US" sz="2800" b="0" i="0" u="none" strike="noStrike" baseline="0" dirty="0" smtClean="0">
              <a:solidFill>
                <a:srgbClr val="2C263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ClassName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variableName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= new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ClassName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argumentList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);</a:t>
            </a:r>
          </a:p>
          <a:p>
            <a:endParaRPr lang="en-US" sz="2800" b="0" i="0" u="none" strike="noStrike" baseline="0" dirty="0" smtClean="0">
              <a:solidFill>
                <a:srgbClr val="130D14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u="none" strike="noStrike" baseline="0" dirty="0" smtClean="0">
                <a:solidFill>
                  <a:srgbClr val="130D14"/>
                </a:solidFill>
                <a:latin typeface="Calibri" charset="0"/>
                <a:ea typeface="Calibri" charset="0"/>
                <a:cs typeface="Calibri" charset="0"/>
              </a:rPr>
              <a:t>No arguments</a:t>
            </a:r>
          </a:p>
          <a:p>
            <a:endParaRPr lang="en-US" sz="2800" b="0" i="0" u="none" strike="noStrike" baseline="0" dirty="0" smtClean="0">
              <a:solidFill>
                <a:srgbClr val="0A060B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 product = new Product();</a:t>
            </a:r>
          </a:p>
          <a:p>
            <a:endParaRPr lang="en-US" sz="2800" b="0" i="0" u="none" strike="noStrike" baseline="0" dirty="0" smtClean="0">
              <a:solidFill>
                <a:srgbClr val="120D13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i="0" u="none" strike="noStrike" baseline="0" dirty="0" smtClean="0">
                <a:solidFill>
                  <a:srgbClr val="120D13"/>
                </a:solidFill>
                <a:latin typeface="Calibri" charset="0"/>
                <a:ea typeface="Calibri" charset="0"/>
                <a:cs typeface="Calibri" charset="0"/>
              </a:rPr>
              <a:t>Three arguments</a:t>
            </a:r>
          </a:p>
          <a:p>
            <a:endParaRPr lang="en-US" sz="2800" b="0" i="0" u="none" strike="noStrike" baseline="0" dirty="0" smtClean="0">
              <a:solidFill>
                <a:srgbClr val="0B070D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 product = new Product("java", ”Java Programming", 157.50);</a:t>
            </a:r>
            <a:endParaRPr lang="en-US" sz="28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2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0964" y="580271"/>
            <a:ext cx="1021762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b="1" i="0" u="none" strike="noStrike" baseline="0" dirty="0" smtClean="0">
                <a:solidFill>
                  <a:srgbClr val="151016"/>
                </a:solidFill>
                <a:latin typeface="Calibri" charset="0"/>
                <a:ea typeface="Calibri" charset="0"/>
                <a:cs typeface="Calibri" charset="0"/>
              </a:rPr>
              <a:t>Description</a:t>
            </a:r>
          </a:p>
          <a:p>
            <a:pPr algn="just"/>
            <a:endParaRPr lang="en-US" sz="2800" b="1" i="0" u="none" strike="noStrike" baseline="0" dirty="0" smtClean="0">
              <a:solidFill>
                <a:srgbClr val="151016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C141C"/>
                </a:solidFill>
                <a:latin typeface="Calibri" charset="0"/>
                <a:ea typeface="Calibri" charset="0"/>
                <a:cs typeface="Calibri" charset="0"/>
              </a:rPr>
              <a:t>• To create an object, you use the new keyword to create a new instance of a class.</a:t>
            </a:r>
            <a:r>
              <a:rPr lang="en-US" sz="2800" b="0" i="0" u="none" strike="noStrike" dirty="0" smtClean="0">
                <a:solidFill>
                  <a:srgbClr val="1C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Each time the new keyword creates an object, Java calls the constructor for the</a:t>
            </a:r>
            <a:r>
              <a:rPr lang="en-US" sz="2800" b="0" i="0" u="none" strike="noStrike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object, which initializes the instance variables for the object and stores the object in</a:t>
            </a:r>
            <a:r>
              <a:rPr lang="en-US" sz="2800" b="0" i="0" u="none" strike="noStrike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memory.</a:t>
            </a:r>
          </a:p>
          <a:p>
            <a:pPr algn="just"/>
            <a:endParaRPr lang="en-US" sz="2800" b="0" i="0" u="none" strike="noStrike" baseline="0" dirty="0" smtClean="0">
              <a:solidFill>
                <a:srgbClr val="1C151D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• After you create an object, you assign it to a variable. When you do, a reference</a:t>
            </a:r>
            <a:r>
              <a:rPr lang="en-US" sz="2800" b="0" i="0" u="none" strike="noStrike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211A22"/>
                </a:solidFill>
                <a:latin typeface="Calibri" charset="0"/>
                <a:ea typeface="Calibri" charset="0"/>
                <a:cs typeface="Calibri" charset="0"/>
              </a:rPr>
              <a:t>to the object is stored in the variable. T hen, you can use the variable to refer to the</a:t>
            </a:r>
            <a:r>
              <a:rPr lang="en-US" sz="2800" b="0" i="0" u="none" strike="noStrike" dirty="0" smtClean="0">
                <a:solidFill>
                  <a:srgbClr val="211A22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211A22"/>
                </a:solidFill>
                <a:latin typeface="Calibri" charset="0"/>
                <a:ea typeface="Calibri" charset="0"/>
                <a:cs typeface="Calibri" charset="0"/>
              </a:rPr>
              <a:t>object. As a result, objects are known as refe</a:t>
            </a:r>
            <a:r>
              <a:rPr lang="en-US" sz="2800" b="0" i="0" u="none" strike="noStrike" baseline="0" dirty="0" smtClean="0">
                <a:solidFill>
                  <a:srgbClr val="28384C"/>
                </a:solidFill>
                <a:latin typeface="Calibri" charset="0"/>
                <a:ea typeface="Calibri" charset="0"/>
                <a:cs typeface="Calibri" charset="0"/>
              </a:rPr>
              <a:t>r</a:t>
            </a:r>
            <a:r>
              <a:rPr lang="en-US" sz="2800" b="0" i="0" u="none" strike="noStrike" baseline="0" dirty="0" smtClean="0">
                <a:solidFill>
                  <a:srgbClr val="211A22"/>
                </a:solidFill>
                <a:latin typeface="Calibri" charset="0"/>
                <a:ea typeface="Calibri" charset="0"/>
                <a:cs typeface="Calibri" charset="0"/>
              </a:rPr>
              <a:t>ence types.</a:t>
            </a:r>
          </a:p>
          <a:p>
            <a:pPr algn="just"/>
            <a:endParaRPr lang="en-US" sz="2800" b="0" i="0" u="none" strike="noStrike" baseline="0" dirty="0" smtClean="0">
              <a:solidFill>
                <a:srgbClr val="211A22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E161E"/>
                </a:solidFill>
                <a:latin typeface="Calibri" charset="0"/>
                <a:ea typeface="Calibri" charset="0"/>
                <a:cs typeface="Calibri" charset="0"/>
              </a:rPr>
              <a:t>• The variable for a reference type stores a reference to an object.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636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3414" y="726576"/>
            <a:ext cx="107225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0" i="0" u="none" strike="noStrike" baseline="0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• To send arguments to the constructor, code the arguments between the parentheses</a:t>
            </a:r>
            <a:r>
              <a:rPr lang="en-US" sz="2800" b="0" i="0" u="none" strike="noStrike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that follow the class name. To send more than one argument, separate the</a:t>
            </a:r>
            <a:r>
              <a:rPr lang="en-US" sz="2800" b="0" i="0" u="none" strike="noStrike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arguments with commas.</a:t>
            </a:r>
          </a:p>
          <a:p>
            <a:pPr algn="just"/>
            <a:endParaRPr lang="en-US" sz="2800" b="0" i="0" u="none" strike="noStrike" baseline="0" dirty="0" smtClean="0">
              <a:solidFill>
                <a:srgbClr val="1C151C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• When you send arguments to the constructor, the arguments must be in the</a:t>
            </a:r>
            <a:r>
              <a:rPr lang="en-US" sz="2800" b="0" i="0" u="none" strike="noStrike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sequence called for by the constructor and they must have data types that are</a:t>
            </a:r>
            <a:r>
              <a:rPr lang="en-US" sz="2800" b="0" i="0" u="none" strike="noStrike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compatible with the data types of the parameters for the constructor.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485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3551" y="214530"/>
            <a:ext cx="92236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u="none" strike="noStrike" baseline="0" smtClean="0">
                <a:solidFill>
                  <a:srgbClr val="1A161A"/>
                </a:solidFill>
                <a:latin typeface="Calibri" charset="0"/>
                <a:ea typeface="Calibri" charset="0"/>
                <a:cs typeface="Calibri" charset="0"/>
              </a:rPr>
              <a:t>How to call the methods of an object</a:t>
            </a:r>
            <a:endParaRPr lang="en-US" sz="32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8823" y="1085741"/>
            <a:ext cx="107089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150F16"/>
                </a:solidFill>
                <a:latin typeface="Calibri" charset="0"/>
                <a:ea typeface="Calibri" charset="0"/>
                <a:cs typeface="Calibri" charset="0"/>
              </a:rPr>
              <a:t>The syntax for calling a method</a:t>
            </a:r>
          </a:p>
          <a:p>
            <a:r>
              <a:rPr lang="en-US" sz="2800" b="0" i="0" u="none" strike="noStrike" baseline="0" dirty="0" smtClean="0">
                <a:solidFill>
                  <a:srgbClr val="2F2733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objectName.methodName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argumentList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endParaRPr lang="en-US" sz="2800" b="0" i="0" u="none" strike="noStrike" baseline="0" dirty="0" smtClean="0">
              <a:solidFill>
                <a:srgbClr val="2F2733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i="0" u="none" strike="noStrike" baseline="0" dirty="0" smtClean="0">
                <a:solidFill>
                  <a:srgbClr val="100C11"/>
                </a:solidFill>
                <a:latin typeface="Calibri" charset="0"/>
                <a:ea typeface="Calibri" charset="0"/>
                <a:cs typeface="Calibri" charset="0"/>
              </a:rPr>
              <a:t>A statement that sends no arguments and returns nothing</a:t>
            </a:r>
          </a:p>
          <a:p>
            <a:r>
              <a:rPr lang="en-US" sz="2800" b="0" i="0" u="none" strike="noStrike" baseline="0" dirty="0" smtClean="0">
                <a:solidFill>
                  <a:srgbClr val="100C11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product.printToConsole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);</a:t>
            </a:r>
          </a:p>
          <a:p>
            <a:endParaRPr lang="en-US" sz="2800" b="1" i="0" u="none" strike="noStrike" baseline="0" dirty="0" smtClean="0">
              <a:solidFill>
                <a:srgbClr val="0F0B1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i="0" u="none" strike="noStrike" baseline="0" dirty="0" smtClean="0">
                <a:solidFill>
                  <a:srgbClr val="0F0B11"/>
                </a:solidFill>
                <a:latin typeface="Calibri" charset="0"/>
                <a:ea typeface="Calibri" charset="0"/>
                <a:cs typeface="Calibri" charset="0"/>
              </a:rPr>
              <a:t>A statement that sends one argument and returns nothing</a:t>
            </a:r>
          </a:p>
          <a:p>
            <a:r>
              <a:rPr lang="en-US" sz="2800" b="0" i="0" u="none" strike="noStrike" baseline="0" dirty="0" smtClean="0">
                <a:solidFill>
                  <a:srgbClr val="0F0B11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product.setCode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productCode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);</a:t>
            </a:r>
          </a:p>
          <a:p>
            <a:endParaRPr lang="en-US" sz="2800" b="1" i="0" u="none" strike="noStrike" baseline="0" dirty="0" smtClean="0">
              <a:solidFill>
                <a:srgbClr val="140F16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i="0" u="none" strike="noStrike" baseline="0" dirty="0" smtClean="0">
                <a:solidFill>
                  <a:srgbClr val="140F16"/>
                </a:solidFill>
                <a:latin typeface="Calibri" charset="0"/>
                <a:ea typeface="Calibri" charset="0"/>
                <a:cs typeface="Calibri" charset="0"/>
              </a:rPr>
              <a:t>A statement that sends no arguments and returns a double value</a:t>
            </a:r>
          </a:p>
          <a:p>
            <a:r>
              <a:rPr lang="en-US" sz="2800" b="0" i="0" u="none" strike="noStrike" baseline="0" dirty="0" smtClean="0">
                <a:solidFill>
                  <a:srgbClr val="0B060C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double price =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product.getPrice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);</a:t>
            </a:r>
            <a:endParaRPr lang="en-US" sz="28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05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7187" y="570271"/>
            <a:ext cx="102449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 smtClean="0">
                <a:solidFill>
                  <a:srgbClr val="141016"/>
                </a:solidFill>
                <a:latin typeface="Calibri" charset="0"/>
                <a:ea typeface="Calibri" charset="0"/>
                <a:cs typeface="Calibri" charset="0"/>
              </a:rPr>
              <a:t>A statement that sends one argument and returns a String object</a:t>
            </a:r>
          </a:p>
          <a:p>
            <a:endParaRPr lang="en-US" sz="2800" b="0" i="0" u="none" strike="noStrike" baseline="0" dirty="0" smtClean="0">
              <a:solidFill>
                <a:srgbClr val="141016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0" u="none" strike="noStrike" baseline="0" dirty="0" smtClean="0">
                <a:solidFill>
                  <a:srgbClr val="0A050C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String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priceFormatted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product.getPriceFormatted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);</a:t>
            </a:r>
          </a:p>
          <a:p>
            <a:endParaRPr lang="en-US" sz="2800" b="0" i="0" u="none" strike="noStrike" baseline="0" dirty="0" smtClean="0">
              <a:solidFill>
                <a:srgbClr val="0A050C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0" u="none" strike="noStrike" baseline="0" dirty="0" smtClean="0">
                <a:solidFill>
                  <a:srgbClr val="141016"/>
                </a:solidFill>
                <a:latin typeface="Calibri" charset="0"/>
                <a:ea typeface="Calibri" charset="0"/>
                <a:cs typeface="Calibri" charset="0"/>
              </a:rPr>
              <a:t>A statement that calls a method within an expression</a:t>
            </a:r>
          </a:p>
          <a:p>
            <a:endParaRPr lang="en-US" sz="2800" b="0" i="0" u="none" strike="noStrike" baseline="0" dirty="0" smtClean="0">
              <a:solidFill>
                <a:srgbClr val="0B060C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dirty="0">
                <a:solidFill>
                  <a:srgbClr val="0B060C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String message = ''Code: '' +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product.getCode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 + “\n “;</a:t>
            </a:r>
            <a:endParaRPr lang="en-US" sz="28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7186" y="4301058"/>
            <a:ext cx="106680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151016"/>
                </a:solidFill>
                <a:latin typeface="Calibri" charset="0"/>
                <a:ea typeface="Calibri" charset="0"/>
                <a:cs typeface="Calibri" charset="0"/>
              </a:rPr>
              <a:t>Description</a:t>
            </a:r>
          </a:p>
          <a:p>
            <a:endParaRPr lang="en-US" sz="2800" b="1" i="0" u="none" strike="noStrike" baseline="0" dirty="0" smtClean="0">
              <a:solidFill>
                <a:srgbClr val="151016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0" u="none" strike="noStrike" baseline="0" dirty="0" smtClean="0">
                <a:solidFill>
                  <a:srgbClr val="1C161D"/>
                </a:solidFill>
                <a:latin typeface="Calibri" charset="0"/>
                <a:ea typeface="Calibri" charset="0"/>
                <a:cs typeface="Calibri" charset="0"/>
              </a:rPr>
              <a:t>• To call a method that doesn't accept arguments, type an empty set of parentheses</a:t>
            </a:r>
            <a:r>
              <a:rPr lang="en-US" sz="2800" b="0" i="0" u="none" strike="noStrike" dirty="0" smtClean="0">
                <a:solidFill>
                  <a:srgbClr val="1C161D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61D"/>
                </a:solidFill>
                <a:latin typeface="Calibri" charset="0"/>
                <a:ea typeface="Calibri" charset="0"/>
                <a:cs typeface="Calibri" charset="0"/>
              </a:rPr>
              <a:t>after the method name.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626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232" y="859010"/>
            <a:ext cx="1062705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0" i="0" u="none" strike="noStrike" baseline="0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• To call a method that accepts arguments, enter the arguments between the parentheses</a:t>
            </a:r>
            <a:r>
              <a:rPr lang="en-US" sz="2800" b="0" i="0" u="none" strike="noStrike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that follow the method name. Here, the data type of each argument must be</a:t>
            </a:r>
            <a:r>
              <a:rPr lang="en-US" sz="2800" b="0" i="0" u="none" strike="noStrike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compatible with the data type that's specified by the method's parameters.</a:t>
            </a:r>
          </a:p>
          <a:p>
            <a:pPr algn="just"/>
            <a:endParaRPr lang="en-US" sz="2800" b="0" i="0" u="none" strike="noStrike" baseline="0" dirty="0" smtClean="0">
              <a:solidFill>
                <a:srgbClr val="1B141B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C141C"/>
                </a:solidFill>
                <a:latin typeface="Calibri" charset="0"/>
                <a:ea typeface="Calibri" charset="0"/>
                <a:cs typeface="Calibri" charset="0"/>
              </a:rPr>
              <a:t>• To code more than one argument, separate the arguments with commas.</a:t>
            </a:r>
          </a:p>
          <a:p>
            <a:pPr algn="just"/>
            <a:endParaRPr lang="en-US" sz="2800" b="0" i="0" u="none" strike="noStrike" baseline="0" dirty="0" smtClean="0">
              <a:solidFill>
                <a:srgbClr val="1B141C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• If a method returns data, you can code an assignment statement to</a:t>
            </a:r>
            <a:r>
              <a:rPr lang="en-US" sz="2800" b="0" i="0" u="none" strike="noStrike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assign the data</a:t>
            </a:r>
            <a:r>
              <a:rPr lang="en-US" sz="2800" b="0" i="0" u="none" strike="noStrike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that's returned to a variable. Here, the data type of the variable must be compatible</a:t>
            </a:r>
            <a:r>
              <a:rPr lang="en-US" sz="2800" b="0" i="0" u="none" strike="noStrike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with the return type of the method.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581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402" y="335339"/>
            <a:ext cx="8429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1F1A1B"/>
                </a:solidFill>
                <a:latin typeface="Calibri" charset="0"/>
                <a:ea typeface="Calibri" charset="0"/>
                <a:cs typeface="Calibri" charset="0"/>
              </a:rPr>
              <a:t>How to work with </a:t>
            </a:r>
            <a:r>
              <a:rPr lang="en-US" sz="2800" b="1" i="0" u="none" strike="noStrike" baseline="0" smtClean="0">
                <a:solidFill>
                  <a:srgbClr val="1F1A1B"/>
                </a:solidFill>
                <a:latin typeface="Calibri" charset="0"/>
                <a:ea typeface="Calibri" charset="0"/>
                <a:cs typeface="Calibri" charset="0"/>
              </a:rPr>
              <a:t>static fields</a:t>
            </a:r>
            <a:r>
              <a:rPr lang="en-US" sz="2800" b="1" i="0" u="none" strike="noStrike" smtClean="0">
                <a:solidFill>
                  <a:srgbClr val="1F1A1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1" i="0" u="none" strike="noStrike" baseline="0" smtClean="0">
                <a:solidFill>
                  <a:srgbClr val="1F1A1B"/>
                </a:solidFill>
                <a:latin typeface="Calibri" charset="0"/>
                <a:ea typeface="Calibri" charset="0"/>
                <a:cs typeface="Calibri" charset="0"/>
              </a:rPr>
              <a:t>and methods</a:t>
            </a:r>
            <a:endParaRPr lang="en-US" sz="28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7061" y="1114499"/>
            <a:ext cx="107771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151016"/>
                </a:solidFill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2800" b="1" i="0" u="none" strike="noStrike" baseline="0" dirty="0" err="1" smtClean="0">
                <a:solidFill>
                  <a:srgbClr val="151016"/>
                </a:solidFill>
                <a:latin typeface="Calibri" charset="0"/>
                <a:ea typeface="Calibri" charset="0"/>
                <a:cs typeface="Calibri" charset="0"/>
              </a:rPr>
              <a:t>ProductDB</a:t>
            </a:r>
            <a:r>
              <a:rPr lang="en-US" sz="2800" b="1" i="0" u="none" strike="noStrike" baseline="0" dirty="0" smtClean="0">
                <a:solidFill>
                  <a:srgbClr val="151016"/>
                </a:solidFill>
                <a:latin typeface="Calibri" charset="0"/>
                <a:ea typeface="Calibri" charset="0"/>
                <a:cs typeface="Calibri" charset="0"/>
              </a:rPr>
              <a:t> class</a:t>
            </a:r>
          </a:p>
          <a:p>
            <a:endParaRPr lang="en-US" sz="2800" b="1" i="0" u="none" strike="noStrike" baseline="0" dirty="0" smtClean="0">
              <a:solidFill>
                <a:srgbClr val="151016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package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informatics.product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endParaRPr lang="en-US" sz="28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public class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ProductDB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{</a:t>
            </a:r>
          </a:p>
          <a:p>
            <a:endParaRPr lang="en-US" sz="28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public </a:t>
            </a:r>
            <a:r>
              <a:rPr lang="en-US" sz="2800" b="1" i="1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static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Product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getProduct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String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productCode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 { </a:t>
            </a:r>
            <a:r>
              <a:rPr lang="en-US" sz="2800" b="0" i="1" u="none" strike="noStrike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1" u="none" strike="noStrike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</a:t>
            </a:r>
            <a:r>
              <a:rPr lang="en-US" sz="28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static method</a:t>
            </a:r>
          </a:p>
          <a:p>
            <a:endParaRPr lang="en-US" sz="28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</a:t>
            </a:r>
            <a:r>
              <a:rPr lang="en-US" sz="28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create the Product object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 product = new Product();</a:t>
            </a:r>
            <a:endParaRPr lang="en-US" sz="28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365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199" y="220471"/>
            <a:ext cx="1024491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i="1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</a:t>
            </a:r>
            <a:r>
              <a:rPr lang="en-US" sz="26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fill the Product object with data</a:t>
            </a:r>
          </a:p>
          <a:p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product.setCode</a:t>
            </a:r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productCode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);</a:t>
            </a: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if {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productCode.equalsIgnoreCase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{"java")) {</a:t>
            </a: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product.setDescription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(“Java Programming”);</a:t>
            </a: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product.setPrice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(157.50);</a:t>
            </a: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} else if (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productCode.equalsIgnoreCase</a:t>
            </a:r>
            <a:r>
              <a:rPr lang="en-US" sz="26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(“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jsp</a:t>
            </a:r>
            <a:r>
              <a:rPr lang="en-US" sz="26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”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)) {</a:t>
            </a: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product.setDescription</a:t>
            </a:r>
            <a:r>
              <a:rPr lang="en-US" sz="26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(“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Java Servlets and JSP” );</a:t>
            </a: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product.setPrice</a:t>
            </a:r>
            <a:r>
              <a:rPr lang="en-US" sz="26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(57.50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);</a:t>
            </a: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} else if (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productCode.equalsIgnoreCase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(“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mysql</a:t>
            </a:r>
            <a:r>
              <a:rPr lang="en-US" sz="26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”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)) {</a:t>
            </a: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product.setDescription</a:t>
            </a:r>
            <a:r>
              <a:rPr lang="en-US" sz="26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(“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MySQL”);</a:t>
            </a: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product.setPrice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(54.50);</a:t>
            </a: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} else {</a:t>
            </a: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product.setDescription</a:t>
            </a:r>
            <a:r>
              <a:rPr lang="en-US" sz="26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(“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Unknown</a:t>
            </a:r>
            <a:r>
              <a:rPr lang="en-US" sz="26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”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);</a:t>
            </a: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}</a:t>
            </a: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return product;</a:t>
            </a:r>
          </a:p>
          <a:p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3261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5993" y="1212615"/>
            <a:ext cx="109818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151016"/>
                </a:solidFill>
                <a:latin typeface="Calibri" charset="0"/>
                <a:ea typeface="Calibri" charset="0"/>
                <a:cs typeface="Calibri" charset="0"/>
              </a:rPr>
              <a:t>Description</a:t>
            </a:r>
          </a:p>
          <a:p>
            <a:endParaRPr lang="en-US" sz="2800" b="1" i="0" u="none" strike="noStrike" baseline="0" dirty="0" smtClean="0">
              <a:solidFill>
                <a:srgbClr val="151016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0" u="none" strike="noStrike" baseline="0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• You can use the static keyword to identify a method as a static method.</a:t>
            </a:r>
          </a:p>
          <a:p>
            <a:endParaRPr lang="en-US" sz="2800" b="0" i="0" u="none" strike="noStrike" baseline="0" dirty="0" smtClean="0">
              <a:solidFill>
                <a:srgbClr val="1B141B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0" u="none" strike="noStrike" baseline="0" dirty="0" smtClean="0">
                <a:solidFill>
                  <a:srgbClr val="1A131C"/>
                </a:solidFill>
                <a:latin typeface="Calibri" charset="0"/>
                <a:ea typeface="Calibri" charset="0"/>
                <a:cs typeface="Calibri" charset="0"/>
              </a:rPr>
              <a:t>• A more realistic </a:t>
            </a:r>
            <a:r>
              <a:rPr lang="en-US" sz="2800" b="0" i="0" u="none" strike="noStrike" baseline="0" dirty="0" err="1" smtClean="0">
                <a:solidFill>
                  <a:srgbClr val="1A131C"/>
                </a:solidFill>
                <a:latin typeface="Calibri" charset="0"/>
                <a:ea typeface="Calibri" charset="0"/>
                <a:cs typeface="Calibri" charset="0"/>
              </a:rPr>
              <a:t>ProductDB</a:t>
            </a:r>
            <a:r>
              <a:rPr lang="en-US" sz="2800" b="0" i="0" u="none" strike="noStrike" baseline="0" dirty="0" smtClean="0">
                <a:solidFill>
                  <a:srgbClr val="1A131C"/>
                </a:solidFill>
                <a:latin typeface="Calibri" charset="0"/>
                <a:ea typeface="Calibri" charset="0"/>
                <a:cs typeface="Calibri" charset="0"/>
              </a:rPr>
              <a:t> class would get the data for the Product object from a</a:t>
            </a:r>
            <a:r>
              <a:rPr lang="en-US" sz="2800" b="0" i="0" u="none" strike="noStrike" dirty="0" smtClean="0">
                <a:solidFill>
                  <a:srgbClr val="1A13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A131C"/>
                </a:solidFill>
                <a:latin typeface="Calibri" charset="0"/>
                <a:ea typeface="Calibri" charset="0"/>
                <a:cs typeface="Calibri" charset="0"/>
              </a:rPr>
              <a:t>database.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84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0583" y="479780"/>
            <a:ext cx="1091366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i="0" u="none" strike="noStrike" baseline="0" dirty="0" smtClean="0">
                <a:solidFill>
                  <a:srgbClr val="151016"/>
                </a:solidFill>
                <a:latin typeface="Calibri" charset="0"/>
                <a:ea typeface="Calibri" charset="0"/>
                <a:cs typeface="Calibri" charset="0"/>
              </a:rPr>
              <a:t>Description</a:t>
            </a:r>
          </a:p>
          <a:p>
            <a:pPr algn="just"/>
            <a:endParaRPr lang="en-US" sz="2800" b="0" i="0" u="none" strike="noStrike" baseline="0" dirty="0" smtClean="0">
              <a:solidFill>
                <a:srgbClr val="1B141D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B141D"/>
                </a:solidFill>
                <a:latin typeface="Calibri" charset="0"/>
                <a:ea typeface="Calibri" charset="0"/>
                <a:cs typeface="Calibri" charset="0"/>
              </a:rPr>
              <a:t>• The fields of a class store the data of a class.</a:t>
            </a:r>
          </a:p>
          <a:p>
            <a:pPr algn="just"/>
            <a:endParaRPr lang="en-US" sz="2800" b="0" i="0" u="none" strike="noStrike" baseline="0" dirty="0" smtClean="0">
              <a:solidFill>
                <a:srgbClr val="1B141D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• The methods of a class define the tasks that a class can perform. Often, these</a:t>
            </a:r>
            <a:r>
              <a:rPr lang="en-US" sz="2800" b="0" i="0" u="none" strike="noStrike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methods provide a way to work with the fields of a class.</a:t>
            </a:r>
          </a:p>
          <a:p>
            <a:pPr algn="just"/>
            <a:endParaRPr lang="en-US" sz="2800" b="0" i="0" u="none" strike="noStrike" baseline="0" dirty="0" smtClean="0">
              <a:solidFill>
                <a:srgbClr val="1C151C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• Encapsulation is one of the fundamental concepts of object-oriented programming.</a:t>
            </a:r>
            <a:r>
              <a:rPr lang="en-US" sz="2800" b="0" i="0" u="none" strike="noStrike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91219"/>
                </a:solidFill>
                <a:latin typeface="Calibri" charset="0"/>
                <a:ea typeface="Calibri" charset="0"/>
                <a:cs typeface="Calibri" charset="0"/>
              </a:rPr>
              <a:t>This means that the class controls which of its fields and methods can be accessed</a:t>
            </a:r>
            <a:r>
              <a:rPr lang="en-US" sz="2800" b="0" i="0" u="none" strike="noStrike" dirty="0" smtClean="0">
                <a:solidFill>
                  <a:srgbClr val="191219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91219"/>
                </a:solidFill>
                <a:latin typeface="Calibri" charset="0"/>
                <a:ea typeface="Calibri" charset="0"/>
                <a:cs typeface="Calibri" charset="0"/>
              </a:rPr>
              <a:t>by other classes. As a result, the fields in the class can be hidden from other classes,</a:t>
            </a:r>
            <a:r>
              <a:rPr lang="en-US" sz="2800" b="0" i="0" u="none" strike="noStrike" dirty="0" smtClean="0">
                <a:solidFill>
                  <a:srgbClr val="191219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91219"/>
                </a:solidFill>
                <a:latin typeface="Calibri" charset="0"/>
                <a:ea typeface="Calibri" charset="0"/>
                <a:cs typeface="Calibri" charset="0"/>
              </a:rPr>
              <a:t>and the methods in a class can be modified or improved without changing the way</a:t>
            </a:r>
            <a:r>
              <a:rPr lang="en-US" sz="2800" b="0" i="0" u="none" strike="noStrike" dirty="0" smtClean="0">
                <a:solidFill>
                  <a:srgbClr val="191219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91219"/>
                </a:solidFill>
                <a:latin typeface="Calibri" charset="0"/>
                <a:ea typeface="Calibri" charset="0"/>
                <a:cs typeface="Calibri" charset="0"/>
              </a:rPr>
              <a:t>that other classes use them.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4837" y="132641"/>
            <a:ext cx="7103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u="none" strike="noStrike" baseline="0" smtClean="0">
                <a:solidFill>
                  <a:srgbClr val="1A161A"/>
                </a:solidFill>
                <a:latin typeface="Calibri" charset="0"/>
                <a:ea typeface="Calibri" charset="0"/>
                <a:cs typeface="Calibri" charset="0"/>
              </a:rPr>
              <a:t>How to code and call static fields and methods</a:t>
            </a:r>
            <a:endParaRPr lang="en-US" sz="28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87940" y="603461"/>
            <a:ext cx="9562532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150F16"/>
                </a:solidFill>
                <a:latin typeface="Calibri" charset="0"/>
                <a:ea typeface="Calibri" charset="0"/>
                <a:cs typeface="Calibri" charset="0"/>
              </a:rPr>
              <a:t>How to code static methods and fields</a:t>
            </a:r>
          </a:p>
          <a:p>
            <a:endParaRPr lang="en-US" sz="2800" b="0" i="0" u="none" strike="noStrike" baseline="0" dirty="0" smtClean="0">
              <a:solidFill>
                <a:srgbClr val="0C070E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package 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informatics.product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endParaRPr lang="en-US" sz="26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import 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java.util.Scanner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public class Console {</a:t>
            </a: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private static Scanner 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sc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= new Scanner(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System.in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);</a:t>
            </a: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public static String message;</a:t>
            </a: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public static String 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getString</a:t>
            </a:r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String prompt) {</a:t>
            </a:r>
          </a:p>
          <a:p>
            <a:endParaRPr lang="en-US" sz="26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System.out.print</a:t>
            </a:r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prompt);</a:t>
            </a: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String s = 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sc.nextLine</a:t>
            </a:r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);</a:t>
            </a: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return s;</a:t>
            </a: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}</a:t>
            </a: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}</a:t>
            </a:r>
            <a:endParaRPr lang="en-US" sz="26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43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360" y="586672"/>
            <a:ext cx="111411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140F16"/>
                </a:solidFill>
                <a:latin typeface="Calibri" charset="0"/>
                <a:ea typeface="Calibri" charset="0"/>
                <a:cs typeface="Calibri" charset="0"/>
              </a:rPr>
              <a:t>How to call static methods</a:t>
            </a:r>
          </a:p>
          <a:p>
            <a:endParaRPr lang="en-US" sz="2800" b="1" i="0" u="none" strike="noStrike" baseline="0" dirty="0" smtClean="0">
              <a:solidFill>
                <a:srgbClr val="0F0A1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i="0" u="none" strike="noStrike" baseline="0" dirty="0" smtClean="0">
                <a:solidFill>
                  <a:srgbClr val="0F0A12"/>
                </a:solidFill>
                <a:latin typeface="Calibri" charset="0"/>
                <a:ea typeface="Calibri" charset="0"/>
                <a:cs typeface="Calibri" charset="0"/>
              </a:rPr>
              <a:t>Syntax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ClassName.methodName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argumentList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endParaRPr lang="en-US" sz="28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i="0" u="none" strike="noStrike" baseline="0" dirty="0" smtClean="0">
                <a:solidFill>
                  <a:srgbClr val="140E14"/>
                </a:solidFill>
                <a:latin typeface="Calibri" charset="0"/>
                <a:ea typeface="Calibri" charset="0"/>
                <a:cs typeface="Calibri" charset="0"/>
              </a:rPr>
              <a:t>A static method of the Console class</a:t>
            </a:r>
          </a:p>
          <a:p>
            <a:r>
              <a:rPr lang="en-US" sz="2800" b="0" i="0" u="none" strike="noStrike" baseline="0" dirty="0" smtClean="0">
                <a:solidFill>
                  <a:srgbClr val="0B060C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String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productCode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Console.getString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(“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Enter the product code:”);</a:t>
            </a:r>
          </a:p>
          <a:p>
            <a:endParaRPr lang="en-US" sz="2800" b="0" i="0" u="none" strike="noStrike" baseline="0" dirty="0" smtClean="0">
              <a:solidFill>
                <a:srgbClr val="140F15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i="0" u="none" strike="noStrike" baseline="0" dirty="0" smtClean="0">
                <a:solidFill>
                  <a:srgbClr val="140F15"/>
                </a:solidFill>
                <a:latin typeface="Calibri" charset="0"/>
                <a:ea typeface="Calibri" charset="0"/>
                <a:cs typeface="Calibri" charset="0"/>
              </a:rPr>
              <a:t>How to call static fields</a:t>
            </a:r>
          </a:p>
          <a:p>
            <a:endParaRPr lang="en-US" sz="2800" b="1" i="0" u="none" strike="noStrike" baseline="0" dirty="0" smtClean="0">
              <a:solidFill>
                <a:srgbClr val="140F15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i="0" u="none" strike="noStrike" baseline="0" dirty="0" smtClean="0">
                <a:solidFill>
                  <a:srgbClr val="140F15"/>
                </a:solidFill>
                <a:latin typeface="Calibri" charset="0"/>
                <a:ea typeface="Calibri" charset="0"/>
                <a:cs typeface="Calibri" charset="0"/>
              </a:rPr>
              <a:t>Syntax</a:t>
            </a:r>
          </a:p>
          <a:p>
            <a:r>
              <a:rPr lang="en-US" sz="2800" b="1" i="0" u="none" strike="noStrike" baseline="0" dirty="0" smtClean="0">
                <a:solidFill>
                  <a:srgbClr val="29232F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ClassNarne.fieldNarne</a:t>
            </a:r>
            <a:endParaRPr lang="en-US" sz="280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55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9075" y="463729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140E14"/>
                </a:solidFill>
                <a:latin typeface="Calibri" charset="0"/>
                <a:ea typeface="Calibri" charset="0"/>
                <a:cs typeface="Calibri" charset="0"/>
              </a:rPr>
              <a:t>A static field of the Console class</a:t>
            </a:r>
          </a:p>
          <a:p>
            <a:endParaRPr lang="en-US" sz="2800" b="1" i="0" u="none" strike="noStrike" baseline="0" dirty="0" smtClean="0">
              <a:solidFill>
                <a:srgbClr val="140E14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Console.message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= “This is a test. “;	</a:t>
            </a:r>
            <a:r>
              <a:rPr lang="en-US" sz="28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 set the field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String message =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Console.message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	</a:t>
            </a:r>
            <a:r>
              <a:rPr lang="en-US" sz="28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 get the field</a:t>
            </a:r>
            <a:endParaRPr lang="en-US" sz="2800" i="1" dirty="0">
              <a:solidFill>
                <a:schemeClr val="accent6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2597" y="2643049"/>
            <a:ext cx="109000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i="0" u="none" strike="noStrike" baseline="0" dirty="0" smtClean="0">
                <a:solidFill>
                  <a:srgbClr val="161016"/>
                </a:solidFill>
                <a:latin typeface="Calibri" charset="0"/>
                <a:ea typeface="Calibri" charset="0"/>
                <a:cs typeface="Calibri" charset="0"/>
              </a:rPr>
              <a:t>Description</a:t>
            </a:r>
          </a:p>
          <a:p>
            <a:pPr algn="just"/>
            <a:endParaRPr lang="en-US" sz="2800" b="1" i="0" u="none" strike="noStrike" baseline="0" dirty="0" smtClean="0">
              <a:solidFill>
                <a:srgbClr val="161016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D161E"/>
                </a:solidFill>
                <a:latin typeface="Calibri" charset="0"/>
                <a:ea typeface="Calibri" charset="0"/>
                <a:cs typeface="Calibri" charset="0"/>
              </a:rPr>
              <a:t>• You can use the static keyword to code static methods and static fields. Since static</a:t>
            </a:r>
            <a:r>
              <a:rPr lang="en-US" sz="2800" b="0" i="0" u="none" strike="noStrike" dirty="0" smtClean="0">
                <a:solidFill>
                  <a:srgbClr val="1D161E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D161E"/>
                </a:solidFill>
                <a:latin typeface="Calibri" charset="0"/>
                <a:ea typeface="Calibri" charset="0"/>
                <a:cs typeface="Calibri" charset="0"/>
              </a:rPr>
              <a:t>methods and static fields belong to the class, not to an object created from the class,</a:t>
            </a:r>
            <a:r>
              <a:rPr lang="en-US" sz="2800" b="0" i="0" u="none" strike="noStrike" dirty="0" smtClean="0">
                <a:solidFill>
                  <a:srgbClr val="1D161E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D161E"/>
                </a:solidFill>
                <a:latin typeface="Calibri" charset="0"/>
                <a:ea typeface="Calibri" charset="0"/>
                <a:cs typeface="Calibri" charset="0"/>
              </a:rPr>
              <a:t>they are sometimes called class methods and class fields.</a:t>
            </a:r>
          </a:p>
          <a:p>
            <a:pPr algn="just"/>
            <a:endParaRPr lang="en-US" sz="2800" b="0" i="0" u="none" strike="noStrike" baseline="0" dirty="0" smtClean="0">
              <a:solidFill>
                <a:srgbClr val="1D161E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B151E"/>
                </a:solidFill>
                <a:latin typeface="Calibri" charset="0"/>
                <a:ea typeface="Calibri" charset="0"/>
                <a:cs typeface="Calibri" charset="0"/>
              </a:rPr>
              <a:t>• There are two types of fields: variables and constants.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0484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7754" y="691193"/>
            <a:ext cx="1062705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0" i="0" u="none" strike="noStrike" baseline="0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• When you code a static method, you can only use static fields and fields that are</a:t>
            </a:r>
            <a:r>
              <a:rPr lang="en-US" sz="2800" b="0" i="0" u="none" strike="noStrike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defined in the method. In other words, you can't use instance variables in a static</a:t>
            </a:r>
            <a:r>
              <a:rPr lang="en-US" sz="2800" b="0" i="0" u="none" strike="noStrike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method.</a:t>
            </a:r>
          </a:p>
          <a:p>
            <a:pPr algn="just"/>
            <a:endParaRPr lang="en-US" sz="2800" b="0" i="0" u="none" strike="noStrike" baseline="0" dirty="0" smtClean="0">
              <a:solidFill>
                <a:srgbClr val="1C151C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• To call a static method, type the name of the class, followed by the dot operator,</a:t>
            </a:r>
            <a:r>
              <a:rPr lang="en-US" sz="2800" b="0" i="0" u="none" strike="noStrike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followed by the name of the static method, followed by a set of parentheses. If the</a:t>
            </a:r>
            <a:r>
              <a:rPr lang="en-US" sz="2800" b="0" i="0" u="none" strike="noStrike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method requires arguments, code the arguments within the parentheses, separating</a:t>
            </a:r>
            <a:r>
              <a:rPr lang="en-US" sz="2800" b="0" i="0" u="none" strike="noStrike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multiple arguments with commas.</a:t>
            </a:r>
          </a:p>
          <a:p>
            <a:pPr algn="just"/>
            <a:endParaRPr lang="en-US" sz="2800" b="0" i="0" u="none" strike="noStrike" baseline="0" dirty="0" smtClean="0">
              <a:solidFill>
                <a:srgbClr val="1C151C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• To call a static field, type the name of the class, followed by the dot operator,</a:t>
            </a:r>
            <a:r>
              <a:rPr lang="en-US" sz="2800" b="0" i="0" u="none" strike="noStrike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followed by the name of the static field.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29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2346" y="185214"/>
            <a:ext cx="77200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1E1A1B"/>
                </a:solidFill>
                <a:latin typeface="Calibri" charset="0"/>
                <a:ea typeface="Calibri" charset="0"/>
                <a:cs typeface="Calibri" charset="0"/>
              </a:rPr>
              <a:t>More skills for working </a:t>
            </a:r>
            <a:r>
              <a:rPr lang="en-US" sz="2800" b="1" i="0" u="none" strike="noStrike" baseline="0" smtClean="0">
                <a:solidFill>
                  <a:srgbClr val="1E1A1B"/>
                </a:solidFill>
                <a:latin typeface="Calibri" charset="0"/>
                <a:ea typeface="Calibri" charset="0"/>
                <a:cs typeface="Calibri" charset="0"/>
              </a:rPr>
              <a:t>with classes</a:t>
            </a:r>
            <a:r>
              <a:rPr lang="en-US" sz="2800" b="1" i="0" u="none" strike="noStrike" smtClean="0">
                <a:solidFill>
                  <a:srgbClr val="1E1A1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1" i="0" u="none" strike="noStrike" baseline="0" smtClean="0">
                <a:solidFill>
                  <a:srgbClr val="1E1A1B"/>
                </a:solidFill>
                <a:latin typeface="Calibri" charset="0"/>
                <a:ea typeface="Calibri" charset="0"/>
                <a:cs typeface="Calibri" charset="0"/>
              </a:rPr>
              <a:t>and </a:t>
            </a:r>
            <a:r>
              <a:rPr lang="en-US" sz="2800" b="1" i="0" u="none" strike="noStrike" baseline="0" dirty="0" smtClean="0">
                <a:solidFill>
                  <a:srgbClr val="1E1A1B"/>
                </a:solidFill>
                <a:latin typeface="Calibri" charset="0"/>
                <a:ea typeface="Calibri" charset="0"/>
                <a:cs typeface="Calibri" charset="0"/>
              </a:rPr>
              <a:t>methods</a:t>
            </a:r>
            <a:endParaRPr 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0625" y="995037"/>
            <a:ext cx="109318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140E14"/>
                </a:solidFill>
                <a:latin typeface="Calibri" charset="0"/>
                <a:ea typeface="Calibri" charset="0"/>
                <a:cs typeface="Calibri" charset="0"/>
              </a:rPr>
              <a:t>How assignment statements work</a:t>
            </a:r>
          </a:p>
          <a:p>
            <a:r>
              <a:rPr lang="en-US" sz="2800" b="1" i="0" u="none" strike="noStrike" baseline="0" dirty="0" smtClean="0">
                <a:solidFill>
                  <a:srgbClr val="140E14"/>
                </a:solidFill>
                <a:latin typeface="Calibri" charset="0"/>
                <a:ea typeface="Calibri" charset="0"/>
                <a:cs typeface="Calibri" charset="0"/>
              </a:rPr>
              <a:t>For primitive types</a:t>
            </a:r>
          </a:p>
          <a:p>
            <a:endParaRPr lang="en-US" sz="2800" b="1" i="0" u="none" strike="noStrike" baseline="0" dirty="0" smtClean="0">
              <a:solidFill>
                <a:srgbClr val="140E14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fr-FR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double p1 = 54.50;</a:t>
            </a:r>
          </a:p>
          <a:p>
            <a:r>
              <a:rPr lang="fr-FR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double p2 = p1;	</a:t>
            </a:r>
            <a:r>
              <a:rPr lang="nb-NO" sz="280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</a:t>
            </a:r>
            <a:r>
              <a:rPr lang="nb-NO" sz="2800" b="0" i="0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p1 and p2 store </a:t>
            </a:r>
            <a:r>
              <a:rPr lang="nb-NO" sz="2800" b="0" i="0" u="none" strike="noStrike" baseline="0" dirty="0" err="1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copies</a:t>
            </a:r>
            <a:r>
              <a:rPr lang="nb-NO" sz="2800" b="0" i="0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b-NO" sz="2800" b="0" i="0" u="none" strike="noStrike" baseline="0" dirty="0" err="1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nb-NO" sz="2800" b="0" i="0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54.50</a:t>
            </a:r>
            <a:endParaRPr lang="fr-FR" sz="2800" b="0" i="1" u="none" strike="noStrike" baseline="0" dirty="0" smtClean="0">
              <a:solidFill>
                <a:schemeClr val="accent6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nb-NO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p2 = 57.50;		</a:t>
            </a:r>
            <a:r>
              <a:rPr lang="nb-NO" sz="280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</a:t>
            </a:r>
            <a:r>
              <a:rPr lang="nb-NO" sz="2800" b="0" i="0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b-NO" sz="2800" b="0" i="0" u="none" strike="noStrike" baseline="0" dirty="0" err="1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only</a:t>
            </a:r>
            <a:r>
              <a:rPr lang="nb-NO" sz="2800" b="0" i="0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b-NO" sz="2800" b="0" i="0" u="none" strike="noStrike" baseline="0" dirty="0" err="1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changes</a:t>
            </a:r>
            <a:r>
              <a:rPr lang="nb-NO" sz="2800" b="0" i="0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p2</a:t>
            </a:r>
            <a:endParaRPr lang="nb-NO" sz="2800" b="0" i="1" u="none" strike="noStrike" baseline="0" dirty="0" smtClean="0">
              <a:solidFill>
                <a:schemeClr val="accent6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nb-NO" sz="28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nb-NO" sz="2800" b="1" i="0" u="none" strike="noStrike" baseline="0" dirty="0" smtClean="0">
                <a:solidFill>
                  <a:srgbClr val="120D13"/>
                </a:solidFill>
                <a:latin typeface="Calibri" charset="0"/>
                <a:ea typeface="Calibri" charset="0"/>
                <a:cs typeface="Calibri" charset="0"/>
              </a:rPr>
              <a:t>For </a:t>
            </a:r>
            <a:r>
              <a:rPr lang="nb-NO" sz="2800" b="1" i="0" u="none" strike="noStrike" baseline="0" dirty="0" err="1" smtClean="0">
                <a:solidFill>
                  <a:srgbClr val="120D13"/>
                </a:solidFill>
                <a:latin typeface="Calibri" charset="0"/>
                <a:ea typeface="Calibri" charset="0"/>
                <a:cs typeface="Calibri" charset="0"/>
              </a:rPr>
              <a:t>reference</a:t>
            </a:r>
            <a:r>
              <a:rPr lang="nb-NO" sz="2800" b="1" i="0" u="none" strike="noStrike" baseline="0" dirty="0" smtClean="0">
                <a:solidFill>
                  <a:srgbClr val="120D13"/>
                </a:solidFill>
                <a:latin typeface="Calibri" charset="0"/>
                <a:ea typeface="Calibri" charset="0"/>
                <a:cs typeface="Calibri" charset="0"/>
              </a:rPr>
              <a:t> types</a:t>
            </a:r>
          </a:p>
          <a:p>
            <a:endParaRPr lang="nb-NO" sz="2800" b="1" i="0" u="none" strike="noStrike" baseline="0" dirty="0" smtClean="0">
              <a:solidFill>
                <a:srgbClr val="120D13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nb-NO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Product p1 = </a:t>
            </a:r>
            <a:r>
              <a:rPr lang="nb-NO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new</a:t>
            </a:r>
            <a:r>
              <a:rPr lang="nb-NO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Product(”</a:t>
            </a:r>
            <a:r>
              <a:rPr lang="nb-NO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mysql</a:t>
            </a:r>
            <a:r>
              <a:rPr lang="nb-NO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”</a:t>
            </a:r>
            <a:r>
              <a:rPr lang="nb-NO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, ”MySQL”, 54.50);</a:t>
            </a:r>
          </a:p>
          <a:p>
            <a:r>
              <a:rPr lang="nb-NO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Product p2 = p1; 		</a:t>
            </a:r>
            <a:r>
              <a:rPr lang="nb-NO" sz="28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 p1 and p2 </a:t>
            </a:r>
            <a:r>
              <a:rPr lang="nb-NO" sz="2800" b="0" i="1" u="none" strike="noStrike" baseline="0" dirty="0" err="1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refer</a:t>
            </a:r>
            <a:r>
              <a:rPr lang="nb-NO" sz="28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to </a:t>
            </a:r>
            <a:r>
              <a:rPr lang="nb-NO" sz="2800" b="0" i="1" u="none" strike="noStrike" baseline="0" dirty="0" err="1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nb-NO" sz="28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same </a:t>
            </a:r>
            <a:r>
              <a:rPr lang="nb-NO" sz="2800" b="0" i="1" u="none" strike="noStrike" baseline="0" dirty="0" err="1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object</a:t>
            </a:r>
            <a:endParaRPr lang="nb-NO" sz="2800" b="0" i="1" u="none" strike="noStrike" baseline="0" dirty="0" smtClean="0">
              <a:solidFill>
                <a:schemeClr val="accent6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nb-NO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p2.setPrice(57.50); 	</a:t>
            </a:r>
            <a:r>
              <a:rPr lang="nb-NO" sz="28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 </a:t>
            </a:r>
            <a:r>
              <a:rPr lang="nb-NO" sz="2800" b="0" i="1" u="none" strike="noStrike" baseline="0" dirty="0" err="1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changes</a:t>
            </a:r>
            <a:r>
              <a:rPr lang="nb-NO" sz="28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p1and p2</a:t>
            </a:r>
            <a:endParaRPr lang="en-US" sz="2800" i="1" dirty="0">
              <a:solidFill>
                <a:schemeClr val="accent6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202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2597" y="316301"/>
            <a:ext cx="1044963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140F14"/>
                </a:solidFill>
                <a:latin typeface="Calibri" charset="0"/>
                <a:ea typeface="Calibri" charset="0"/>
                <a:cs typeface="Calibri" charset="0"/>
              </a:rPr>
              <a:t>How parameters work</a:t>
            </a:r>
          </a:p>
          <a:p>
            <a:endParaRPr lang="en-US" sz="2800" b="1" i="0" u="none" strike="noStrike" baseline="0" dirty="0" smtClean="0">
              <a:solidFill>
                <a:srgbClr val="140F14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i="0" u="none" strike="noStrike" baseline="0" dirty="0" smtClean="0">
                <a:solidFill>
                  <a:srgbClr val="140F14"/>
                </a:solidFill>
                <a:latin typeface="Calibri" charset="0"/>
                <a:ea typeface="Calibri" charset="0"/>
                <a:cs typeface="Calibri" charset="0"/>
              </a:rPr>
              <a:t>For primitive types</a:t>
            </a:r>
          </a:p>
          <a:p>
            <a:r>
              <a:rPr lang="en-US" sz="2600" b="0" i="0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public static double </a:t>
            </a:r>
            <a:r>
              <a:rPr lang="en-US" sz="2600" b="0" i="0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increasePrice</a:t>
            </a:r>
            <a:r>
              <a:rPr lang="en-US" sz="26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600" b="0" i="0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double price) {</a:t>
            </a:r>
          </a:p>
          <a:p>
            <a:r>
              <a:rPr lang="en-US" sz="2600" b="0" i="0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en-US" sz="2600" b="0" i="0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 the price parameter is a copy of the double value</a:t>
            </a:r>
          </a:p>
          <a:p>
            <a:r>
              <a:rPr lang="en-US" sz="2600" b="0" i="0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price = price * 1.1;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</a:t>
            </a:r>
            <a:r>
              <a:rPr lang="en-US" sz="2600" b="0" i="0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does not change price in calling code</a:t>
            </a:r>
          </a:p>
          <a:p>
            <a:r>
              <a:rPr lang="en-US" sz="2600" b="0" i="0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return price; 		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</a:t>
            </a:r>
            <a:r>
              <a:rPr lang="en-US" sz="2600" b="0" i="0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returns changed price to calling code</a:t>
            </a:r>
          </a:p>
          <a:p>
            <a:r>
              <a:rPr lang="en-US" sz="2600" b="0" i="0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}</a:t>
            </a:r>
          </a:p>
          <a:p>
            <a:endParaRPr lang="en-US" sz="2800" b="0" i="0" u="none" strike="noStrike" baseline="0" dirty="0" smtClean="0">
              <a:solidFill>
                <a:srgbClr val="10080C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i="0" u="none" strike="noStrike" baseline="0" dirty="0" smtClean="0">
                <a:solidFill>
                  <a:srgbClr val="120D12"/>
                </a:solidFill>
                <a:latin typeface="Calibri" charset="0"/>
                <a:ea typeface="Calibri" charset="0"/>
                <a:cs typeface="Calibri" charset="0"/>
              </a:rPr>
              <a:t>For reference types</a:t>
            </a: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public static void 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increasePrice</a:t>
            </a:r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 product) {</a:t>
            </a: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en-US" sz="26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 the product parameter refers to the Product object</a:t>
            </a: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double price = 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product.getPrice</a:t>
            </a:r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 * 1.1;</a:t>
            </a: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en-US" sz="26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product.setPrice</a:t>
            </a:r>
            <a:r>
              <a:rPr lang="en-US" sz="26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price); 	</a:t>
            </a:r>
            <a:r>
              <a:rPr lang="en-US" sz="26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 changes price in calling code</a:t>
            </a:r>
          </a:p>
          <a:p>
            <a:r>
              <a:rPr lang="en-US" sz="26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}</a:t>
            </a:r>
            <a:endParaRPr lang="en-US" sz="26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570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3664" y="518095"/>
            <a:ext cx="1044963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100C12"/>
                </a:solidFill>
                <a:latin typeface="Calibri" charset="0"/>
                <a:ea typeface="Calibri" charset="0"/>
                <a:cs typeface="Calibri" charset="0"/>
              </a:rPr>
              <a:t>How method calls work</a:t>
            </a:r>
          </a:p>
          <a:p>
            <a:r>
              <a:rPr lang="en-US" sz="2800" b="1" i="0" u="none" strike="noStrike" baseline="0" dirty="0" smtClean="0">
                <a:solidFill>
                  <a:srgbClr val="100C12"/>
                </a:solidFill>
                <a:latin typeface="Calibri" charset="0"/>
                <a:ea typeface="Calibri" charset="0"/>
                <a:cs typeface="Calibri" charset="0"/>
              </a:rPr>
              <a:t>For primitive types</a:t>
            </a:r>
          </a:p>
          <a:p>
            <a:endParaRPr lang="en-US" sz="2800" b="1" i="0" u="none" strike="noStrike" baseline="0" dirty="0" smtClean="0">
              <a:solidFill>
                <a:srgbClr val="100C1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double price = 54.50;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price =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increasePrice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price);	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</a:t>
            </a:r>
            <a:r>
              <a:rPr lang="en-US" sz="2800" b="0" i="0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assignment necessary</a:t>
            </a:r>
          </a:p>
          <a:p>
            <a:endParaRPr lang="en-US" sz="28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sz="2800" b="0" i="0" u="none" strike="noStrike" baseline="0" dirty="0" smtClean="0">
              <a:solidFill>
                <a:srgbClr val="09050A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i="0" u="none" strike="noStrike" baseline="0" dirty="0" smtClean="0">
                <a:solidFill>
                  <a:srgbClr val="130E13"/>
                </a:solidFill>
                <a:latin typeface="Calibri" charset="0"/>
                <a:ea typeface="Calibri" charset="0"/>
                <a:cs typeface="Calibri" charset="0"/>
              </a:rPr>
              <a:t>For reference types</a:t>
            </a:r>
          </a:p>
          <a:p>
            <a:endParaRPr lang="en-US" sz="2800" b="0" i="0" u="none" strike="noStrike" baseline="0" dirty="0" smtClean="0">
              <a:solidFill>
                <a:srgbClr val="0A050B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Product product = new Product();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product.setPrice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54.50);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increasePrice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product);		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</a:t>
            </a:r>
            <a:r>
              <a:rPr lang="en-US" sz="2800" b="0" i="0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assignment not necessary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679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1903" y="917644"/>
            <a:ext cx="99173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• A variable for a primitive type always stores its own copy of the primitive value. As</a:t>
            </a:r>
            <a:r>
              <a:rPr lang="en-US" sz="2800" b="0" i="0" u="none" strike="noStrike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a result, changing the value for one primitive type variable doesn't change the value</a:t>
            </a:r>
            <a:r>
              <a:rPr lang="en-US" sz="2800" b="0" i="0" u="none" strike="noStrike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of any other primitive type variables.</a:t>
            </a:r>
          </a:p>
          <a:p>
            <a:pPr algn="just"/>
            <a:endParaRPr lang="en-US" sz="2800" b="0" i="0" u="none" strike="noStrike" baseline="0" dirty="0" smtClean="0">
              <a:solidFill>
                <a:srgbClr val="1C151D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231821"/>
                </a:solidFill>
                <a:latin typeface="Calibri" charset="0"/>
                <a:ea typeface="Calibri" charset="0"/>
                <a:cs typeface="Calibri" charset="0"/>
              </a:rPr>
              <a:t>• A variable for a reference type stores a reference to the object. This allows multiple</a:t>
            </a:r>
            <a:r>
              <a:rPr lang="en-US" sz="2800" b="0" i="0" u="none" strike="noStrike" dirty="0" smtClean="0">
                <a:solidFill>
                  <a:srgbClr val="23182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231821"/>
                </a:solidFill>
                <a:latin typeface="Calibri" charset="0"/>
                <a:ea typeface="Calibri" charset="0"/>
                <a:cs typeface="Calibri" charset="0"/>
              </a:rPr>
              <a:t>reference type variables to refer to the same object. As a result, changing the data</a:t>
            </a:r>
            <a:r>
              <a:rPr lang="en-US" sz="2800" b="0" i="0" u="none" strike="noStrike" dirty="0" smtClean="0">
                <a:solidFill>
                  <a:srgbClr val="23182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231821"/>
                </a:solidFill>
                <a:latin typeface="Calibri" charset="0"/>
                <a:ea typeface="Calibri" charset="0"/>
                <a:cs typeface="Calibri" charset="0"/>
              </a:rPr>
              <a:t>for one object also changes the data for any other variables that refer to that object.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052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2472" y="940896"/>
            <a:ext cx="106816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0" i="0" u="none" strike="noStrike" baseline="0" dirty="0" smtClean="0">
                <a:solidFill>
                  <a:srgbClr val="1D151D"/>
                </a:solidFill>
                <a:latin typeface="Calibri" charset="0"/>
                <a:ea typeface="Calibri" charset="0"/>
                <a:cs typeface="Calibri" charset="0"/>
              </a:rPr>
              <a:t>• When you code a method that has a primitive type parameter, the parameter gets its</a:t>
            </a:r>
            <a:r>
              <a:rPr lang="en-US" sz="2800" b="0" i="0" u="none" strike="noStrike" dirty="0" smtClean="0">
                <a:solidFill>
                  <a:srgbClr val="1D151D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D151D"/>
                </a:solidFill>
                <a:latin typeface="Calibri" charset="0"/>
                <a:ea typeface="Calibri" charset="0"/>
                <a:cs typeface="Calibri" charset="0"/>
              </a:rPr>
              <a:t>own copy of the value that's passed to the method. As a result, if the method changes</a:t>
            </a:r>
            <a:r>
              <a:rPr lang="en-US" sz="2800" b="0" i="0" u="none" strike="noStrike" dirty="0" smtClean="0">
                <a:solidFill>
                  <a:srgbClr val="1D151D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D151D"/>
                </a:solidFill>
                <a:latin typeface="Calibri" charset="0"/>
                <a:ea typeface="Calibri" charset="0"/>
                <a:cs typeface="Calibri" charset="0"/>
              </a:rPr>
              <a:t>the value of the parameter, that change doesn't affect any variables outside the method.</a:t>
            </a:r>
          </a:p>
          <a:p>
            <a:pPr algn="just"/>
            <a:endParaRPr lang="en-US" sz="2800" b="0" i="0" u="none" strike="noStrike" baseline="0" dirty="0" smtClean="0">
              <a:solidFill>
                <a:srgbClr val="1D151D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D161D"/>
                </a:solidFill>
                <a:latin typeface="Calibri" charset="0"/>
                <a:ea typeface="Calibri" charset="0"/>
                <a:cs typeface="Calibri" charset="0"/>
              </a:rPr>
              <a:t>• When you code a method that has a reference type parameter, the parameter</a:t>
            </a:r>
            <a:r>
              <a:rPr lang="en-US" sz="2800" b="0" i="0" u="none" strike="noStrike" dirty="0" smtClean="0">
                <a:solidFill>
                  <a:srgbClr val="1D161D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41C"/>
                </a:solidFill>
                <a:latin typeface="Calibri" charset="0"/>
                <a:ea typeface="Calibri" charset="0"/>
                <a:cs typeface="Calibri" charset="0"/>
              </a:rPr>
              <a:t>refers to the object that's passed to the method. As a result, if the method uses the</a:t>
            </a:r>
            <a:r>
              <a:rPr lang="en-US" sz="2800" b="0" i="0" u="none" strike="noStrike" dirty="0" smtClean="0">
                <a:solidFill>
                  <a:srgbClr val="1C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41C"/>
                </a:solidFill>
                <a:latin typeface="Calibri" charset="0"/>
                <a:ea typeface="Calibri" charset="0"/>
                <a:cs typeface="Calibri" charset="0"/>
              </a:rPr>
              <a:t>parameter to change the data in the object, these changes are reflected by any other</a:t>
            </a:r>
            <a:r>
              <a:rPr lang="en-US" sz="2800" b="0" i="0" u="none" strike="noStrike" dirty="0" smtClean="0">
                <a:solidFill>
                  <a:srgbClr val="1C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41C"/>
                </a:solidFill>
                <a:latin typeface="Calibri" charset="0"/>
                <a:ea typeface="Calibri" charset="0"/>
                <a:cs typeface="Calibri" charset="0"/>
              </a:rPr>
              <a:t>variables outside the method that refer to the same object.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43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6078" y="255474"/>
            <a:ext cx="406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u="none" strike="noStrike" baseline="0" smtClean="0">
                <a:solidFill>
                  <a:srgbClr val="1A161A"/>
                </a:solidFill>
                <a:latin typeface="Calibri" charset="0"/>
                <a:ea typeface="Calibri" charset="0"/>
                <a:cs typeface="Calibri" charset="0"/>
              </a:rPr>
              <a:t>How to overload methods</a:t>
            </a:r>
            <a:endParaRPr lang="en-US" sz="28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6077" y="1052942"/>
            <a:ext cx="116559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141016"/>
                </a:solidFill>
                <a:latin typeface="Calibri" charset="0"/>
                <a:ea typeface="Calibri" charset="0"/>
                <a:cs typeface="Calibri" charset="0"/>
              </a:rPr>
              <a:t>A signature that has one parameter</a:t>
            </a:r>
          </a:p>
          <a:p>
            <a:endParaRPr lang="en-US" sz="2800" b="1" i="0" u="none" strike="noStrike" baseline="0" dirty="0" smtClean="0">
              <a:solidFill>
                <a:srgbClr val="141016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public void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printToConsole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String separator) {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   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System.out.println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code + separator + description + separator + price);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}</a:t>
            </a:r>
          </a:p>
          <a:p>
            <a:r>
              <a:rPr lang="en-US" sz="2800" b="1" i="0" u="none" strike="noStrike" baseline="0" dirty="0" smtClean="0">
                <a:solidFill>
                  <a:srgbClr val="141016"/>
                </a:solidFill>
                <a:latin typeface="Calibri" charset="0"/>
                <a:ea typeface="Calibri" charset="0"/>
                <a:cs typeface="Calibri" charset="0"/>
              </a:rPr>
              <a:t>A signature that doesn't have any parameters</a:t>
            </a:r>
          </a:p>
          <a:p>
            <a:endParaRPr lang="en-US" sz="2800" b="1" i="0" u="none" strike="noStrike" baseline="0" dirty="0" smtClean="0">
              <a:solidFill>
                <a:srgbClr val="141016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public void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printToConsole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 {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printToConsole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“|”); 	</a:t>
            </a: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</a:t>
            </a:r>
            <a:r>
              <a:rPr lang="en-US" sz="28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call the method in the first example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}</a:t>
            </a:r>
            <a:endParaRPr lang="en-US" sz="28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2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6935" y="504449"/>
            <a:ext cx="1100919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i="0" u="none" strike="noStrike" baseline="0" dirty="0" smtClean="0">
                <a:solidFill>
                  <a:srgbClr val="151016"/>
                </a:solidFill>
                <a:latin typeface="Calibri" charset="0"/>
                <a:ea typeface="Calibri" charset="0"/>
                <a:cs typeface="Calibri" charset="0"/>
              </a:rPr>
              <a:t>UML diagramming notes</a:t>
            </a:r>
          </a:p>
          <a:p>
            <a:endParaRPr lang="en-US" sz="3200" b="1" i="0" u="none" strike="noStrike" baseline="0" dirty="0" smtClean="0">
              <a:solidFill>
                <a:srgbClr val="151016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B151C"/>
                </a:solidFill>
                <a:latin typeface="Calibri" charset="0"/>
                <a:ea typeface="Calibri" charset="0"/>
                <a:cs typeface="Calibri" charset="0"/>
              </a:rPr>
              <a:t>• UML (Unified Modeling Language) is the industry standard used to describe the</a:t>
            </a:r>
            <a:r>
              <a:rPr lang="en-US" sz="2800" b="0" i="0" u="none" strike="noStrike" dirty="0" smtClean="0">
                <a:solidFill>
                  <a:srgbClr val="1B15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51C"/>
                </a:solidFill>
                <a:latin typeface="Calibri" charset="0"/>
                <a:ea typeface="Calibri" charset="0"/>
                <a:cs typeface="Calibri" charset="0"/>
              </a:rPr>
              <a:t>classes and objects of an object-oriented application.</a:t>
            </a:r>
          </a:p>
          <a:p>
            <a:pPr algn="just"/>
            <a:endParaRPr lang="en-US" sz="2800" b="0" i="0" u="none" strike="noStrike" baseline="0" dirty="0" smtClean="0">
              <a:solidFill>
                <a:srgbClr val="1B151C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• A UML class diagram describes the fields and methods of one or more classes.</a:t>
            </a:r>
          </a:p>
          <a:p>
            <a:pPr algn="just"/>
            <a:endParaRPr lang="en-US" sz="2800" b="0" i="0" u="none" strike="noStrike" baseline="0" dirty="0" smtClean="0">
              <a:solidFill>
                <a:srgbClr val="1C151D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A151C"/>
                </a:solidFill>
                <a:latin typeface="Calibri" charset="0"/>
                <a:ea typeface="Calibri" charset="0"/>
                <a:cs typeface="Calibri" charset="0"/>
              </a:rPr>
              <a:t>• The minus sign (-) marks the fields and methods that are private. This means that</a:t>
            </a:r>
            <a:r>
              <a:rPr lang="en-US" sz="2800" b="0" i="0" u="none" strike="noStrike" dirty="0" smtClean="0">
                <a:solidFill>
                  <a:srgbClr val="1A15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A151C"/>
                </a:solidFill>
                <a:latin typeface="Calibri" charset="0"/>
                <a:ea typeface="Calibri" charset="0"/>
                <a:cs typeface="Calibri" charset="0"/>
              </a:rPr>
              <a:t>other classes can't access them.</a:t>
            </a:r>
          </a:p>
          <a:p>
            <a:pPr algn="just"/>
            <a:endParaRPr lang="en-US" sz="2800" b="0" i="0" u="none" strike="noStrike" baseline="0" dirty="0" smtClean="0">
              <a:solidFill>
                <a:srgbClr val="1A151C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• The plus sign ( +) marks the fields and methods that are public. This means that</a:t>
            </a:r>
            <a:r>
              <a:rPr lang="en-US" sz="2800" b="0" i="0" u="none" strike="noStrike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other classes can access them.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275" y="496417"/>
            <a:ext cx="1158694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151016"/>
                </a:solidFill>
                <a:latin typeface="Calibri" charset="0"/>
                <a:ea typeface="Calibri" charset="0"/>
                <a:cs typeface="Calibri" charset="0"/>
              </a:rPr>
              <a:t>A signature that has two parameters</a:t>
            </a:r>
          </a:p>
          <a:p>
            <a:endParaRPr lang="en-US" sz="2800" b="0" i="0" u="none" strike="noStrike" baseline="0" dirty="0" smtClean="0">
              <a:solidFill>
                <a:srgbClr val="0B060C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public void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printToConsole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String</a:t>
            </a:r>
            <a:r>
              <a:rPr lang="en-US" sz="2800" b="0" i="1" u="none" strike="noStrike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separator, String label) {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System.out.print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label);		</a:t>
            </a: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</a:t>
            </a:r>
            <a:r>
              <a:rPr lang="en-US" sz="28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print label to console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printToConsole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separator);</a:t>
            </a:r>
            <a:r>
              <a:rPr lang="en-US" sz="2800" b="0" i="1" u="none" strike="noStrike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</a:t>
            </a:r>
            <a:r>
              <a:rPr lang="en-US" sz="2800" b="0" i="1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call the method in the first example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}</a:t>
            </a:r>
          </a:p>
          <a:p>
            <a:endParaRPr lang="en-US" sz="2800" b="0" i="0" u="none" strike="noStrike" baseline="0" dirty="0" smtClean="0">
              <a:solidFill>
                <a:srgbClr val="10080C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u="none" strike="noStrike" baseline="0" dirty="0" smtClean="0">
                <a:solidFill>
                  <a:srgbClr val="140F16"/>
                </a:solidFill>
                <a:latin typeface="Calibri" charset="0"/>
                <a:ea typeface="Calibri" charset="0"/>
                <a:cs typeface="Calibri" charset="0"/>
              </a:rPr>
              <a:t>Code that calls this method</a:t>
            </a:r>
          </a:p>
          <a:p>
            <a:endParaRPr lang="en-US" sz="2800" b="1" u="none" strike="noStrike" baseline="0" dirty="0" smtClean="0">
              <a:solidFill>
                <a:srgbClr val="140F16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 p = new Product(“java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”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, “Java Programming”, 57.50);</a:t>
            </a:r>
          </a:p>
          <a:p>
            <a:r>
              <a:rPr lang="en-US" sz="2800" b="0" i="0" u="none" strike="noStrike" baseline="0" dirty="0" smtClean="0">
                <a:solidFill>
                  <a:srgbClr val="0A050C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p.printToConsole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);</a:t>
            </a:r>
            <a:r>
              <a:rPr lang="en-US" sz="2800" b="0" i="0" u="none" strike="noStrike" baseline="0" dirty="0" smtClean="0">
                <a:solidFill>
                  <a:srgbClr val="0A050C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</a:t>
            </a:r>
            <a:r>
              <a:rPr lang="en-US" sz="2800" b="0" i="0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use the default separator</a:t>
            </a:r>
          </a:p>
          <a:p>
            <a:r>
              <a:rPr lang="en-US" sz="2800" b="0" i="0" u="none" strike="noStrike" baseline="0" dirty="0" smtClean="0">
                <a:solidFill>
                  <a:srgbClr val="0A050C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p.printToConsole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(“/”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);</a:t>
            </a:r>
            <a:r>
              <a:rPr lang="en-US" sz="2800" b="0" i="0" u="none" strike="noStrike" baseline="0" dirty="0" smtClean="0">
                <a:solidFill>
                  <a:srgbClr val="0A050C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</a:t>
            </a:r>
            <a:r>
              <a:rPr lang="en-US" sz="2800" b="0" i="0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use a non-default separator</a:t>
            </a:r>
          </a:p>
          <a:p>
            <a:r>
              <a:rPr lang="en-US" sz="2800" b="0" i="0" u="none" strike="noStrike" baseline="0" dirty="0" smtClean="0">
                <a:solidFill>
                  <a:srgbClr val="0A050C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p.printToConsole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(“I”, “Product: “);</a:t>
            </a:r>
            <a:r>
              <a:rPr lang="en-US" sz="2800" b="0" i="0" u="none" strike="noStrike" baseline="0" dirty="0" smtClean="0">
                <a:solidFill>
                  <a:srgbClr val="0A050C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//</a:t>
            </a:r>
            <a:r>
              <a:rPr lang="en-US" sz="2800" b="0" i="0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include a label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67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809" y="273953"/>
            <a:ext cx="10536072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i="0" u="none" strike="noStrike" baseline="0" smtClean="0">
                <a:solidFill>
                  <a:srgbClr val="151016"/>
                </a:solidFill>
                <a:latin typeface="Calibri" charset="0"/>
                <a:ea typeface="Calibri" charset="0"/>
                <a:cs typeface="Calibri" charset="0"/>
              </a:rPr>
              <a:t>Description</a:t>
            </a:r>
          </a:p>
          <a:p>
            <a:pPr algn="just"/>
            <a:endParaRPr lang="en-US" sz="2800" b="1" i="0" u="none" strike="noStrike" baseline="0" dirty="0" smtClean="0">
              <a:solidFill>
                <a:srgbClr val="151016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6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• When you create two or more methods with the same name but with different</a:t>
            </a:r>
            <a:r>
              <a:rPr lang="en-US" sz="2600" b="0" i="0" u="none" strike="noStrike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6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parameter lists, the methods are overloaded. It's common to use overloaded methods</a:t>
            </a:r>
            <a:r>
              <a:rPr lang="en-US" sz="2600" b="0" i="0" u="none" strike="noStrike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6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to provide two or more versions of a method that work with different data types or</a:t>
            </a:r>
            <a:r>
              <a:rPr lang="en-US" sz="2600" b="0" i="0" u="none" strike="noStrike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6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that supply default values for omitted parameters.</a:t>
            </a:r>
          </a:p>
          <a:p>
            <a:pPr algn="just"/>
            <a:endParaRPr lang="en-US" sz="2600" b="0" i="0" u="none" strike="noStrike" baseline="0" dirty="0" smtClean="0">
              <a:solidFill>
                <a:srgbClr val="1C151D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6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• The name of the method combined with the parameter list forms the signature of the</a:t>
            </a:r>
            <a:r>
              <a:rPr lang="en-US" sz="2600" b="0" i="0" u="none" strike="noStrike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6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method. Although you can use the same name for multiple methods, each method</a:t>
            </a:r>
            <a:r>
              <a:rPr lang="en-US" sz="2600" b="0" i="0" u="none" strike="noStrike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6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must have a unique signature.</a:t>
            </a:r>
          </a:p>
          <a:p>
            <a:pPr algn="just"/>
            <a:endParaRPr lang="en-US" sz="2600" b="0" i="0" u="none" strike="noStrike" baseline="0" dirty="0" smtClean="0">
              <a:solidFill>
                <a:srgbClr val="1B141C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600" b="0" i="0" u="none" strike="noStrike" baseline="0" dirty="0" smtClean="0">
                <a:solidFill>
                  <a:srgbClr val="1B151C"/>
                </a:solidFill>
                <a:latin typeface="Calibri" charset="0"/>
                <a:ea typeface="Calibri" charset="0"/>
                <a:cs typeface="Calibri" charset="0"/>
              </a:rPr>
              <a:t>• Within a class, you can call one regular method from another regular method by</a:t>
            </a:r>
            <a:r>
              <a:rPr lang="en-US" sz="2600" b="0" i="0" u="none" strike="noStrike" dirty="0" smtClean="0">
                <a:solidFill>
                  <a:srgbClr val="1B15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600" b="0" i="0" u="none" strike="noStrike" baseline="0" dirty="0" smtClean="0">
                <a:solidFill>
                  <a:srgbClr val="1B151C"/>
                </a:solidFill>
                <a:latin typeface="Calibri" charset="0"/>
                <a:ea typeface="Calibri" charset="0"/>
                <a:cs typeface="Calibri" charset="0"/>
              </a:rPr>
              <a:t>coding the method name and its arguments. In other words, you don't need to prefix</a:t>
            </a:r>
            <a:r>
              <a:rPr lang="en-US" sz="2600" b="0" i="0" u="none" strike="noStrike" dirty="0" smtClean="0">
                <a:solidFill>
                  <a:srgbClr val="1B15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600" b="0" i="0" u="none" strike="noStrike" baseline="0" dirty="0" smtClean="0">
                <a:solidFill>
                  <a:srgbClr val="1B151C"/>
                </a:solidFill>
                <a:latin typeface="Calibri" charset="0"/>
                <a:ea typeface="Calibri" charset="0"/>
                <a:cs typeface="Calibri" charset="0"/>
              </a:rPr>
              <a:t>the method name with the object name.</a:t>
            </a:r>
            <a:endParaRPr lang="en-US" sz="26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017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258" y="105346"/>
            <a:ext cx="4442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u="none" strike="noStrike" baseline="0" smtClean="0">
                <a:solidFill>
                  <a:srgbClr val="1A161A"/>
                </a:solidFill>
                <a:latin typeface="Calibri" charset="0"/>
                <a:ea typeface="Calibri" charset="0"/>
                <a:cs typeface="Calibri" charset="0"/>
              </a:rPr>
              <a:t>How to use the this keyword</a:t>
            </a:r>
            <a:endParaRPr lang="en-US" sz="28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33098" y="710454"/>
            <a:ext cx="99992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140F15"/>
                </a:solidFill>
                <a:latin typeface="Calibri" charset="0"/>
                <a:ea typeface="Calibri" charset="0"/>
                <a:cs typeface="Calibri" charset="0"/>
              </a:rPr>
              <a:t>How to refer to instance variables of the current object</a:t>
            </a:r>
          </a:p>
          <a:p>
            <a:endParaRPr lang="en-US" sz="2800" b="1" i="0" u="none" strike="noStrike" baseline="0" dirty="0" smtClean="0">
              <a:solidFill>
                <a:srgbClr val="140F15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i="0" u="none" strike="noStrike" baseline="0" dirty="0" smtClean="0">
                <a:solidFill>
                  <a:srgbClr val="140F15"/>
                </a:solidFill>
                <a:latin typeface="Calibri" charset="0"/>
                <a:ea typeface="Calibri" charset="0"/>
                <a:cs typeface="Calibri" charset="0"/>
              </a:rPr>
              <a:t>Syntax</a:t>
            </a:r>
          </a:p>
          <a:p>
            <a:endParaRPr lang="en-US" sz="2800" b="0" i="0" u="none" strike="noStrike" baseline="0" dirty="0" smtClean="0">
              <a:solidFill>
                <a:srgbClr val="0C070D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0" u="none" strike="noStrike" baseline="0" dirty="0" smtClean="0">
                <a:solidFill>
                  <a:srgbClr val="0C070D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this.variableName</a:t>
            </a:r>
            <a:endParaRPr lang="en-US" sz="28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sz="2800" b="0" i="0" u="none" strike="noStrike" baseline="0" dirty="0" smtClean="0">
              <a:solidFill>
                <a:srgbClr val="140E13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0" u="none" strike="noStrike" baseline="0" dirty="0" smtClean="0">
                <a:solidFill>
                  <a:srgbClr val="140E13"/>
                </a:solidFill>
                <a:latin typeface="Calibri" charset="0"/>
                <a:ea typeface="Calibri" charset="0"/>
                <a:cs typeface="Calibri" charset="0"/>
              </a:rPr>
              <a:t>A constructor that refers to three instance variables</a:t>
            </a:r>
          </a:p>
          <a:p>
            <a:endParaRPr lang="en-US" sz="2800" b="0" i="0" u="none" strike="noStrike" baseline="0" dirty="0" smtClean="0">
              <a:solidFill>
                <a:srgbClr val="140E13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public Product(String code, String description, double price) {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this.code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= code;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this.description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= description;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this.price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= price;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}</a:t>
            </a:r>
            <a:endParaRPr lang="en-US" sz="28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3001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6937" y="565948"/>
            <a:ext cx="109273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140E15"/>
                </a:solidFill>
                <a:latin typeface="Calibri" charset="0"/>
                <a:ea typeface="Calibri" charset="0"/>
                <a:cs typeface="Calibri" charset="0"/>
              </a:rPr>
              <a:t>How to call a constructor of the current object</a:t>
            </a:r>
          </a:p>
          <a:p>
            <a:endParaRPr lang="en-US" sz="2800" b="1" i="0" u="none" strike="noStrike" baseline="0" dirty="0" smtClean="0">
              <a:solidFill>
                <a:srgbClr val="140E15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i="0" u="none" strike="noStrike" baseline="0" dirty="0" smtClean="0">
                <a:solidFill>
                  <a:srgbClr val="140E15"/>
                </a:solidFill>
                <a:latin typeface="Calibri" charset="0"/>
                <a:ea typeface="Calibri" charset="0"/>
                <a:cs typeface="Calibri" charset="0"/>
              </a:rPr>
              <a:t>Syntax</a:t>
            </a:r>
          </a:p>
          <a:p>
            <a:endParaRPr lang="en-US" sz="2800" b="0" i="0" u="none" strike="noStrike" baseline="0" dirty="0" smtClean="0">
              <a:solidFill>
                <a:srgbClr val="1E182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dirty="0">
                <a:solidFill>
                  <a:srgbClr val="1E182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this(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argumentList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);</a:t>
            </a:r>
          </a:p>
          <a:p>
            <a:endParaRPr lang="en-US" sz="28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i="0" u="none" strike="noStrike" baseline="0" dirty="0" smtClean="0">
                <a:solidFill>
                  <a:srgbClr val="0F0A0F"/>
                </a:solidFill>
                <a:latin typeface="Calibri" charset="0"/>
                <a:ea typeface="Calibri" charset="0"/>
                <a:cs typeface="Calibri" charset="0"/>
              </a:rPr>
              <a:t>A constructor that calls another constructor of the current object</a:t>
            </a:r>
          </a:p>
          <a:p>
            <a:endParaRPr lang="en-US" sz="2800" b="0" i="0" u="none" strike="noStrike" baseline="0" dirty="0" smtClean="0">
              <a:solidFill>
                <a:srgbClr val="0F0A0F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public Product() {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this(“”, “”, 0.0);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}</a:t>
            </a:r>
            <a:endParaRPr lang="en-US" sz="28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9302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8130" y="545954"/>
            <a:ext cx="107089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140F15"/>
                </a:solidFill>
                <a:latin typeface="Calibri" charset="0"/>
                <a:ea typeface="Calibri" charset="0"/>
                <a:cs typeface="Calibri" charset="0"/>
              </a:rPr>
              <a:t>How to call a method of the current object</a:t>
            </a:r>
          </a:p>
          <a:p>
            <a:endParaRPr lang="en-US" sz="2800" b="1" i="0" u="none" strike="noStrike" baseline="0" dirty="0" smtClean="0">
              <a:solidFill>
                <a:srgbClr val="140F15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i="0" u="none" strike="noStrike" baseline="0" dirty="0" smtClean="0">
                <a:solidFill>
                  <a:srgbClr val="140F15"/>
                </a:solidFill>
                <a:latin typeface="Calibri" charset="0"/>
                <a:ea typeface="Calibri" charset="0"/>
                <a:cs typeface="Calibri" charset="0"/>
              </a:rPr>
              <a:t>Syntax</a:t>
            </a:r>
          </a:p>
          <a:p>
            <a:endParaRPr lang="en-US" sz="2800" b="0" i="0" u="none" strike="noStrike" baseline="0" dirty="0" smtClean="0">
              <a:solidFill>
                <a:srgbClr val="0E070E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dirty="0">
                <a:solidFill>
                  <a:srgbClr val="0E070E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this.methodName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argumentList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endParaRPr lang="en-US" sz="2800" b="0" i="1" u="none" strike="noStrike" baseline="0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i="0" u="none" strike="noStrike" baseline="0" dirty="0" smtClean="0">
                <a:solidFill>
                  <a:srgbClr val="140E14"/>
                </a:solidFill>
                <a:latin typeface="Calibri" charset="0"/>
                <a:ea typeface="Calibri" charset="0"/>
                <a:cs typeface="Calibri" charset="0"/>
              </a:rPr>
              <a:t>A method that calls another method of the current object</a:t>
            </a:r>
          </a:p>
          <a:p>
            <a:endParaRPr lang="en-US" sz="2800" b="0" i="0" u="none" strike="noStrike" baseline="0" dirty="0" smtClean="0">
              <a:solidFill>
                <a:srgbClr val="0C060C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public String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getPriceFormatted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 {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NumberFormat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currency =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NumberFormat.getCurrencyInstance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String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priceFormatted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currency.format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this.getPrice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));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return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priceFormatted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}</a:t>
            </a:r>
          </a:p>
          <a:p>
            <a:endParaRPr lang="en-US" sz="28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055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6118" y="565666"/>
            <a:ext cx="1002655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140F15"/>
                </a:solidFill>
                <a:latin typeface="Calibri" charset="0"/>
                <a:ea typeface="Calibri" charset="0"/>
                <a:cs typeface="Calibri" charset="0"/>
              </a:rPr>
              <a:t>How to pass the current object to a method</a:t>
            </a:r>
          </a:p>
          <a:p>
            <a:endParaRPr lang="en-US" sz="2800" b="1" i="0" u="none" strike="noStrike" baseline="0" dirty="0" smtClean="0">
              <a:solidFill>
                <a:srgbClr val="140F15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i="0" u="none" strike="noStrike" baseline="0" dirty="0" smtClean="0">
                <a:solidFill>
                  <a:srgbClr val="140F15"/>
                </a:solidFill>
                <a:latin typeface="Calibri" charset="0"/>
                <a:ea typeface="Calibri" charset="0"/>
                <a:cs typeface="Calibri" charset="0"/>
              </a:rPr>
              <a:t>Syntax</a:t>
            </a:r>
          </a:p>
          <a:p>
            <a:endParaRPr lang="en-US" sz="2800" b="1" i="0" u="none" strike="noStrike" baseline="0" dirty="0" smtClean="0">
              <a:solidFill>
                <a:srgbClr val="140F15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0" u="none" strike="noStrike" baseline="0" dirty="0" smtClean="0">
                <a:solidFill>
                  <a:srgbClr val="3E364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i="1" dirty="0" err="1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ethodName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this)</a:t>
            </a:r>
          </a:p>
          <a:p>
            <a:endParaRPr lang="en-US" sz="2800" b="0" i="0" u="none" strike="noStrike" baseline="0" dirty="0" smtClean="0">
              <a:solidFill>
                <a:srgbClr val="0F070F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i="0" u="none" strike="noStrike" baseline="0" dirty="0" smtClean="0">
                <a:solidFill>
                  <a:srgbClr val="0E090F"/>
                </a:solidFill>
                <a:latin typeface="Calibri" charset="0"/>
                <a:ea typeface="Calibri" charset="0"/>
                <a:cs typeface="Calibri" charset="0"/>
              </a:rPr>
              <a:t>A method that passes the current object to another method</a:t>
            </a:r>
          </a:p>
          <a:p>
            <a:endParaRPr lang="en-US" sz="2800" b="0" i="0" u="none" strike="noStrike" baseline="0" dirty="0" smtClean="0">
              <a:solidFill>
                <a:srgbClr val="0E090F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public void 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printCurrentObject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 {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en-US" sz="2800" b="0" i="1" u="none" strike="noStrike" baseline="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System.out.println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this);</a:t>
            </a:r>
          </a:p>
          <a:p>
            <a:r>
              <a:rPr lang="en-US" sz="2800" b="0" i="1" u="none" strike="noStrike" baseline="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}</a:t>
            </a:r>
            <a:endParaRPr lang="en-US" sz="28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3178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8004" y="773361"/>
            <a:ext cx="1039504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i="0" u="none" strike="noStrike" baseline="0" dirty="0" smtClean="0">
                <a:solidFill>
                  <a:srgbClr val="151016"/>
                </a:solidFill>
                <a:latin typeface="Calibri" charset="0"/>
                <a:ea typeface="Calibri" charset="0"/>
                <a:cs typeface="Calibri" charset="0"/>
              </a:rPr>
              <a:t>Description</a:t>
            </a:r>
          </a:p>
          <a:p>
            <a:pPr algn="just"/>
            <a:endParaRPr lang="en-US" sz="2800" b="1" i="0" u="none" strike="noStrike" baseline="0" dirty="0" smtClean="0">
              <a:solidFill>
                <a:srgbClr val="151016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• Java implicitly uses the this keyword for instance variables and methods. As a</a:t>
            </a:r>
            <a:r>
              <a:rPr lang="en-US" sz="2800" b="0" i="0" u="none" strike="noStrike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result, you don' t need to explicitly code it unless a method parameter or a variable</a:t>
            </a:r>
            <a:r>
              <a:rPr lang="en-US" sz="2800" b="0" i="0" u="none" strike="noStrike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that's declared within a method has the same name as an instance variable. Then,</a:t>
            </a:r>
            <a:r>
              <a:rPr lang="en-US" sz="2800" b="0" i="0" u="none" strike="noStrike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you need to use the this keyword to identify the instance variable.</a:t>
            </a:r>
          </a:p>
          <a:p>
            <a:pPr algn="just"/>
            <a:endParaRPr lang="en-US" sz="2800" b="0" i="0" u="none" strike="noStrike" baseline="0" dirty="0" smtClean="0">
              <a:solidFill>
                <a:srgbClr val="1B141B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A131C"/>
                </a:solidFill>
                <a:latin typeface="Calibri" charset="0"/>
                <a:ea typeface="Calibri" charset="0"/>
                <a:cs typeface="Calibri" charset="0"/>
              </a:rPr>
              <a:t>• If you use the this keyword to call one constructor from another</a:t>
            </a:r>
            <a:r>
              <a:rPr lang="en-US" sz="2800" b="0" i="0" u="none" strike="noStrike" dirty="0" smtClean="0">
                <a:solidFill>
                  <a:srgbClr val="1A13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A131C"/>
                </a:solidFill>
                <a:latin typeface="Calibri" charset="0"/>
                <a:ea typeface="Calibri" charset="0"/>
                <a:cs typeface="Calibri" charset="0"/>
              </a:rPr>
              <a:t>constructor in the</a:t>
            </a:r>
            <a:r>
              <a:rPr lang="en-US" sz="2800" b="0" i="0" u="none" strike="noStrike" dirty="0" smtClean="0">
                <a:solidFill>
                  <a:srgbClr val="1A13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A131C"/>
                </a:solidFill>
                <a:latin typeface="Calibri" charset="0"/>
                <a:ea typeface="Calibri" charset="0"/>
                <a:cs typeface="Calibri" charset="0"/>
              </a:rPr>
              <a:t>same class, the statement that uses the this keyword must be the first statement in</a:t>
            </a:r>
            <a:r>
              <a:rPr lang="en-US" sz="2800" b="0" i="0" u="none" strike="noStrike" dirty="0" smtClean="0">
                <a:solidFill>
                  <a:srgbClr val="1A13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A131C"/>
                </a:solidFill>
                <a:latin typeface="Calibri" charset="0"/>
                <a:ea typeface="Calibri" charset="0"/>
                <a:cs typeface="Calibri" charset="0"/>
              </a:rPr>
              <a:t>the constructor.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1344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8823" y="146179"/>
            <a:ext cx="1070894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i="0" u="none" strike="noStrike" baseline="0" dirty="0" smtClean="0">
                <a:solidFill>
                  <a:srgbClr val="1B171B"/>
                </a:solidFill>
                <a:latin typeface="Calibri" charset="0"/>
                <a:ea typeface="Calibri" charset="0"/>
                <a:cs typeface="Calibri" charset="0"/>
              </a:rPr>
              <a:t>Summary</a:t>
            </a:r>
          </a:p>
          <a:p>
            <a:pPr algn="just"/>
            <a:endParaRPr lang="en-US" sz="2800" b="1" i="0" u="none" strike="noStrike" baseline="0" dirty="0" smtClean="0">
              <a:solidFill>
                <a:srgbClr val="1B171B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• The Unified Modeling Language (UML) is the standard modeling language</a:t>
            </a:r>
            <a:r>
              <a:rPr lang="en-US" sz="2800" b="0" i="0" u="none" strike="noStrike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for working with object-oriented languages. You can use UML class</a:t>
            </a:r>
            <a:r>
              <a:rPr lang="en-US" sz="2800" b="0" i="0" u="none" strike="noStrike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diagrams to identify the fields and methods of a class.</a:t>
            </a:r>
          </a:p>
          <a:p>
            <a:pPr algn="just"/>
            <a:endParaRPr lang="en-US" sz="2800" b="0" i="0" u="none" strike="noStrike" baseline="0" dirty="0" smtClean="0">
              <a:solidFill>
                <a:srgbClr val="1A141C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A141C"/>
                </a:solidFill>
                <a:latin typeface="Calibri" charset="0"/>
                <a:ea typeface="Calibri" charset="0"/>
                <a:cs typeface="Calibri" charset="0"/>
              </a:rPr>
              <a:t>• Encapsulation lets you control the fields and methods within a class that are</a:t>
            </a:r>
            <a:r>
              <a:rPr lang="en-US" sz="2800" b="0" i="0" u="none" strike="noStrike" dirty="0" smtClean="0">
                <a:solidFill>
                  <a:srgbClr val="1A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A141C"/>
                </a:solidFill>
                <a:latin typeface="Calibri" charset="0"/>
                <a:ea typeface="Calibri" charset="0"/>
                <a:cs typeface="Calibri" charset="0"/>
              </a:rPr>
              <a:t>exposed to other classes. When fields are encapsulated within a class, it’s called data hiding.</a:t>
            </a:r>
          </a:p>
          <a:p>
            <a:pPr algn="just"/>
            <a:endParaRPr lang="en-US" sz="2800" b="0" i="0" u="none" strike="noStrike" baseline="0" dirty="0" smtClean="0">
              <a:solidFill>
                <a:srgbClr val="1A141C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• Multiple objects can be created from a single class. Each object can be</a:t>
            </a:r>
          </a:p>
          <a:p>
            <a:pPr algn="just"/>
            <a:r>
              <a:rPr lang="en-US" sz="28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referred to as an instance of the class.</a:t>
            </a:r>
          </a:p>
          <a:p>
            <a:pPr algn="just"/>
            <a:endParaRPr lang="en-US" sz="2800" b="0" i="0" u="none" strike="noStrike" baseline="0" dirty="0" smtClean="0">
              <a:solidFill>
                <a:srgbClr val="1C151D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• The data that makes up an object can be re</a:t>
            </a:r>
            <a:r>
              <a:rPr lang="en-US" sz="2800" b="0" i="0" u="none" strike="noStrike" baseline="0" dirty="0" smtClean="0">
                <a:solidFill>
                  <a:srgbClr val="470D15"/>
                </a:solidFill>
                <a:latin typeface="Calibri" charset="0"/>
                <a:ea typeface="Calibri" charset="0"/>
                <a:cs typeface="Calibri" charset="0"/>
              </a:rPr>
              <a:t>f</a:t>
            </a:r>
            <a:r>
              <a:rPr lang="en-US" sz="28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erred to as its state. Each object</a:t>
            </a:r>
            <a:r>
              <a:rPr lang="en-US" sz="2800" b="0" i="0" u="none" strike="noStrike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is a separate entity with its own state.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610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2263" y="474345"/>
            <a:ext cx="110956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0" i="0" u="none" strike="noStrike" baseline="0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• Afield is a variable or constant that's defined at the class level. An instance</a:t>
            </a:r>
            <a:r>
              <a:rPr lang="en-US" sz="2800" b="0" i="0" u="none" strike="noStrike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variable stores data that's available to an object (instance) of a class.</a:t>
            </a:r>
          </a:p>
          <a:p>
            <a:pPr algn="just"/>
            <a:endParaRPr lang="en-US" sz="2800" b="0" i="0" u="none" strike="noStrike" baseline="0" dirty="0" smtClean="0">
              <a:solidFill>
                <a:srgbClr val="1C151C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C151E"/>
                </a:solidFill>
                <a:latin typeface="Calibri" charset="0"/>
                <a:ea typeface="Calibri" charset="0"/>
                <a:cs typeface="Calibri" charset="0"/>
              </a:rPr>
              <a:t>• You can use a constructor to create, or construct, an object from a class.</a:t>
            </a:r>
          </a:p>
          <a:p>
            <a:pPr algn="just"/>
            <a:endParaRPr lang="en-US" sz="2800" b="0" i="0" u="none" strike="noStrike" baseline="0" dirty="0" smtClean="0">
              <a:solidFill>
                <a:srgbClr val="1D151D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D151D"/>
                </a:solidFill>
                <a:latin typeface="Calibri" charset="0"/>
                <a:ea typeface="Calibri" charset="0"/>
                <a:cs typeface="Calibri" charset="0"/>
              </a:rPr>
              <a:t>• When you code the methods of a class, you often code public get and set</a:t>
            </a:r>
          </a:p>
          <a:p>
            <a:pPr algn="just"/>
            <a:r>
              <a:rPr lang="en-US" sz="2800" b="0" i="0" u="none" strike="noStrike" baseline="0" dirty="0" smtClean="0">
                <a:solidFill>
                  <a:srgbClr val="1D151D"/>
                </a:solidFill>
                <a:latin typeface="Calibri" charset="0"/>
                <a:ea typeface="Calibri" charset="0"/>
                <a:cs typeface="Calibri" charset="0"/>
              </a:rPr>
              <a:t>methods, called </a:t>
            </a:r>
            <a:r>
              <a:rPr lang="en-US" sz="2800" b="0" i="0" u="none" strike="noStrike" baseline="0" dirty="0" err="1" smtClean="0">
                <a:solidFill>
                  <a:srgbClr val="1D151D"/>
                </a:solidFill>
                <a:latin typeface="Calibri" charset="0"/>
                <a:ea typeface="Calibri" charset="0"/>
                <a:cs typeface="Calibri" charset="0"/>
              </a:rPr>
              <a:t>accessors</a:t>
            </a:r>
            <a:r>
              <a:rPr lang="en-US" sz="2800" b="0" i="0" u="none" strike="noStrike" baseline="0" dirty="0" smtClean="0">
                <a:solidFill>
                  <a:srgbClr val="1D151D"/>
                </a:solidFill>
                <a:latin typeface="Calibri" charset="0"/>
                <a:ea typeface="Calibri" charset="0"/>
                <a:cs typeface="Calibri" charset="0"/>
              </a:rPr>
              <a:t>, that provide access to its instance variables.</a:t>
            </a:r>
          </a:p>
          <a:p>
            <a:pPr algn="just"/>
            <a:endParaRPr lang="en-US" sz="2800" b="0" i="0" u="none" strike="noStrike" baseline="0" dirty="0" smtClean="0">
              <a:solidFill>
                <a:srgbClr val="1C141D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C141D"/>
                </a:solidFill>
                <a:latin typeface="Calibri" charset="0"/>
                <a:ea typeface="Calibri" charset="0"/>
                <a:cs typeface="Calibri" charset="0"/>
              </a:rPr>
              <a:t>• If you want to code a method or constructor that accepts arguments, you</a:t>
            </a:r>
          </a:p>
          <a:p>
            <a:pPr algn="just"/>
            <a:r>
              <a:rPr lang="en-US" sz="2800" b="0" i="0" u="none" strike="noStrike" baseline="0" dirty="0" smtClean="0">
                <a:solidFill>
                  <a:srgbClr val="1C141D"/>
                </a:solidFill>
                <a:latin typeface="Calibri" charset="0"/>
                <a:ea typeface="Calibri" charset="0"/>
                <a:cs typeface="Calibri" charset="0"/>
              </a:rPr>
              <a:t>code a list of parameters between the parentheses for the constructor or</a:t>
            </a:r>
          </a:p>
          <a:p>
            <a:pPr algn="just"/>
            <a:r>
              <a:rPr lang="en-US" sz="2800" b="0" i="0" u="none" strike="noStrike" baseline="0" dirty="0" smtClean="0">
                <a:solidFill>
                  <a:srgbClr val="1C141D"/>
                </a:solidFill>
                <a:latin typeface="Calibri" charset="0"/>
                <a:ea typeface="Calibri" charset="0"/>
                <a:cs typeface="Calibri" charset="0"/>
              </a:rPr>
              <a:t>method. For each parameter, you must include a data type and a name.</a:t>
            </a:r>
          </a:p>
        </p:txBody>
      </p:sp>
    </p:spTree>
    <p:extLst>
      <p:ext uri="{BB962C8B-B14F-4D97-AF65-F5344CB8AC3E}">
        <p14:creationId xmlns:p14="http://schemas.microsoft.com/office/powerpoint/2010/main" val="6257289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9073" y="766002"/>
            <a:ext cx="1050422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0" i="0" u="none" strike="noStrike" baseline="0" dirty="0" smtClean="0">
                <a:solidFill>
                  <a:srgbClr val="1D161F"/>
                </a:solidFill>
                <a:latin typeface="Calibri" charset="0"/>
                <a:ea typeface="Calibri" charset="0"/>
                <a:cs typeface="Calibri" charset="0"/>
              </a:rPr>
              <a:t>• You can use the static keyword to define static fields and static methods.</a:t>
            </a:r>
            <a:r>
              <a:rPr lang="en-US" sz="2800" b="0" i="0" u="none" strike="noStrike" dirty="0" smtClean="0">
                <a:solidFill>
                  <a:srgbClr val="1D161F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51C"/>
                </a:solidFill>
                <a:latin typeface="Calibri" charset="0"/>
                <a:ea typeface="Calibri" charset="0"/>
                <a:cs typeface="Calibri" charset="0"/>
              </a:rPr>
              <a:t>Then, you can call those fields and methods directly from the class, not from</a:t>
            </a:r>
            <a:r>
              <a:rPr lang="en-US" sz="2800" b="0" i="0" u="none" strike="noStrike" dirty="0" smtClean="0">
                <a:solidFill>
                  <a:srgbClr val="1B15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51C"/>
                </a:solidFill>
                <a:latin typeface="Calibri" charset="0"/>
                <a:ea typeface="Calibri" charset="0"/>
                <a:cs typeface="Calibri" charset="0"/>
              </a:rPr>
              <a:t>an object created from the class.</a:t>
            </a:r>
          </a:p>
          <a:p>
            <a:pPr algn="just"/>
            <a:endParaRPr lang="en-US" sz="2800" dirty="0">
              <a:solidFill>
                <a:srgbClr val="1B151C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• The name of a method combined with the list of parameter types is known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as the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signature of the method. You can overload a method by coding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different parameter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lists for methods that have the same name.</a:t>
            </a:r>
          </a:p>
          <a:p>
            <a:pPr algn="just"/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•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When coding a class, you can use the this keyword to refer to the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current object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25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9684" y="806440"/>
            <a:ext cx="107680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0" i="0" u="none" strike="noStrike" baseline="0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• For each field, the diagram gives the name of the field, followed by a colon,</a:t>
            </a:r>
            <a:r>
              <a:rPr lang="en-US" sz="2800" b="0" i="0" u="none" strike="noStrike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followed by the data </a:t>
            </a:r>
            <a:r>
              <a:rPr lang="en-US" sz="2800" b="0" i="0" u="none" strike="noStrike" baseline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type.</a:t>
            </a:r>
          </a:p>
          <a:p>
            <a:pPr algn="just"/>
            <a:endParaRPr lang="en-US" sz="2800" b="0" i="0" u="none" strike="noStrike" baseline="0" dirty="0" smtClean="0">
              <a:solidFill>
                <a:srgbClr val="1B141B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• For each method, the diagram gives the name of the method, followed by a set</a:t>
            </a:r>
            <a:r>
              <a:rPr lang="en-US" sz="2800" b="0" i="0" u="none" strike="noStrike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of parentheses. If a method accepts arguments, it must define parameters that</a:t>
            </a:r>
            <a:r>
              <a:rPr lang="en-US" sz="2800" b="0" i="0" u="none" strike="noStrike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correspond with the arguments. To do that, the diagram lists the data type of each</a:t>
            </a:r>
            <a:r>
              <a:rPr lang="en-US" sz="2800" b="0" i="0" u="none" strike="noStrike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parameter in the parentheses. After the parentheses, the diagram includes a colon,</a:t>
            </a:r>
            <a:r>
              <a:rPr lang="en-US" sz="2800" b="0" i="0" u="none" strike="noStrike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followed by the data type that's returned by the method.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8514" y="2778650"/>
            <a:ext cx="9419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1E191B"/>
                </a:solidFill>
                <a:latin typeface="Calibri" charset="0"/>
                <a:ea typeface="Calibri" charset="0"/>
                <a:cs typeface="Calibri" charset="0"/>
              </a:rPr>
              <a:t>How to </a:t>
            </a:r>
            <a:r>
              <a:rPr lang="en-US" sz="3600" b="1" dirty="0" smtClean="0">
                <a:solidFill>
                  <a:srgbClr val="1E191B"/>
                </a:solidFill>
                <a:latin typeface="Calibri" charset="0"/>
                <a:ea typeface="Calibri" charset="0"/>
                <a:cs typeface="Calibri" charset="0"/>
              </a:rPr>
              <a:t>structure </a:t>
            </a:r>
            <a:r>
              <a:rPr lang="en-US" sz="3600" b="1" smtClean="0">
                <a:solidFill>
                  <a:srgbClr val="1E191B"/>
                </a:solidFill>
                <a:latin typeface="Calibri" charset="0"/>
                <a:ea typeface="Calibri" charset="0"/>
                <a:cs typeface="Calibri" charset="0"/>
              </a:rPr>
              <a:t>an object-oriented application</a:t>
            </a:r>
            <a:endParaRPr lang="en-US" sz="36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991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4229" y="1682206"/>
            <a:ext cx="76054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130C12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 </a:t>
            </a:r>
            <a:r>
              <a:rPr lang="en-US" sz="2800" dirty="0" smtClean="0">
                <a:solidFill>
                  <a:srgbClr val="130C12"/>
                </a:solidFill>
                <a:latin typeface="Calibri" charset="0"/>
                <a:ea typeface="Calibri" charset="0"/>
                <a:cs typeface="Calibri" charset="0"/>
              </a:rPr>
              <a:t>How </a:t>
            </a:r>
            <a:r>
              <a:rPr lang="en-US" sz="2800" dirty="0">
                <a:solidFill>
                  <a:srgbClr val="130C12"/>
                </a:solidFill>
                <a:latin typeface="Calibri" charset="0"/>
                <a:ea typeface="Calibri" charset="0"/>
                <a:cs typeface="Calibri" charset="0"/>
              </a:rPr>
              <a:t>to use the three-tier architecture </a:t>
            </a:r>
            <a:endParaRPr lang="en-US" sz="2800" dirty="0" smtClean="0">
              <a:solidFill>
                <a:srgbClr val="130C1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dirty="0" smtClean="0">
                <a:solidFill>
                  <a:srgbClr val="261D27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 </a:t>
            </a:r>
            <a:r>
              <a:rPr lang="en-US" sz="2800" dirty="0" smtClean="0">
                <a:solidFill>
                  <a:srgbClr val="261D27"/>
                </a:solidFill>
                <a:latin typeface="Calibri" charset="0"/>
                <a:ea typeface="Calibri" charset="0"/>
                <a:cs typeface="Calibri" charset="0"/>
              </a:rPr>
              <a:t>How </a:t>
            </a:r>
            <a:r>
              <a:rPr lang="en-US" sz="2800" dirty="0">
                <a:solidFill>
                  <a:srgbClr val="261D27"/>
                </a:solidFill>
                <a:latin typeface="Calibri" charset="0"/>
                <a:ea typeface="Calibri" charset="0"/>
                <a:cs typeface="Calibri" charset="0"/>
              </a:rPr>
              <a:t>the three-tier architecture works </a:t>
            </a:r>
            <a:endParaRPr lang="en-US" sz="2800" dirty="0" smtClean="0">
              <a:solidFill>
                <a:srgbClr val="261D27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dirty="0" smtClean="0">
                <a:solidFill>
                  <a:srgbClr val="271B24"/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 </a:t>
            </a:r>
            <a:r>
              <a:rPr lang="en-US" sz="2800" dirty="0" smtClean="0">
                <a:solidFill>
                  <a:srgbClr val="271B24"/>
                </a:solidFill>
                <a:latin typeface="Calibri" charset="0"/>
                <a:ea typeface="Calibri" charset="0"/>
                <a:cs typeface="Calibri" charset="0"/>
              </a:rPr>
              <a:t>How </a:t>
            </a:r>
            <a:r>
              <a:rPr lang="en-US" sz="2800" dirty="0">
                <a:solidFill>
                  <a:srgbClr val="271B24"/>
                </a:solidFill>
                <a:latin typeface="Calibri" charset="0"/>
                <a:ea typeface="Calibri" charset="0"/>
                <a:cs typeface="Calibri" charset="0"/>
              </a:rPr>
              <a:t>to work with packages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2801" y="811349"/>
            <a:ext cx="2627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smtClean="0">
                <a:solidFill>
                  <a:srgbClr val="130C12"/>
                </a:solidFill>
                <a:latin typeface="Calibri" charset="0"/>
                <a:ea typeface="Calibri" charset="0"/>
                <a:cs typeface="Calibri" charset="0"/>
              </a:rPr>
              <a:t>OBJECTIVES</a:t>
            </a:r>
            <a:endParaRPr lang="en-US" sz="36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893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3470" y="355990"/>
            <a:ext cx="5852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1F191B"/>
                </a:solidFill>
                <a:latin typeface="Calibri" charset="0"/>
                <a:ea typeface="Calibri" charset="0"/>
                <a:cs typeface="Calibri" charset="0"/>
              </a:rPr>
              <a:t>How to use the three-tier architecture</a:t>
            </a:r>
            <a:endParaRPr lang="en-US" sz="28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5730" y="965591"/>
            <a:ext cx="6726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141015"/>
                </a:solidFill>
                <a:latin typeface="Calibri" charset="0"/>
                <a:ea typeface="Calibri" charset="0"/>
                <a:cs typeface="Calibri" charset="0"/>
              </a:rPr>
              <a:t>The three-tier architecture of an application</a:t>
            </a:r>
            <a:endParaRPr 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86" y="1575192"/>
            <a:ext cx="4203700" cy="208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444" y="3744373"/>
            <a:ext cx="4191000" cy="207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543" y="4645479"/>
            <a:ext cx="42418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515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5370" y="716026"/>
            <a:ext cx="103051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151016"/>
                </a:solidFill>
                <a:latin typeface="Calibri" charset="0"/>
                <a:ea typeface="Calibri" charset="0"/>
                <a:cs typeface="Calibri" charset="0"/>
              </a:rPr>
              <a:t>Description</a:t>
            </a:r>
          </a:p>
          <a:p>
            <a:pPr algn="just"/>
            <a:endParaRPr lang="en-US" sz="2800" b="1" dirty="0">
              <a:solidFill>
                <a:srgbClr val="151016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dirty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• To simplify development and maintenance, many applications use a </a:t>
            </a:r>
            <a:r>
              <a:rPr lang="en-US" sz="280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three-tier architecture </a:t>
            </a:r>
            <a:r>
              <a:rPr lang="en-US" sz="2800" dirty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to separate the application's user interface, business rules, and </a:t>
            </a:r>
            <a:r>
              <a:rPr lang="en-US" sz="280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database processing</a:t>
            </a:r>
            <a:r>
              <a:rPr lang="en-US" sz="2800" dirty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. Each tier of the architecture may consist of one or more classes</a:t>
            </a:r>
            <a:r>
              <a:rPr lang="en-US" sz="280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algn="just"/>
            <a:endParaRPr lang="en-US" sz="2800" dirty="0">
              <a:solidFill>
                <a:srgbClr val="1B141C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dirty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• The classes in the presentation tier control the application's user interface. </a:t>
            </a:r>
            <a:r>
              <a:rPr lang="en-US" sz="280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For </a:t>
            </a:r>
            <a:r>
              <a:rPr lang="en-US" sz="2800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sz="2800" dirty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console application, the presentation tier typically consists of a class with </a:t>
            </a:r>
            <a:r>
              <a:rPr lang="en-US" sz="2800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sz="2800" dirty="0" smtClean="0">
                <a:solidFill>
                  <a:srgbClr val="181119"/>
                </a:solidFill>
                <a:latin typeface="Calibri" charset="0"/>
                <a:ea typeface="Calibri" charset="0"/>
                <a:cs typeface="Calibri" charset="0"/>
              </a:rPr>
              <a:t>main </a:t>
            </a:r>
            <a:r>
              <a:rPr lang="en-US" sz="2800" dirty="0">
                <a:solidFill>
                  <a:srgbClr val="181119"/>
                </a:solidFill>
                <a:latin typeface="Calibri" charset="0"/>
                <a:ea typeface="Calibri" charset="0"/>
                <a:cs typeface="Calibri" charset="0"/>
              </a:rPr>
              <a:t>method and any other classes related to console input and output. For a </a:t>
            </a:r>
            <a:r>
              <a:rPr lang="en-US" sz="2800" dirty="0" smtClean="0">
                <a:solidFill>
                  <a:srgbClr val="181119"/>
                </a:solidFill>
                <a:latin typeface="Calibri" charset="0"/>
                <a:ea typeface="Calibri" charset="0"/>
                <a:cs typeface="Calibri" charset="0"/>
              </a:rPr>
              <a:t>GUI application</a:t>
            </a:r>
            <a:r>
              <a:rPr lang="en-US" sz="2800" dirty="0">
                <a:solidFill>
                  <a:srgbClr val="181119"/>
                </a:solidFill>
                <a:latin typeface="Calibri" charset="0"/>
                <a:ea typeface="Calibri" charset="0"/>
                <a:cs typeface="Calibri" charset="0"/>
              </a:rPr>
              <a:t>, the user interface typically consists of one class for each window of </a:t>
            </a:r>
            <a:r>
              <a:rPr lang="en-US" sz="2800" dirty="0" smtClean="0">
                <a:solidFill>
                  <a:srgbClr val="181119"/>
                </a:solidFill>
                <a:latin typeface="Calibri" charset="0"/>
                <a:ea typeface="Calibri" charset="0"/>
                <a:cs typeface="Calibri" charset="0"/>
              </a:rPr>
              <a:t>the GUI</a:t>
            </a:r>
            <a:r>
              <a:rPr lang="en-US" sz="2800" dirty="0">
                <a:solidFill>
                  <a:srgbClr val="181119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2007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0227" y="961909"/>
            <a:ext cx="107696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• The classes in the database tier handle all of the application's data processing</a:t>
            </a:r>
            <a:r>
              <a:rPr lang="en-US" sz="2800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algn="just"/>
            <a:endParaRPr lang="en-US" sz="2800" dirty="0">
              <a:solidFill>
                <a:srgbClr val="1B141B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dirty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• The classes in the business tier define the business objects and rules for the </a:t>
            </a:r>
            <a:r>
              <a:rPr lang="en-US" sz="2800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application. These </a:t>
            </a:r>
            <a:r>
              <a:rPr lang="en-US" sz="2800" dirty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classes act as an interface between the classes in the presentation </a:t>
            </a:r>
            <a:r>
              <a:rPr lang="en-US" sz="2800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and database </a:t>
            </a:r>
            <a:r>
              <a:rPr lang="en-US" sz="2800" dirty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tiers.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2291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6040" y="312451"/>
            <a:ext cx="4301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1A161A"/>
                </a:solidFill>
                <a:latin typeface="Calibri" charset="0"/>
                <a:ea typeface="Calibri" charset="0"/>
                <a:cs typeface="Calibri" charset="0"/>
              </a:rPr>
              <a:t>How to work with packages</a:t>
            </a:r>
            <a:endParaRPr lang="en-US" sz="28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0455" y="1072946"/>
            <a:ext cx="86069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151016"/>
                </a:solidFill>
                <a:latin typeface="Calibri" charset="0"/>
                <a:ea typeface="Calibri" charset="0"/>
                <a:cs typeface="Calibri" charset="0"/>
              </a:rPr>
              <a:t>The folders and files for an application that uses packages</a:t>
            </a:r>
          </a:p>
          <a:p>
            <a:endParaRPr lang="en-US" sz="2800" dirty="0">
              <a:solidFill>
                <a:srgbClr val="0B070D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1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Lineitem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en-US" sz="2800" i="1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src</a:t>
            </a:r>
            <a:endParaRPr lang="en-US" sz="28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1" dirty="0">
                <a:solidFill>
                  <a:srgbClr val="0B070D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1" i="1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informatics</a:t>
            </a:r>
            <a:endParaRPr lang="en-US" sz="2800" b="1" i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1" dirty="0" smtClean="0">
                <a:solidFill>
                  <a:srgbClr val="0A050B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en-US" sz="2800" b="1" i="1" dirty="0" smtClean="0">
                <a:solidFill>
                  <a:schemeClr val="accent5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business</a:t>
            </a:r>
            <a:endParaRPr lang="en-US" sz="2800" b="1" i="1" dirty="0">
              <a:solidFill>
                <a:schemeClr val="accent5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1" dirty="0" smtClean="0">
                <a:solidFill>
                  <a:srgbClr val="0A050B"/>
                </a:solidFill>
                <a:latin typeface="Calibri" charset="0"/>
                <a:ea typeface="Calibri" charset="0"/>
                <a:cs typeface="Calibri" charset="0"/>
              </a:rPr>
              <a:t>			</a:t>
            </a:r>
            <a:r>
              <a:rPr lang="en-US" sz="2800" i="1" dirty="0" err="1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Lineitem.java</a:t>
            </a:r>
            <a:endParaRPr lang="en-US" sz="2800" i="1" dirty="0">
              <a:solidFill>
                <a:schemeClr val="accent6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		</a:t>
            </a:r>
            <a:r>
              <a:rPr lang="en-US" sz="2800" i="1" dirty="0" err="1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Product.java</a:t>
            </a:r>
            <a:endParaRPr lang="en-US" sz="2800" i="1" dirty="0">
              <a:solidFill>
                <a:schemeClr val="accent6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1" dirty="0" smtClean="0">
                <a:solidFill>
                  <a:srgbClr val="0D0812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en-US" sz="2800" b="1" i="1" dirty="0" err="1" smtClean="0">
                <a:solidFill>
                  <a:schemeClr val="accent5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db</a:t>
            </a:r>
            <a:endParaRPr lang="en-US" sz="2800" b="1" i="1" dirty="0">
              <a:solidFill>
                <a:schemeClr val="accent5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1" dirty="0" smtClean="0">
                <a:solidFill>
                  <a:srgbClr val="0B060D"/>
                </a:solidFill>
                <a:latin typeface="Calibri" charset="0"/>
                <a:ea typeface="Calibri" charset="0"/>
                <a:cs typeface="Calibri" charset="0"/>
              </a:rPr>
              <a:t>			</a:t>
            </a:r>
            <a:r>
              <a:rPr lang="en-US" sz="2800" i="1" dirty="0" err="1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ProductDB.java</a:t>
            </a:r>
            <a:endParaRPr lang="en-US" sz="2800" i="1" dirty="0">
              <a:solidFill>
                <a:schemeClr val="accent6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1" dirty="0" smtClean="0">
                <a:solidFill>
                  <a:srgbClr val="0B080C"/>
                </a:solidFill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en-US" sz="2800" b="1" i="1" dirty="0" smtClean="0">
                <a:solidFill>
                  <a:schemeClr val="accent5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UI</a:t>
            </a:r>
            <a:endParaRPr lang="en-US" sz="2800" b="1" i="1" dirty="0">
              <a:solidFill>
                <a:schemeClr val="accent5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1" dirty="0" smtClean="0">
                <a:solidFill>
                  <a:srgbClr val="0C070D"/>
                </a:solidFill>
                <a:latin typeface="Calibri" charset="0"/>
                <a:ea typeface="Calibri" charset="0"/>
                <a:cs typeface="Calibri" charset="0"/>
              </a:rPr>
              <a:t>			</a:t>
            </a:r>
            <a:r>
              <a:rPr lang="en-US" sz="2800" i="1" dirty="0" err="1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LineitemApp.java</a:t>
            </a:r>
            <a:endParaRPr lang="en-US" sz="2800" i="1" dirty="0">
              <a:solidFill>
                <a:schemeClr val="accent6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48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629" y="498848"/>
            <a:ext cx="834571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141015"/>
                </a:solidFill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2800" b="1" dirty="0" err="1">
                <a:solidFill>
                  <a:srgbClr val="141015"/>
                </a:solidFill>
                <a:latin typeface="Calibri" charset="0"/>
                <a:ea typeface="Calibri" charset="0"/>
                <a:cs typeface="Calibri" charset="0"/>
              </a:rPr>
              <a:t>Lineltem</a:t>
            </a:r>
            <a:r>
              <a:rPr lang="en-US" sz="2800" b="1" dirty="0">
                <a:solidFill>
                  <a:srgbClr val="141015"/>
                </a:solidFill>
                <a:latin typeface="Calibri" charset="0"/>
                <a:ea typeface="Calibri" charset="0"/>
                <a:cs typeface="Calibri" charset="0"/>
              </a:rPr>
              <a:t> class</a:t>
            </a:r>
          </a:p>
          <a:p>
            <a:endParaRPr lang="en-US" sz="2800" dirty="0" smtClean="0">
              <a:solidFill>
                <a:srgbClr val="0B070C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package </a:t>
            </a:r>
            <a:r>
              <a:rPr lang="en-US" sz="2800" i="1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informatics.business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import </a:t>
            </a:r>
            <a:r>
              <a:rPr lang="en-US" sz="2800" i="1" dirty="0" err="1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java.text.NumberFormat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endParaRPr lang="en-US" sz="28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public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class </a:t>
            </a:r>
            <a:r>
              <a:rPr lang="en-US" sz="2800" i="1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LineItem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{ </a:t>
            </a:r>
            <a:r>
              <a:rPr lang="is-I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}</a:t>
            </a:r>
          </a:p>
          <a:p>
            <a:endParaRPr lang="en-US" sz="2800" dirty="0">
              <a:solidFill>
                <a:srgbClr val="0D070C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dirty="0">
                <a:solidFill>
                  <a:srgbClr val="161016"/>
                </a:solidFill>
                <a:latin typeface="Calibri" charset="0"/>
                <a:ea typeface="Calibri" charset="0"/>
                <a:cs typeface="Calibri" charset="0"/>
              </a:rPr>
              <a:t>The Product class</a:t>
            </a:r>
          </a:p>
          <a:p>
            <a:endParaRPr lang="en-US" sz="2800" dirty="0" smtClean="0">
              <a:solidFill>
                <a:srgbClr val="0A070D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package </a:t>
            </a:r>
            <a:r>
              <a:rPr lang="en-US" sz="2800" i="1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informatics.business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import </a:t>
            </a:r>
            <a:r>
              <a:rPr lang="en-US" sz="2800" i="1" dirty="0" err="1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java.text.NumberFormat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endParaRPr lang="en-US" sz="28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public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class Product{ </a:t>
            </a:r>
            <a:r>
              <a:rPr lang="is-I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10678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5029" y="315580"/>
            <a:ext cx="936171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161116"/>
                </a:solidFill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2800" b="1" dirty="0" err="1">
                <a:solidFill>
                  <a:srgbClr val="161116"/>
                </a:solidFill>
                <a:latin typeface="Calibri" charset="0"/>
                <a:ea typeface="Calibri" charset="0"/>
                <a:cs typeface="Calibri" charset="0"/>
              </a:rPr>
              <a:t>ProductDB</a:t>
            </a:r>
            <a:r>
              <a:rPr lang="en-US" sz="2800" b="1" dirty="0">
                <a:solidFill>
                  <a:srgbClr val="161116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1" dirty="0" smtClean="0">
                <a:solidFill>
                  <a:srgbClr val="161116"/>
                </a:solidFill>
                <a:latin typeface="Calibri" charset="0"/>
                <a:ea typeface="Calibri" charset="0"/>
                <a:cs typeface="Calibri" charset="0"/>
              </a:rPr>
              <a:t>class</a:t>
            </a:r>
          </a:p>
          <a:p>
            <a:endParaRPr lang="en-US" sz="2800" dirty="0">
              <a:solidFill>
                <a:srgbClr val="161116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6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package </a:t>
            </a:r>
            <a:r>
              <a:rPr lang="en-US" sz="2600" i="1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informatics.database</a:t>
            </a:r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r>
              <a:rPr lang="en-US" sz="26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import </a:t>
            </a:r>
            <a:r>
              <a:rPr lang="en-US" sz="2600" i="1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informatics.business.Product</a:t>
            </a:r>
            <a:r>
              <a:rPr lang="en-US" sz="26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  <a:endParaRPr lang="en-US" sz="2600" i="1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6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public </a:t>
            </a:r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class </a:t>
            </a:r>
            <a:r>
              <a:rPr lang="en-US" sz="2600" i="1" dirty="0" err="1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ProductDB</a:t>
            </a:r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{ </a:t>
            </a:r>
            <a:r>
              <a:rPr lang="is-IS" sz="26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r>
              <a:rPr lang="en-US" sz="26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}</a:t>
            </a:r>
          </a:p>
          <a:p>
            <a:endParaRPr lang="en-US" sz="2800" dirty="0" smtClean="0">
              <a:solidFill>
                <a:srgbClr val="140F15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dirty="0" smtClean="0">
                <a:solidFill>
                  <a:srgbClr val="140F15"/>
                </a:solidFill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2800" b="1" dirty="0" err="1">
                <a:solidFill>
                  <a:srgbClr val="140F15"/>
                </a:solidFill>
                <a:latin typeface="Calibri" charset="0"/>
                <a:ea typeface="Calibri" charset="0"/>
                <a:cs typeface="Calibri" charset="0"/>
              </a:rPr>
              <a:t>LineltemApp</a:t>
            </a:r>
            <a:r>
              <a:rPr lang="en-US" sz="2800" b="1" dirty="0">
                <a:solidFill>
                  <a:srgbClr val="140F15"/>
                </a:solidFill>
                <a:latin typeface="Calibri" charset="0"/>
                <a:ea typeface="Calibri" charset="0"/>
                <a:cs typeface="Calibri" charset="0"/>
              </a:rPr>
              <a:t> class</a:t>
            </a:r>
          </a:p>
          <a:p>
            <a:endParaRPr lang="en-US" sz="2800" dirty="0" smtClean="0">
              <a:solidFill>
                <a:srgbClr val="0C070D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6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package </a:t>
            </a:r>
            <a:r>
              <a:rPr lang="en-US" sz="2600" i="1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informatics.ui</a:t>
            </a:r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endParaRPr lang="en-US" sz="2600" i="1" dirty="0" smtClean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6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import </a:t>
            </a:r>
            <a:r>
              <a:rPr lang="en-US" sz="2600" i="1" dirty="0" err="1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java.util.Scanner</a:t>
            </a:r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r>
              <a:rPr lang="en-US" sz="26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import </a:t>
            </a:r>
            <a:r>
              <a:rPr lang="en-US" sz="2600" i="1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informatics.db.ProductDB</a:t>
            </a:r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r>
              <a:rPr lang="en-US" sz="26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import </a:t>
            </a:r>
            <a:r>
              <a:rPr lang="en-US" sz="2600" i="1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informatics.business.Lineitem</a:t>
            </a:r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r>
              <a:rPr lang="en-US" sz="26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import </a:t>
            </a:r>
            <a:r>
              <a:rPr lang="en-US" sz="2600" i="1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informatics.business.Product</a:t>
            </a:r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r>
              <a:rPr lang="en-US" sz="26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	public </a:t>
            </a:r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class </a:t>
            </a:r>
            <a:r>
              <a:rPr lang="en-US" sz="2600" i="1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LineItem</a:t>
            </a:r>
            <a:r>
              <a:rPr lang="en-US" sz="26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{ </a:t>
            </a:r>
            <a:r>
              <a:rPr lang="is-IS" sz="26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r>
              <a:rPr lang="en-US" sz="2600" i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6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38869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6342" y="426967"/>
            <a:ext cx="1066800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smtClean="0">
                <a:solidFill>
                  <a:srgbClr val="151016"/>
                </a:solidFill>
                <a:latin typeface="Calibri" charset="0"/>
                <a:ea typeface="Calibri" charset="0"/>
                <a:cs typeface="Calibri" charset="0"/>
              </a:rPr>
              <a:t>Description</a:t>
            </a:r>
          </a:p>
          <a:p>
            <a:pPr algn="just"/>
            <a:endParaRPr lang="en-US" sz="2800" b="1" dirty="0">
              <a:solidFill>
                <a:srgbClr val="151016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dirty="0">
                <a:solidFill>
                  <a:srgbClr val="1C161E"/>
                </a:solidFill>
                <a:latin typeface="Calibri" charset="0"/>
                <a:ea typeface="Calibri" charset="0"/>
                <a:cs typeface="Calibri" charset="0"/>
              </a:rPr>
              <a:t>• A package can store one or more classes</a:t>
            </a:r>
            <a:r>
              <a:rPr lang="en-US" sz="2800" dirty="0" smtClean="0">
                <a:solidFill>
                  <a:srgbClr val="1C161E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algn="just"/>
            <a:endParaRPr lang="en-US" sz="2800" dirty="0">
              <a:solidFill>
                <a:srgbClr val="1C161E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dirty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• Each package name corresponds with a folder that has the same name. The </a:t>
            </a:r>
            <a:r>
              <a:rPr lang="en-US" sz="2800" dirty="0" smtClean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names you </a:t>
            </a:r>
            <a:r>
              <a:rPr lang="en-US" sz="2800" dirty="0">
                <a:solidFill>
                  <a:srgbClr val="1C151C"/>
                </a:solidFill>
                <a:latin typeface="Calibri" charset="0"/>
                <a:ea typeface="Calibri" charset="0"/>
                <a:cs typeface="Calibri" charset="0"/>
              </a:rPr>
              <a:t>use should be unique to prevent conflicts with other packages.</a:t>
            </a:r>
          </a:p>
          <a:p>
            <a:pPr algn="just"/>
            <a:endParaRPr lang="en-US" sz="2800" dirty="0" smtClean="0">
              <a:solidFill>
                <a:srgbClr val="1C161E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dirty="0" smtClean="0">
                <a:solidFill>
                  <a:srgbClr val="1C161E"/>
                </a:solidFill>
                <a:latin typeface="Calibri" charset="0"/>
                <a:ea typeface="Calibri" charset="0"/>
                <a:cs typeface="Calibri" charset="0"/>
              </a:rPr>
              <a:t>• </a:t>
            </a:r>
            <a:r>
              <a:rPr lang="en-US" sz="2800" dirty="0">
                <a:solidFill>
                  <a:srgbClr val="1C161E"/>
                </a:solidFill>
                <a:latin typeface="Calibri" charset="0"/>
                <a:ea typeface="Calibri" charset="0"/>
                <a:cs typeface="Calibri" charset="0"/>
              </a:rPr>
              <a:t>When you store a class in a package, the first statement of the class must be </a:t>
            </a:r>
            <a:r>
              <a:rPr lang="en-US" sz="2800" dirty="0" smtClean="0">
                <a:solidFill>
                  <a:srgbClr val="1C161E"/>
                </a:solidFill>
                <a:latin typeface="Calibri" charset="0"/>
                <a:ea typeface="Calibri" charset="0"/>
                <a:cs typeface="Calibri" charset="0"/>
              </a:rPr>
              <a:t>a package </a:t>
            </a:r>
            <a:r>
              <a:rPr lang="en-US" sz="2800" dirty="0">
                <a:solidFill>
                  <a:srgbClr val="1C161E"/>
                </a:solidFill>
                <a:latin typeface="Calibri" charset="0"/>
                <a:ea typeface="Calibri" charset="0"/>
                <a:cs typeface="Calibri" charset="0"/>
              </a:rPr>
              <a:t>statement that specifies the name of the package.</a:t>
            </a:r>
          </a:p>
          <a:p>
            <a:pPr algn="just"/>
            <a:endParaRPr lang="en-US" sz="2800" dirty="0" smtClean="0">
              <a:solidFill>
                <a:srgbClr val="1C151D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• </a:t>
            </a:r>
            <a:r>
              <a:rPr lang="en-US" sz="2800" dirty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After the package statement, you can code the import statements for the </a:t>
            </a:r>
            <a:r>
              <a:rPr lang="en-US" sz="280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class. These </a:t>
            </a:r>
            <a:r>
              <a:rPr lang="en-US" sz="2800" dirty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statements work the same for the packages and classes that you create </a:t>
            </a:r>
            <a:r>
              <a:rPr lang="en-US" sz="280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as they </a:t>
            </a:r>
            <a:r>
              <a:rPr lang="en-US" sz="2800" dirty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do for the packages and classes of the Java API.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9999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9701" y="196334"/>
            <a:ext cx="39456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1E1A1B"/>
                </a:solidFill>
                <a:latin typeface="Calibri" charset="0"/>
                <a:ea typeface="Calibri" charset="0"/>
                <a:cs typeface="Calibri" charset="0"/>
              </a:rPr>
              <a:t>The Line Item application</a:t>
            </a:r>
            <a:endParaRPr lang="en-US" sz="2800" b="1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851807"/>
            <a:ext cx="92075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2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6992" y="460191"/>
            <a:ext cx="82855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u="none" strike="noStrike" baseline="0" smtClean="0">
                <a:solidFill>
                  <a:srgbClr val="191519"/>
                </a:solidFill>
                <a:latin typeface="Calibri" charset="0"/>
                <a:ea typeface="Calibri" charset="0"/>
                <a:cs typeface="Calibri" charset="0"/>
              </a:rPr>
              <a:t>The relationship between a class and its objects</a:t>
            </a:r>
            <a:endParaRPr lang="en-US" sz="32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5067" y="1520167"/>
            <a:ext cx="91121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UML diagrams to show the relationship between a class and</a:t>
            </a:r>
            <a:r>
              <a:rPr lang="en-US" sz="2800" b="0" i="0" u="none" strike="noStrike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its objects. One class diagram and two object diagrams show how</a:t>
            </a:r>
            <a:r>
              <a:rPr lang="en-US" sz="2800" b="0" i="0" u="none" strike="noStrike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B141C"/>
                </a:solidFill>
                <a:latin typeface="Calibri" charset="0"/>
                <a:ea typeface="Calibri" charset="0"/>
                <a:cs typeface="Calibri" charset="0"/>
              </a:rPr>
              <a:t>objects are created from a class.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5067" y="3208952"/>
            <a:ext cx="91121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0" i="0" u="none" strike="noStrike" baseline="0" dirty="0" smtClean="0">
                <a:solidFill>
                  <a:srgbClr val="1C141C"/>
                </a:solidFill>
                <a:latin typeface="Calibri" charset="0"/>
                <a:ea typeface="Calibri" charset="0"/>
                <a:cs typeface="Calibri" charset="0"/>
              </a:rPr>
              <a:t>Once an instance of a class is created, it has an identity and a state. An</a:t>
            </a:r>
            <a:r>
              <a:rPr lang="en-US" sz="2800" b="0" i="0" u="none" strike="noStrike" dirty="0" smtClean="0">
                <a:solidFill>
                  <a:srgbClr val="1C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41C"/>
                </a:solidFill>
                <a:latin typeface="Calibri" charset="0"/>
                <a:ea typeface="Calibri" charset="0"/>
                <a:cs typeface="Calibri" charset="0"/>
              </a:rPr>
              <a:t>object's identity is its address in internal memory, which is always unique. An</a:t>
            </a:r>
            <a:r>
              <a:rPr lang="en-US" sz="2800" b="0" i="0" u="none" strike="noStrike" dirty="0" smtClean="0">
                <a:solidFill>
                  <a:srgbClr val="1C141C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41C"/>
                </a:solidFill>
                <a:latin typeface="Calibri" charset="0"/>
                <a:ea typeface="Calibri" charset="0"/>
                <a:cs typeface="Calibri" charset="0"/>
              </a:rPr>
              <a:t>object's state refers to its data.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285" y="785267"/>
            <a:ext cx="1075508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151016"/>
                </a:solidFill>
                <a:latin typeface="Calibri" charset="0"/>
                <a:ea typeface="Calibri" charset="0"/>
                <a:cs typeface="Calibri" charset="0"/>
              </a:rPr>
              <a:t>Description</a:t>
            </a:r>
          </a:p>
          <a:p>
            <a:pPr algn="just"/>
            <a:r>
              <a:rPr lang="en-US" sz="2800" dirty="0">
                <a:solidFill>
                  <a:srgbClr val="F9FBFC"/>
                </a:solidFill>
                <a:latin typeface="Calibri" charset="0"/>
                <a:ea typeface="Calibri" charset="0"/>
                <a:cs typeface="Calibri" charset="0"/>
              </a:rPr>
              <a:t>Line Item</a:t>
            </a:r>
          </a:p>
          <a:p>
            <a:pPr algn="just"/>
            <a:r>
              <a:rPr lang="en-US" sz="2800" dirty="0" smtClean="0">
                <a:solidFill>
                  <a:srgbClr val="1B131B"/>
                </a:solidFill>
                <a:latin typeface="Calibri" charset="0"/>
                <a:ea typeface="Calibri" charset="0"/>
                <a:cs typeface="Calibri" charset="0"/>
              </a:rPr>
              <a:t>• </a:t>
            </a:r>
            <a:r>
              <a:rPr lang="en-US" sz="2800" dirty="0">
                <a:solidFill>
                  <a:srgbClr val="1B131B"/>
                </a:solidFill>
                <a:latin typeface="Calibri" charset="0"/>
                <a:ea typeface="Calibri" charset="0"/>
                <a:cs typeface="Calibri" charset="0"/>
              </a:rPr>
              <a:t>The Line Item application accepts a product code and quantity from the </a:t>
            </a:r>
            <a:r>
              <a:rPr lang="en-US" sz="2800" dirty="0" smtClean="0">
                <a:solidFill>
                  <a:srgbClr val="1B131B"/>
                </a:solidFill>
                <a:latin typeface="Calibri" charset="0"/>
                <a:ea typeface="Calibri" charset="0"/>
                <a:cs typeface="Calibri" charset="0"/>
              </a:rPr>
              <a:t>user, creates </a:t>
            </a:r>
            <a:r>
              <a:rPr lang="en-US" sz="2800" dirty="0">
                <a:solidFill>
                  <a:srgbClr val="1B131B"/>
                </a:solidFill>
                <a:latin typeface="Calibri" charset="0"/>
                <a:ea typeface="Calibri" charset="0"/>
                <a:cs typeface="Calibri" charset="0"/>
              </a:rPr>
              <a:t>a line item using </a:t>
            </a:r>
            <a:r>
              <a:rPr lang="en-US" sz="2800" dirty="0" smtClean="0">
                <a:solidFill>
                  <a:srgbClr val="1B131B"/>
                </a:solidFill>
                <a:latin typeface="Calibri" charset="0"/>
                <a:ea typeface="Calibri" charset="0"/>
                <a:cs typeface="Calibri" charset="0"/>
              </a:rPr>
              <a:t>that information</a:t>
            </a:r>
            <a:r>
              <a:rPr lang="en-US" sz="2800" dirty="0">
                <a:solidFill>
                  <a:srgbClr val="1B131B"/>
                </a:solidFill>
                <a:latin typeface="Calibri" charset="0"/>
                <a:ea typeface="Calibri" charset="0"/>
                <a:cs typeface="Calibri" charset="0"/>
              </a:rPr>
              <a:t>, and displays the result to the user</a:t>
            </a:r>
            <a:r>
              <a:rPr lang="en-US" sz="2800" dirty="0" smtClean="0">
                <a:solidFill>
                  <a:srgbClr val="1B131B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algn="just"/>
            <a:endParaRPr lang="en-US" sz="2800" dirty="0">
              <a:solidFill>
                <a:srgbClr val="1B131B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dirty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• The two instance variables of the </a:t>
            </a:r>
            <a:r>
              <a:rPr lang="en-US" sz="2800" dirty="0" err="1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Lineltem</a:t>
            </a:r>
            <a:r>
              <a:rPr lang="en-US" sz="2800" dirty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 class store a Product object and </a:t>
            </a:r>
            <a:r>
              <a:rPr lang="en-US" sz="2800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an </a:t>
            </a:r>
            <a:r>
              <a:rPr lang="en-US" sz="2800" dirty="0" err="1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sz="2800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dirty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value for the quantity. The first four methods of the </a:t>
            </a:r>
            <a:r>
              <a:rPr lang="en-US" sz="2800" dirty="0" err="1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Lineltem</a:t>
            </a:r>
            <a:r>
              <a:rPr lang="en-US" sz="2800" dirty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 class access </a:t>
            </a:r>
            <a:r>
              <a:rPr lang="en-US" sz="2800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the values </a:t>
            </a:r>
            <a:r>
              <a:rPr lang="en-US" sz="2800" dirty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of these variables. The </a:t>
            </a:r>
            <a:r>
              <a:rPr lang="en-US" sz="2800" dirty="0" err="1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getTotal</a:t>
            </a:r>
            <a:r>
              <a:rPr lang="en-US" sz="2800" dirty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 method calculates the line item total. </a:t>
            </a:r>
            <a:r>
              <a:rPr lang="en-US" sz="2800" dirty="0" smtClean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And the </a:t>
            </a:r>
            <a:r>
              <a:rPr lang="en-US" sz="2800" dirty="0" err="1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getTotalFormatted</a:t>
            </a:r>
            <a:r>
              <a:rPr lang="en-US" sz="2800" dirty="0">
                <a:solidFill>
                  <a:srgbClr val="1B141B"/>
                </a:solidFill>
                <a:latin typeface="Calibri" charset="0"/>
                <a:ea typeface="Calibri" charset="0"/>
                <a:cs typeface="Calibri" charset="0"/>
              </a:rPr>
              <a:t> method formats the total as a currency value.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2930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716209"/>
            <a:ext cx="1024708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1B171B"/>
                </a:solidFill>
                <a:latin typeface="Calibri" charset="0"/>
                <a:ea typeface="Calibri" charset="0"/>
                <a:cs typeface="Calibri" charset="0"/>
              </a:rPr>
              <a:t>Summary</a:t>
            </a:r>
          </a:p>
          <a:p>
            <a:pPr algn="just"/>
            <a:endParaRPr lang="en-US" sz="2800" dirty="0">
              <a:solidFill>
                <a:srgbClr val="1B171B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dirty="0">
                <a:solidFill>
                  <a:srgbClr val="1E171F"/>
                </a:solidFill>
                <a:latin typeface="Calibri" charset="0"/>
                <a:ea typeface="Calibri" charset="0"/>
                <a:cs typeface="Calibri" charset="0"/>
              </a:rPr>
              <a:t>• A three-tier architecture separates an application into three layers, or tiers</a:t>
            </a:r>
            <a:r>
              <a:rPr lang="en-US" sz="2800" dirty="0" smtClean="0">
                <a:solidFill>
                  <a:srgbClr val="1E171F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algn="just"/>
            <a:endParaRPr lang="en-US" sz="2800" dirty="0">
              <a:solidFill>
                <a:srgbClr val="1E171F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dirty="0">
                <a:solidFill>
                  <a:srgbClr val="1C161E"/>
                </a:solidFill>
                <a:latin typeface="Calibri" charset="0"/>
                <a:ea typeface="Calibri" charset="0"/>
                <a:cs typeface="Calibri" charset="0"/>
              </a:rPr>
              <a:t>• The presentation tier consists of the user interface.</a:t>
            </a:r>
          </a:p>
          <a:p>
            <a:pPr algn="just"/>
            <a:endParaRPr lang="en-US" sz="2800" dirty="0" smtClean="0">
              <a:solidFill>
                <a:srgbClr val="1B161D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dirty="0" smtClean="0">
                <a:solidFill>
                  <a:srgbClr val="1B161D"/>
                </a:solidFill>
                <a:latin typeface="Calibri" charset="0"/>
                <a:ea typeface="Calibri" charset="0"/>
                <a:cs typeface="Calibri" charset="0"/>
              </a:rPr>
              <a:t>• </a:t>
            </a:r>
            <a:r>
              <a:rPr lang="en-US" sz="2800" dirty="0">
                <a:solidFill>
                  <a:srgbClr val="1B161D"/>
                </a:solidFill>
                <a:latin typeface="Calibri" charset="0"/>
                <a:ea typeface="Calibri" charset="0"/>
                <a:cs typeface="Calibri" charset="0"/>
              </a:rPr>
              <a:t>The database tier consists of the database and the database classes that </a:t>
            </a:r>
            <a:r>
              <a:rPr lang="en-US" sz="2800" dirty="0" smtClean="0">
                <a:solidFill>
                  <a:srgbClr val="1B161D"/>
                </a:solidFill>
                <a:latin typeface="Calibri" charset="0"/>
                <a:ea typeface="Calibri" charset="0"/>
                <a:cs typeface="Calibri" charset="0"/>
              </a:rPr>
              <a:t>work with </a:t>
            </a:r>
            <a:r>
              <a:rPr lang="en-US" sz="2800" dirty="0">
                <a:solidFill>
                  <a:srgbClr val="1B161D"/>
                </a:solidFill>
                <a:latin typeface="Calibri" charset="0"/>
                <a:ea typeface="Calibri" charset="0"/>
                <a:cs typeface="Calibri" charset="0"/>
              </a:rPr>
              <a:t>it</a:t>
            </a:r>
            <a:r>
              <a:rPr lang="en-US" sz="2800" dirty="0" smtClean="0">
                <a:solidFill>
                  <a:srgbClr val="1B161D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algn="just"/>
            <a:endParaRPr lang="en-US" sz="2800" dirty="0">
              <a:solidFill>
                <a:srgbClr val="1B161D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sz="2800" dirty="0">
                <a:solidFill>
                  <a:srgbClr val="1A141C"/>
                </a:solidFill>
                <a:latin typeface="Calibri" charset="0"/>
                <a:ea typeface="Calibri" charset="0"/>
                <a:cs typeface="Calibri" charset="0"/>
              </a:rPr>
              <a:t>• The business tier consists of the business classes that define the </a:t>
            </a:r>
            <a:r>
              <a:rPr lang="en-US" sz="2800" dirty="0" smtClean="0">
                <a:solidFill>
                  <a:srgbClr val="1A141C"/>
                </a:solidFill>
                <a:latin typeface="Calibri" charset="0"/>
                <a:ea typeface="Calibri" charset="0"/>
                <a:cs typeface="Calibri" charset="0"/>
              </a:rPr>
              <a:t>business objects </a:t>
            </a:r>
            <a:r>
              <a:rPr lang="en-US" sz="2800" dirty="0">
                <a:solidFill>
                  <a:srgbClr val="1A141C"/>
                </a:solidFill>
                <a:latin typeface="Calibri" charset="0"/>
                <a:ea typeface="Calibri" charset="0"/>
                <a:cs typeface="Calibri" charset="0"/>
              </a:rPr>
              <a:t>and rules of the application.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8256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8061" y="460190"/>
            <a:ext cx="7280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u="none" strike="noStrike" baseline="0" smtClean="0">
                <a:solidFill>
                  <a:srgbClr val="140F15"/>
                </a:solidFill>
                <a:latin typeface="Calibri" charset="0"/>
                <a:ea typeface="Calibri" charset="0"/>
                <a:cs typeface="Calibri" charset="0"/>
              </a:rPr>
              <a:t>The relationship between a class and its objects</a:t>
            </a:r>
            <a:endParaRPr lang="en-US" sz="2800" b="1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89" y="1099781"/>
            <a:ext cx="9368635" cy="525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8005" y="855752"/>
            <a:ext cx="1059976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u="none" strike="noStrike" baseline="0" dirty="0" smtClean="0">
                <a:solidFill>
                  <a:srgbClr val="161016"/>
                </a:solidFill>
                <a:latin typeface="Calibri" charset="0"/>
                <a:ea typeface="Calibri" charset="0"/>
                <a:cs typeface="Calibri" charset="0"/>
              </a:rPr>
              <a:t>Description</a:t>
            </a:r>
          </a:p>
          <a:p>
            <a:endParaRPr lang="en-US" sz="3200" b="1" i="0" u="none" strike="noStrike" baseline="0" dirty="0" smtClean="0">
              <a:solidFill>
                <a:srgbClr val="161016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0" u="none" strike="noStrike" baseline="0" dirty="0" smtClean="0">
                <a:solidFill>
                  <a:srgbClr val="1C141D"/>
                </a:solidFill>
                <a:latin typeface="Calibri" charset="0"/>
                <a:ea typeface="Calibri" charset="0"/>
                <a:cs typeface="Calibri" charset="0"/>
              </a:rPr>
              <a:t>• A class can be thought of as a template from which objects are made.</a:t>
            </a:r>
          </a:p>
          <a:p>
            <a:endParaRPr lang="en-US" sz="2800" b="0" i="0" u="none" strike="noStrike" baseline="0" dirty="0" smtClean="0">
              <a:solidFill>
                <a:srgbClr val="1C141D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• Once an instance of a class is created, it has an identity (a unique address) and a</a:t>
            </a:r>
            <a:r>
              <a:rPr lang="en-US" sz="2800" b="0" i="0" u="none" strike="noStrike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state (the data that it stores). As an application runs, an</a:t>
            </a:r>
            <a:r>
              <a:rPr lang="en-US" sz="2800" b="0" i="0" u="none" strike="noStrike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0" i="0" u="none" strike="noStrike" baseline="0" dirty="0" smtClean="0">
                <a:solidFill>
                  <a:srgbClr val="1C151D"/>
                </a:solidFill>
                <a:latin typeface="Calibri" charset="0"/>
                <a:ea typeface="Calibri" charset="0"/>
                <a:cs typeface="Calibri" charset="0"/>
              </a:rPr>
              <a:t>object's state may change.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3384</Words>
  <Application>Microsoft Macintosh PowerPoint</Application>
  <PresentationFormat>Widescreen</PresentationFormat>
  <Paragraphs>615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Calibri</vt:lpstr>
      <vt:lpstr>Calibri Light</vt:lpstr>
      <vt:lpstr>Wingdings</vt:lpstr>
      <vt:lpstr>Arial</vt:lpstr>
      <vt:lpstr>Office Theme</vt:lpstr>
      <vt:lpstr>How to code your own classes and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code your own classes and methods</dc:title>
  <dc:creator>Harold Lamostre</dc:creator>
  <cp:lastModifiedBy>Harold Lamostre</cp:lastModifiedBy>
  <cp:revision>28</cp:revision>
  <dcterms:created xsi:type="dcterms:W3CDTF">2016-04-29T01:42:57Z</dcterms:created>
  <dcterms:modified xsi:type="dcterms:W3CDTF">2016-04-29T15:04:46Z</dcterms:modified>
</cp:coreProperties>
</file>