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
  </p:notesMasterIdLst>
  <p:sldIdLst>
    <p:sldId id="261" r:id="rId2"/>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521415D9-36F7-43E2-AB2F-B90AF26B5E84}">
      <p14:sectionLst xmlns:p14="http://schemas.microsoft.com/office/powerpoint/2010/main">
        <p14:section name="Background Blank" id="{5B3315AC-9358-C546-9171-1328563D78B1}">
          <p14:sldIdLst/>
        </p14:section>
        <p14:section name="Background Image" id="{9903E41D-5E66-1944-8B54-E1C4AF5F724A}">
          <p14:sldIdLst>
            <p14:sldId id="261"/>
          </p14:sldIdLst>
        </p14:section>
      </p14:sectionLst>
    </p:ext>
    <p:ext uri="{EFAFB233-063F-42B5-8137-9DF3F51BA10A}">
      <p15:sldGuideLst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F09"/>
    <a:srgbClr val="F37121"/>
    <a:srgbClr val="989495"/>
    <a:srgbClr val="5F5B5C"/>
    <a:srgbClr val="ECECEC"/>
    <a:srgbClr val="D2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86"/>
    <p:restoredTop sz="94655"/>
  </p:normalViewPr>
  <p:slideViewPr>
    <p:cSldViewPr snapToGrid="0" snapToObjects="1">
      <p:cViewPr varScale="1">
        <p:scale>
          <a:sx n="37" d="100"/>
          <a:sy n="37" d="100"/>
        </p:scale>
        <p:origin x="756" y="144"/>
      </p:cViewPr>
      <p:guideLst>
        <p:guide orient="horz" pos="3132"/>
        <p:guide orient="horz" pos="3396"/>
        <p:guide pos="23056"/>
        <p:guide pos="520"/>
        <p:guide pos="5848"/>
        <p:guide pos="6232"/>
        <p:guide pos="11608"/>
        <p:guide pos="11992"/>
        <p:guide pos="17368"/>
        <p:guide pos="17752"/>
        <p:guide orient="horz" pos="12684"/>
        <p:guide orient="horz" pos="363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nip Single Corner Rectangle 3"/>
          <p:cNvSpPr/>
          <p:nvPr userDrawn="1"/>
        </p:nvSpPr>
        <p:spPr>
          <a:xfrm flipH="1">
            <a:off x="23485641" y="17758611"/>
            <a:ext cx="13977770" cy="3309102"/>
          </a:xfrm>
          <a:prstGeom prst="snip1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303756" y="18492393"/>
            <a:ext cx="4235866" cy="211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142523" y="18644855"/>
            <a:ext cx="4291730"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330314" y="18644856"/>
            <a:ext cx="2311405"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3638041" y="17911011"/>
            <a:ext cx="13977770" cy="3309102"/>
          </a:xfrm>
          <a:prstGeom prst="snip1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770035" y="-2614900"/>
            <a:ext cx="8496718" cy="8726932"/>
          </a:xfrm>
          <a:prstGeom prst="ellipse">
            <a:avLst/>
          </a:prstGeom>
          <a:solidFill>
            <a:srgbClr val="D2D0D0"/>
          </a:solidFill>
          <a:ln>
            <a:solidFill>
              <a:srgbClr val="5F5B5C"/>
            </a:solidFill>
          </a:ln>
          <a:effectLst>
            <a:outerShdw blurRad="723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427948" y="-2178619"/>
            <a:ext cx="7812544" cy="7812544"/>
          </a:xfrm>
          <a:prstGeom prst="ellipse">
            <a:avLst/>
          </a:prstGeom>
          <a:noFill/>
          <a:ln>
            <a:solidFill>
              <a:srgbClr val="F3712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309779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nip Single Corner Rectangle 3"/>
          <p:cNvSpPr/>
          <p:nvPr userDrawn="1"/>
        </p:nvSpPr>
        <p:spPr>
          <a:xfrm flipH="1">
            <a:off x="27527534" y="18449499"/>
            <a:ext cx="9935874" cy="2618213"/>
          </a:xfrm>
          <a:prstGeom prst="snip1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373111" y="19161455"/>
            <a:ext cx="2592814"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75365" y="19161455"/>
            <a:ext cx="3068839"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988929" y="19161456"/>
            <a:ext cx="1652790"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7679934" y="18601899"/>
            <a:ext cx="9935874" cy="2618213"/>
          </a:xfrm>
          <a:prstGeom prst="snip1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ame Side Corner Rectangle 1"/>
          <p:cNvSpPr/>
          <p:nvPr userDrawn="1"/>
        </p:nvSpPr>
        <p:spPr>
          <a:xfrm rot="10800000">
            <a:off x="2902226" y="2902226"/>
            <a:ext cx="34561182" cy="3220265"/>
          </a:xfrm>
          <a:prstGeom prst="round2Same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Oval 7"/>
          <p:cNvSpPr/>
          <p:nvPr userDrawn="1"/>
        </p:nvSpPr>
        <p:spPr>
          <a:xfrm>
            <a:off x="-770035" y="-2614900"/>
            <a:ext cx="8496718" cy="8726932"/>
          </a:xfrm>
          <a:prstGeom prst="ellipse">
            <a:avLst/>
          </a:prstGeom>
          <a:solidFill>
            <a:srgbClr val="D2D0D0"/>
          </a:solidFill>
          <a:ln>
            <a:solidFill>
              <a:srgbClr val="5F5B5C"/>
            </a:solidFill>
          </a:ln>
          <a:effectLst>
            <a:outerShdw blurRad="723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427948" y="-2178619"/>
            <a:ext cx="7812544" cy="7812544"/>
          </a:xfrm>
          <a:prstGeom prst="ellipse">
            <a:avLst/>
          </a:prstGeom>
          <a:noFill/>
          <a:ln>
            <a:solidFill>
              <a:srgbClr val="F3712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326404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Snip Single Corner Rectangle 5"/>
          <p:cNvSpPr/>
          <p:nvPr userDrawn="1"/>
        </p:nvSpPr>
        <p:spPr>
          <a:xfrm flipH="1">
            <a:off x="23485641" y="17758611"/>
            <a:ext cx="13977770" cy="3309102"/>
          </a:xfrm>
          <a:prstGeom prst="snip1Rect">
            <a:avLst/>
          </a:prstGeom>
          <a:solidFill>
            <a:srgbClr val="D2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303756" y="18492393"/>
            <a:ext cx="4235866" cy="211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142523" y="18644855"/>
            <a:ext cx="4291730"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330314" y="18644856"/>
            <a:ext cx="2311405"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3638041" y="17911011"/>
            <a:ext cx="13977770" cy="3309102"/>
          </a:xfrm>
          <a:prstGeom prst="snip1Rect">
            <a:avLst/>
          </a:prstGeom>
          <a:noFill/>
          <a:ln w="28575">
            <a:solidFill>
              <a:srgbClr val="F3712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0609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81" t="18112" r="81"/>
          <a:stretch/>
        </p:blipFill>
        <p:spPr>
          <a:xfrm>
            <a:off x="1" y="0"/>
            <a:ext cx="37463412" cy="21067713"/>
          </a:xfrm>
          <a:prstGeom prst="rect">
            <a:avLst/>
          </a:prstGeom>
        </p:spPr>
      </p:pic>
      <p:sp>
        <p:nvSpPr>
          <p:cNvPr id="11" name="Rectangle 36"/>
          <p:cNvSpPr>
            <a:spLocks noChangeArrowheads="1"/>
          </p:cNvSpPr>
          <p:nvPr userDrawn="1"/>
        </p:nvSpPr>
        <p:spPr bwMode="auto">
          <a:xfrm>
            <a:off x="0" y="-715626"/>
            <a:ext cx="37463413" cy="3714487"/>
          </a:xfrm>
          <a:prstGeom prst="rect">
            <a:avLst/>
          </a:prstGeom>
          <a:solidFill>
            <a:srgbClr val="F37121"/>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smtClean="0">
              <a:solidFill>
                <a:schemeClr val="tx1"/>
              </a:solidFill>
              <a:latin typeface="Arial" charset="0"/>
              <a:ea typeface="Arial" charset="0"/>
            </a:endParaRPr>
          </a:p>
        </p:txBody>
      </p:sp>
      <p:cxnSp>
        <p:nvCxnSpPr>
          <p:cNvPr id="12" name="Straight Connector 11"/>
          <p:cNvCxnSpPr/>
          <p:nvPr userDrawn="1"/>
        </p:nvCxnSpPr>
        <p:spPr bwMode="auto">
          <a:xfrm>
            <a:off x="-483159" y="2683477"/>
            <a:ext cx="38281067"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3650567851"/>
      </p:ext>
    </p:extLst>
  </p:cSld>
  <p:clrMap bg1="lt1" tx1="dk1" bg2="lt2" tx2="dk2" accent1="accent1" accent2="accent2" accent3="accent3" accent4="accent4" accent5="accent5" accent6="accent6" hlink="hlink" folHlink="folHlink"/>
  <p:sldLayoutIdLst>
    <p:sldLayoutId id="2147483691" r:id="rId1"/>
    <p:sldLayoutId id="2147483693" r:id="rId2"/>
    <p:sldLayoutId id="214748369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hyperlink" Target="mailto:arisp@bps.go.id" TargetMode="External"/><Relationship Id="rId21" Type="http://schemas.openxmlformats.org/officeDocument/2006/relationships/image" Target="../media/image22.png"/><Relationship Id="rId34"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hyperlink" Target="mailto:erika@bps.go.id" TargetMode="Externa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6.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43401" y="535789"/>
            <a:ext cx="27020010" cy="1815882"/>
          </a:xfrm>
          <a:prstGeom prst="rect">
            <a:avLst/>
          </a:prstGeom>
          <a:noFill/>
        </p:spPr>
        <p:txBody>
          <a:bodyPr wrap="square" rtlCol="0">
            <a:spAutoFit/>
          </a:bodyPr>
          <a:lstStyle/>
          <a:p>
            <a:pPr algn="l"/>
            <a:r>
              <a:rPr lang="en-US" sz="7200" b="1" dirty="0" smtClean="0">
                <a:latin typeface="Arial" pitchFamily="34" charset="0"/>
                <a:cs typeface="Arial" pitchFamily="34" charset="0"/>
              </a:rPr>
              <a:t>AN INTERACTIVE</a:t>
            </a:r>
            <a:r>
              <a:rPr lang="en-US" sz="7200" b="1" baseline="0" dirty="0" smtClean="0">
                <a:latin typeface="Arial" pitchFamily="34" charset="0"/>
                <a:cs typeface="Arial" pitchFamily="34" charset="0"/>
              </a:rPr>
              <a:t> </a:t>
            </a:r>
            <a:r>
              <a:rPr lang="en-US" sz="7200" b="1" dirty="0" smtClean="0">
                <a:latin typeface="Arial" pitchFamily="34" charset="0"/>
                <a:cs typeface="Arial" pitchFamily="34" charset="0"/>
              </a:rPr>
              <a:t>R-BASED ANALYSIS ENVIRONMENT</a:t>
            </a:r>
          </a:p>
          <a:p>
            <a:pPr algn="l"/>
            <a:r>
              <a:rPr lang="en-US" sz="4000" b="1" dirty="0">
                <a:latin typeface="Arial" pitchFamily="34" charset="0"/>
                <a:cs typeface="Arial" pitchFamily="34" charset="0"/>
              </a:rPr>
              <a:t>F</a:t>
            </a:r>
            <a:r>
              <a:rPr lang="en-US" sz="4000" b="1" dirty="0" smtClean="0">
                <a:latin typeface="Arial" pitchFamily="34" charset="0"/>
                <a:cs typeface="Arial" pitchFamily="34" charset="0"/>
              </a:rPr>
              <a:t>or Utilizing BPS-Statistics Indonesia Data</a:t>
            </a:r>
          </a:p>
        </p:txBody>
      </p:sp>
      <p:sp>
        <p:nvSpPr>
          <p:cNvPr id="14" name="TextBox 13"/>
          <p:cNvSpPr txBox="1"/>
          <p:nvPr/>
        </p:nvSpPr>
        <p:spPr>
          <a:xfrm>
            <a:off x="148566" y="-356263"/>
            <a:ext cx="9610323" cy="3170099"/>
          </a:xfrm>
          <a:prstGeom prst="rect">
            <a:avLst/>
          </a:prstGeom>
          <a:noFill/>
        </p:spPr>
        <p:txBody>
          <a:bodyPr wrap="none" rtlCol="0">
            <a:spAutoFit/>
          </a:bodyPr>
          <a:lstStyle/>
          <a:p>
            <a:r>
              <a:rPr lang="en-US" sz="16600" b="1" cap="none" spc="0" dirty="0" err="1"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Analev</a:t>
            </a:r>
            <a:r>
              <a:rPr lang="en-US" sz="16600" b="1" cap="none" spc="0" dirty="0"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 </a:t>
            </a:r>
            <a:r>
              <a:rPr lang="en-US" sz="20000" b="1" cap="none" spc="0" dirty="0" smtClean="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R</a:t>
            </a:r>
            <a:endParaRPr lang="en-US" sz="20000" b="1" cap="none" spc="0" dirty="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endParaRPr>
          </a:p>
        </p:txBody>
      </p:sp>
      <p:sp>
        <p:nvSpPr>
          <p:cNvPr id="27" name="TextBox 26"/>
          <p:cNvSpPr txBox="1"/>
          <p:nvPr/>
        </p:nvSpPr>
        <p:spPr>
          <a:xfrm>
            <a:off x="27964263" y="17371775"/>
            <a:ext cx="9161759" cy="1066959"/>
          </a:xfrm>
          <a:prstGeom prst="rect">
            <a:avLst/>
          </a:prstGeom>
          <a:noFill/>
        </p:spPr>
        <p:txBody>
          <a:bodyPr wrap="square">
            <a:spAutoFit/>
          </a:bodyPr>
          <a:lstStyle/>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a:t>
            </a:r>
            <a:r>
              <a:rPr lang="en-US" sz="2400" dirty="0" smtClean="0">
                <a:solidFill>
                  <a:schemeClr val="tx1">
                    <a:lumMod val="75000"/>
                  </a:schemeClr>
                </a:solidFill>
                <a:latin typeface="Arial" charset="0"/>
                <a:ea typeface="Arial" charset="0"/>
                <a:cs typeface="Arial" charset="0"/>
              </a:rPr>
              <a:t>BPS – Statistics Indonesia</a:t>
            </a:r>
          </a:p>
          <a:p>
            <a:pPr>
              <a:lnSpc>
                <a:spcPts val="3800"/>
              </a:lnSpc>
              <a:buClr>
                <a:schemeClr val="tx2"/>
              </a:buClr>
              <a:buFont typeface="+mj-lt"/>
              <a:buAutoNum type="arabicPeriod"/>
              <a:defRPr/>
            </a:pPr>
            <a:r>
              <a:rPr lang="en-US" sz="2400" dirty="0">
                <a:solidFill>
                  <a:schemeClr val="tx1">
                    <a:lumMod val="75000"/>
                  </a:schemeClr>
                </a:solidFill>
                <a:latin typeface="Arial" charset="0"/>
                <a:cs typeface="Arial" charset="0"/>
              </a:rPr>
              <a:t> </a:t>
            </a:r>
            <a:r>
              <a:rPr lang="en-US" sz="2400" dirty="0" smtClean="0">
                <a:solidFill>
                  <a:schemeClr val="tx1">
                    <a:lumMod val="75000"/>
                  </a:schemeClr>
                </a:solidFill>
                <a:latin typeface="Arial" charset="0"/>
                <a:cs typeface="Arial" charset="0"/>
              </a:rPr>
              <a:t>CS Department, Old Dominion University</a:t>
            </a:r>
            <a:endParaRPr lang="en-US" sz="2400" dirty="0">
              <a:solidFill>
                <a:srgbClr val="005BBB"/>
              </a:solidFill>
            </a:endParaRPr>
          </a:p>
        </p:txBody>
      </p:sp>
      <p:cxnSp>
        <p:nvCxnSpPr>
          <p:cNvPr id="32" name="Straight Connector 31"/>
          <p:cNvCxnSpPr/>
          <p:nvPr/>
        </p:nvCxnSpPr>
        <p:spPr bwMode="auto">
          <a:xfrm>
            <a:off x="27511513" y="17300758"/>
            <a:ext cx="9614509" cy="0"/>
          </a:xfrm>
          <a:prstGeom prst="line">
            <a:avLst/>
          </a:prstGeom>
          <a:noFill/>
          <a:ln w="25400" cap="flat" cmpd="sng" algn="ctr">
            <a:solidFill>
              <a:schemeClr val="tx1"/>
            </a:solidFill>
            <a:prstDash val="dash"/>
            <a:round/>
            <a:headEnd type="none" w="med" len="med"/>
            <a:tailEnd type="none" w="med" len="med"/>
          </a:ln>
          <a:effectLst/>
        </p:spPr>
      </p:cxnSp>
      <p:sp>
        <p:nvSpPr>
          <p:cNvPr id="33" name="TextBox 32"/>
          <p:cNvSpPr txBox="1"/>
          <p:nvPr/>
        </p:nvSpPr>
        <p:spPr>
          <a:xfrm>
            <a:off x="148566" y="2482950"/>
            <a:ext cx="6820190" cy="1066959"/>
          </a:xfrm>
          <a:prstGeom prst="rect">
            <a:avLst/>
          </a:prstGeom>
          <a:noFill/>
        </p:spPr>
        <p:txBody>
          <a:bodyPr wrap="square">
            <a:spAutoFit/>
          </a:bodyPr>
          <a:lstStyle/>
          <a:p>
            <a:pPr algn="ctr">
              <a:lnSpc>
                <a:spcPts val="3800"/>
              </a:lnSpc>
              <a:buClr>
                <a:schemeClr val="tx2"/>
              </a:buClr>
              <a:defRPr/>
            </a:pPr>
            <a:r>
              <a:rPr lang="nn-NO" sz="2400" dirty="0">
                <a:solidFill>
                  <a:schemeClr val="tx1">
                    <a:lumMod val="75000"/>
                  </a:schemeClr>
                </a:solidFill>
                <a:latin typeface="Arial" charset="0"/>
                <a:ea typeface="Arial" charset="0"/>
                <a:cs typeface="Arial" charset="0"/>
              </a:rPr>
              <a:t>Erika Siregar </a:t>
            </a:r>
            <a:r>
              <a:rPr lang="nn-NO" sz="2400" dirty="0" smtClean="0">
                <a:solidFill>
                  <a:schemeClr val="tx1">
                    <a:lumMod val="75000"/>
                  </a:schemeClr>
                </a:solidFill>
                <a:latin typeface="Arial" charset="0"/>
                <a:ea typeface="Arial" charset="0"/>
                <a:cs typeface="Arial" charset="0"/>
              </a:rPr>
              <a:t>(</a:t>
            </a:r>
            <a:r>
              <a:rPr lang="nn-NO" sz="2400" dirty="0" smtClean="0">
                <a:solidFill>
                  <a:schemeClr val="tx1">
                    <a:lumMod val="75000"/>
                  </a:schemeClr>
                </a:solidFill>
                <a:latin typeface="Arial" charset="0"/>
                <a:ea typeface="Arial" charset="0"/>
                <a:cs typeface="Arial" charset="0"/>
                <a:hlinkClick r:id="rId2"/>
              </a:rPr>
              <a:t>erika@bps.go.id</a:t>
            </a:r>
            <a:r>
              <a:rPr lang="nn-NO" sz="2400" dirty="0" smtClean="0">
                <a:solidFill>
                  <a:schemeClr val="tx1">
                    <a:lumMod val="75000"/>
                  </a:schemeClr>
                </a:solidFill>
                <a:latin typeface="Arial" charset="0"/>
                <a:ea typeface="Arial" charset="0"/>
                <a:cs typeface="Arial" charset="0"/>
              </a:rPr>
              <a:t>)</a:t>
            </a:r>
            <a:r>
              <a:rPr lang="nn-NO" sz="2400" baseline="30000" dirty="0" smtClean="0">
                <a:solidFill>
                  <a:schemeClr val="tx1">
                    <a:lumMod val="75000"/>
                  </a:schemeClr>
                </a:solidFill>
                <a:latin typeface="Arial" charset="0"/>
                <a:ea typeface="Arial" charset="0"/>
                <a:cs typeface="Arial" charset="0"/>
              </a:rPr>
              <a:t>1, 2</a:t>
            </a:r>
          </a:p>
          <a:p>
            <a:pPr algn="ctr">
              <a:lnSpc>
                <a:spcPts val="3800"/>
              </a:lnSpc>
              <a:buClr>
                <a:schemeClr val="tx2"/>
              </a:buClr>
              <a:defRPr/>
            </a:pPr>
            <a:r>
              <a:rPr lang="nn-NO" sz="2400" dirty="0" smtClean="0">
                <a:solidFill>
                  <a:schemeClr val="tx1">
                    <a:lumMod val="75000"/>
                  </a:schemeClr>
                </a:solidFill>
                <a:latin typeface="Arial" charset="0"/>
                <a:ea typeface="Arial" charset="0"/>
                <a:cs typeface="Arial" charset="0"/>
              </a:rPr>
              <a:t>Aris </a:t>
            </a:r>
            <a:r>
              <a:rPr lang="nn-NO" sz="2400" dirty="0">
                <a:solidFill>
                  <a:schemeClr val="tx1">
                    <a:lumMod val="75000"/>
                  </a:schemeClr>
                </a:solidFill>
                <a:latin typeface="Arial" charset="0"/>
                <a:ea typeface="Arial" charset="0"/>
                <a:cs typeface="Arial" charset="0"/>
              </a:rPr>
              <a:t>Prawisudatama </a:t>
            </a:r>
            <a:r>
              <a:rPr lang="nn-NO" sz="2400" dirty="0" smtClean="0">
                <a:solidFill>
                  <a:schemeClr val="tx1">
                    <a:lumMod val="75000"/>
                  </a:schemeClr>
                </a:solidFill>
                <a:latin typeface="Arial" charset="0"/>
                <a:ea typeface="Arial" charset="0"/>
                <a:cs typeface="Arial" charset="0"/>
              </a:rPr>
              <a:t>(</a:t>
            </a:r>
            <a:r>
              <a:rPr lang="nn-NO" sz="2400" dirty="0" smtClean="0">
                <a:solidFill>
                  <a:schemeClr val="tx1">
                    <a:lumMod val="75000"/>
                  </a:schemeClr>
                </a:solidFill>
                <a:latin typeface="Arial" charset="0"/>
                <a:ea typeface="Arial" charset="0"/>
                <a:cs typeface="Arial" charset="0"/>
                <a:hlinkClick r:id="rId3"/>
              </a:rPr>
              <a:t>arisp@bps.go.id</a:t>
            </a:r>
            <a:r>
              <a:rPr lang="nn-NO" sz="2400" dirty="0" smtClean="0">
                <a:solidFill>
                  <a:schemeClr val="tx1">
                    <a:lumMod val="75000"/>
                  </a:schemeClr>
                </a:solidFill>
                <a:latin typeface="Arial" charset="0"/>
                <a:ea typeface="Arial" charset="0"/>
                <a:cs typeface="Arial" charset="0"/>
              </a:rPr>
              <a:t>)</a:t>
            </a:r>
            <a:r>
              <a:rPr lang="nn-NO" sz="2400" baseline="30000" dirty="0" smtClean="0">
                <a:solidFill>
                  <a:schemeClr val="tx1">
                    <a:lumMod val="75000"/>
                  </a:schemeClr>
                </a:solidFill>
                <a:latin typeface="Arial" charset="0"/>
                <a:ea typeface="Arial" charset="0"/>
                <a:cs typeface="Arial" charset="0"/>
              </a:rPr>
              <a:t>1</a:t>
            </a:r>
            <a:endParaRPr lang="nn-NO" sz="2400" baseline="30000" dirty="0">
              <a:solidFill>
                <a:schemeClr val="tx1">
                  <a:lumMod val="75000"/>
                </a:schemeClr>
              </a:solidFill>
              <a:latin typeface="Arial" charset="0"/>
              <a:ea typeface="Arial" charset="0"/>
              <a:cs typeface="Arial" charset="0"/>
            </a:endParaRPr>
          </a:p>
        </p:txBody>
      </p:sp>
      <p:sp>
        <p:nvSpPr>
          <p:cNvPr id="35" name="TextBox 34"/>
          <p:cNvSpPr txBox="1">
            <a:spLocks noChangeArrowheads="1"/>
          </p:cNvSpPr>
          <p:nvPr/>
        </p:nvSpPr>
        <p:spPr bwMode="auto">
          <a:xfrm>
            <a:off x="7908710" y="3086629"/>
            <a:ext cx="14354949" cy="2785378"/>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2800" dirty="0">
                <a:solidFill>
                  <a:schemeClr val="tx1">
                    <a:lumMod val="75000"/>
                  </a:schemeClr>
                </a:solidFill>
                <a:latin typeface="Arial" charset="0"/>
                <a:ea typeface="Arial" charset="0"/>
              </a:rPr>
              <a:t>As Indonesia’s national statistical agency, BPS-Statistics Indonesia produces a massive amount of strategic data every year. However, these data are still underutilized by other parties (governments, researchers, etc.) due to technical limitations and raw data exclusivity and locality. Actually, numerous people outside BPS are capable of conducting analysis but unable to access the data.</a:t>
            </a:r>
          </a:p>
        </p:txBody>
      </p:sp>
      <p:sp>
        <p:nvSpPr>
          <p:cNvPr id="38" name="TextBox 37"/>
          <p:cNvSpPr txBox="1">
            <a:spLocks noChangeArrowheads="1"/>
          </p:cNvSpPr>
          <p:nvPr/>
        </p:nvSpPr>
        <p:spPr bwMode="auto">
          <a:xfrm>
            <a:off x="22771073" y="3086629"/>
            <a:ext cx="14354949" cy="2246769"/>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2800" dirty="0">
                <a:solidFill>
                  <a:schemeClr val="tx1">
                    <a:lumMod val="75000"/>
                  </a:schemeClr>
                </a:solidFill>
                <a:latin typeface="Arial" charset="0"/>
                <a:ea typeface="Arial" charset="0"/>
              </a:rPr>
              <a:t>To increase the data usefulness, we introduce </a:t>
            </a:r>
            <a:r>
              <a:rPr lang="en-US" altLang="en-US" sz="2800" dirty="0" err="1">
                <a:solidFill>
                  <a:schemeClr val="tx1">
                    <a:lumMod val="75000"/>
                  </a:schemeClr>
                </a:solidFill>
                <a:latin typeface="Arial" charset="0"/>
                <a:ea typeface="Arial" charset="0"/>
              </a:rPr>
              <a:t>AnalevR</a:t>
            </a:r>
            <a:r>
              <a:rPr lang="en-US" altLang="en-US" sz="2800" dirty="0">
                <a:solidFill>
                  <a:schemeClr val="tx1">
                    <a:lumMod val="75000"/>
                  </a:schemeClr>
                </a:solidFill>
                <a:latin typeface="Arial" charset="0"/>
                <a:ea typeface="Arial" charset="0"/>
              </a:rPr>
              <a:t>, an online R-based analysis environment that allows anyone to perform analyses and create visualization without having to own the original raw data. It uses a notebook-like interface where users can type commands and the output appears below it.</a:t>
            </a:r>
          </a:p>
        </p:txBody>
      </p:sp>
      <p:cxnSp>
        <p:nvCxnSpPr>
          <p:cNvPr id="39" name="Straight Connector 38"/>
          <p:cNvCxnSpPr/>
          <p:nvPr/>
        </p:nvCxnSpPr>
        <p:spPr bwMode="auto">
          <a:xfrm>
            <a:off x="22521839" y="3167477"/>
            <a:ext cx="0" cy="2625016"/>
          </a:xfrm>
          <a:prstGeom prst="line">
            <a:avLst/>
          </a:prstGeom>
          <a:noFill/>
          <a:ln w="25400" cap="flat" cmpd="sng" algn="ctr">
            <a:solidFill>
              <a:srgbClr val="F37121"/>
            </a:solidFill>
            <a:prstDash val="dash"/>
            <a:round/>
            <a:headEnd type="oval" w="lg" len="lg"/>
            <a:tailEnd type="oval" w="lg" len="lg"/>
          </a:ln>
          <a:effectLst/>
        </p:spPr>
      </p:cxnSp>
      <p:cxnSp>
        <p:nvCxnSpPr>
          <p:cNvPr id="42" name="Straight Connector 41"/>
          <p:cNvCxnSpPr/>
          <p:nvPr/>
        </p:nvCxnSpPr>
        <p:spPr bwMode="auto">
          <a:xfrm>
            <a:off x="12536253" y="6381693"/>
            <a:ext cx="0" cy="14251944"/>
          </a:xfrm>
          <a:prstGeom prst="line">
            <a:avLst/>
          </a:prstGeom>
          <a:noFill/>
          <a:ln w="25400" cap="flat" cmpd="sng" algn="ctr">
            <a:solidFill>
              <a:srgbClr val="F37121"/>
            </a:solidFill>
            <a:prstDash val="dash"/>
            <a:round/>
            <a:headEnd type="oval" w="lg" len="lg"/>
            <a:tailEnd type="oval" w="lg" len="lg"/>
          </a:ln>
          <a:effectLst/>
        </p:spPr>
      </p:cxnSp>
      <p:cxnSp>
        <p:nvCxnSpPr>
          <p:cNvPr id="47" name="Straight Connector 46"/>
          <p:cNvCxnSpPr/>
          <p:nvPr/>
        </p:nvCxnSpPr>
        <p:spPr bwMode="auto">
          <a:xfrm>
            <a:off x="24933809" y="6414822"/>
            <a:ext cx="0" cy="11560971"/>
          </a:xfrm>
          <a:prstGeom prst="line">
            <a:avLst/>
          </a:prstGeom>
          <a:noFill/>
          <a:ln w="25400" cap="flat" cmpd="sng" algn="ctr">
            <a:solidFill>
              <a:srgbClr val="F37121"/>
            </a:solidFill>
            <a:prstDash val="dash"/>
            <a:round/>
            <a:headEnd type="oval" w="lg" len="lg"/>
            <a:tailEnd type="oval" w="lg" len="lg"/>
          </a:ln>
          <a:effectLst/>
        </p:spPr>
      </p:cxnSp>
      <p:sp>
        <p:nvSpPr>
          <p:cNvPr id="40" name="Rounded Rectangle 39"/>
          <p:cNvSpPr/>
          <p:nvPr/>
        </p:nvSpPr>
        <p:spPr>
          <a:xfrm>
            <a:off x="596349" y="14153791"/>
            <a:ext cx="11489635" cy="6493175"/>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10185" y="13723078"/>
            <a:ext cx="3824682"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2398814" y="13915637"/>
            <a:ext cx="2303836"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Architecture</a:t>
            </a:r>
            <a:endParaRPr lang="en-US" sz="2800" b="1" dirty="0">
              <a:solidFill>
                <a:schemeClr val="bg1"/>
              </a:solidFill>
              <a:latin typeface="Arial" pitchFamily="34" charset="0"/>
              <a:cs typeface="Arial" pitchFamily="34" charset="0"/>
            </a:endParaRPr>
          </a:p>
        </p:txBody>
      </p:sp>
      <p:pic>
        <p:nvPicPr>
          <p:cNvPr id="1034" name="Picture 10"/>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584569" y="13763013"/>
            <a:ext cx="781556" cy="78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4153" y="15427863"/>
            <a:ext cx="1222593" cy="122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5226122" y="14781532"/>
            <a:ext cx="1398653" cy="646331"/>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Python</a:t>
            </a:r>
          </a:p>
          <a:p>
            <a:pPr algn="ctr"/>
            <a:r>
              <a:rPr lang="en-US" sz="1800" dirty="0" smtClean="0">
                <a:solidFill>
                  <a:schemeClr val="accent6"/>
                </a:solidFill>
                <a:latin typeface="Arial" pitchFamily="34" charset="0"/>
                <a:cs typeface="Arial" pitchFamily="34" charset="0"/>
              </a:rPr>
              <a:t>Web Server</a:t>
            </a:r>
            <a:endParaRPr lang="en-US" sz="1800" dirty="0">
              <a:solidFill>
                <a:schemeClr val="accent6"/>
              </a:solidFill>
              <a:latin typeface="Arial" pitchFamily="34" charset="0"/>
              <a:cs typeface="Arial" pitchFamily="34" charset="0"/>
            </a:endParaRPr>
          </a:p>
        </p:txBody>
      </p:sp>
      <p:pic>
        <p:nvPicPr>
          <p:cNvPr id="1036" name="Picture 12"/>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3413" y="19203649"/>
            <a:ext cx="1222593" cy="122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4233988" y="19491779"/>
            <a:ext cx="1172117" cy="646331"/>
          </a:xfrm>
          <a:prstGeom prst="rect">
            <a:avLst/>
          </a:prstGeom>
          <a:noFill/>
        </p:spPr>
        <p:txBody>
          <a:bodyPr wrap="none" rtlCol="0">
            <a:spAutoFit/>
          </a:bodyPr>
          <a:lstStyle/>
          <a:p>
            <a:pPr algn="ctr"/>
            <a:r>
              <a:rPr lang="en-US" sz="1800" dirty="0" smtClean="0">
                <a:solidFill>
                  <a:schemeClr val="accent1"/>
                </a:solidFill>
                <a:latin typeface="Arial" pitchFamily="34" charset="0"/>
                <a:cs typeface="Arial" pitchFamily="34" charset="0"/>
              </a:rPr>
              <a:t>MySQL</a:t>
            </a:r>
          </a:p>
          <a:p>
            <a:pPr algn="ctr"/>
            <a:r>
              <a:rPr lang="en-US" sz="1800" dirty="0" smtClean="0">
                <a:solidFill>
                  <a:schemeClr val="accent1"/>
                </a:solidFill>
                <a:latin typeface="Arial" pitchFamily="34" charset="0"/>
                <a:cs typeface="Arial" pitchFamily="34" charset="0"/>
              </a:rPr>
              <a:t>Database</a:t>
            </a:r>
            <a:endParaRPr lang="en-US" sz="1800" dirty="0">
              <a:solidFill>
                <a:schemeClr val="accent1"/>
              </a:solidFill>
              <a:latin typeface="Arial" pitchFamily="34" charset="0"/>
              <a:cs typeface="Arial" pitchFamily="34" charset="0"/>
            </a:endParaRPr>
          </a:p>
        </p:txBody>
      </p:sp>
      <p:cxnSp>
        <p:nvCxnSpPr>
          <p:cNvPr id="17" name="Straight Arrow Connector 16"/>
          <p:cNvCxnSpPr/>
          <p:nvPr/>
        </p:nvCxnSpPr>
        <p:spPr>
          <a:xfrm>
            <a:off x="5788615" y="16903190"/>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6034867" y="168962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917188" y="17312562"/>
            <a:ext cx="2015041" cy="1228298"/>
          </a:xfrm>
          <a:prstGeom prst="roundRect">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800" dirty="0" smtClean="0">
                <a:solidFill>
                  <a:srgbClr val="FF0000"/>
                </a:solidFill>
                <a:latin typeface="Arial" pitchFamily="34" charset="0"/>
                <a:cs typeface="Arial" pitchFamily="34" charset="0"/>
              </a:rPr>
              <a:t>User</a:t>
            </a:r>
          </a:p>
          <a:p>
            <a:pPr marL="285750" indent="-285750">
              <a:buFontTx/>
              <a:buChar char="-"/>
            </a:pPr>
            <a:r>
              <a:rPr lang="en-US" sz="1800" dirty="0" smtClean="0">
                <a:solidFill>
                  <a:srgbClr val="FF0000"/>
                </a:solidFill>
                <a:latin typeface="Arial" pitchFamily="34" charset="0"/>
                <a:cs typeface="Arial" pitchFamily="34" charset="0"/>
              </a:rPr>
              <a:t>Workspace</a:t>
            </a:r>
          </a:p>
          <a:p>
            <a:pPr marL="285750" indent="-285750">
              <a:buFontTx/>
              <a:buChar char="-"/>
            </a:pPr>
            <a:r>
              <a:rPr lang="en-US" sz="1800" dirty="0" smtClean="0">
                <a:solidFill>
                  <a:srgbClr val="FF0000"/>
                </a:solidFill>
                <a:latin typeface="Arial" pitchFamily="34" charset="0"/>
                <a:cs typeface="Arial" pitchFamily="34" charset="0"/>
              </a:rPr>
              <a:t>Data catalog</a:t>
            </a:r>
            <a:endParaRPr lang="en-US" sz="1800" dirty="0">
              <a:solidFill>
                <a:srgbClr val="FF0000"/>
              </a:solidFill>
              <a:latin typeface="Arial" pitchFamily="34" charset="0"/>
              <a:cs typeface="Arial" pitchFamily="34" charset="0"/>
            </a:endParaRPr>
          </a:p>
        </p:txBody>
      </p:sp>
      <p:pic>
        <p:nvPicPr>
          <p:cNvPr id="5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4530" y="15427862"/>
            <a:ext cx="1577820" cy="122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9998580" y="15058530"/>
            <a:ext cx="1236237" cy="369332"/>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R Session</a:t>
            </a:r>
            <a:endParaRPr lang="en-US" sz="1800" dirty="0">
              <a:solidFill>
                <a:schemeClr val="accent6"/>
              </a:solidFill>
              <a:latin typeface="Arial" pitchFamily="34" charset="0"/>
              <a:cs typeface="Arial" pitchFamily="34" charset="0"/>
            </a:endParaRPr>
          </a:p>
        </p:txBody>
      </p:sp>
      <p:pic>
        <p:nvPicPr>
          <p:cNvPr id="5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4530" y="19203650"/>
            <a:ext cx="1577820" cy="122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8360286" y="19630278"/>
            <a:ext cx="1454244" cy="369332"/>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R Processor</a:t>
            </a:r>
            <a:endParaRPr lang="en-US" sz="1800" dirty="0">
              <a:solidFill>
                <a:schemeClr val="accent6"/>
              </a:solidFill>
              <a:latin typeface="Arial" pitchFamily="34" charset="0"/>
              <a:cs typeface="Arial" pitchFamily="34" charset="0"/>
            </a:endParaRPr>
          </a:p>
        </p:txBody>
      </p:sp>
      <p:cxnSp>
        <p:nvCxnSpPr>
          <p:cNvPr id="61" name="Straight Arrow Connector 60"/>
          <p:cNvCxnSpPr/>
          <p:nvPr/>
        </p:nvCxnSpPr>
        <p:spPr>
          <a:xfrm>
            <a:off x="10403839" y="169257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10815707" y="169257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399360" y="1748515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latin typeface="Arial" pitchFamily="34" charset="0"/>
                <a:cs typeface="Arial" pitchFamily="34" charset="0"/>
              </a:rPr>
              <a:t>R Object</a:t>
            </a:r>
            <a:endParaRPr lang="en-US" sz="1800" dirty="0">
              <a:solidFill>
                <a:srgbClr val="FF0000"/>
              </a:solidFill>
              <a:latin typeface="Arial" pitchFamily="34" charset="0"/>
              <a:cs typeface="Arial" pitchFamily="34" charset="0"/>
            </a:endParaRPr>
          </a:p>
        </p:txBody>
      </p:sp>
      <p:sp>
        <p:nvSpPr>
          <p:cNvPr id="65" name="Oval 64"/>
          <p:cNvSpPr/>
          <p:nvPr/>
        </p:nvSpPr>
        <p:spPr>
          <a:xfrm>
            <a:off x="10612152" y="1748515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latin typeface="Arial" pitchFamily="34" charset="0"/>
                <a:cs typeface="Arial" pitchFamily="34" charset="0"/>
              </a:rPr>
              <a:t>HTML Object</a:t>
            </a:r>
            <a:endParaRPr lang="en-US" sz="1800" dirty="0">
              <a:solidFill>
                <a:srgbClr val="FF0000"/>
              </a:solidFill>
              <a:latin typeface="Arial" pitchFamily="34" charset="0"/>
              <a:cs typeface="Arial" pitchFamily="34" charset="0"/>
            </a:endParaRPr>
          </a:p>
        </p:txBody>
      </p:sp>
      <p:cxnSp>
        <p:nvCxnSpPr>
          <p:cNvPr id="67" name="Straight Arrow Connector 66"/>
          <p:cNvCxnSpPr/>
          <p:nvPr/>
        </p:nvCxnSpPr>
        <p:spPr>
          <a:xfrm>
            <a:off x="6798204" y="15868261"/>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6798202" y="16316228"/>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559330" y="15135928"/>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Req</a:t>
            </a:r>
            <a:endParaRPr lang="en-US" sz="1800" dirty="0">
              <a:solidFill>
                <a:srgbClr val="FF0000"/>
              </a:solidFill>
              <a:latin typeface="Arial" pitchFamily="34" charset="0"/>
              <a:cs typeface="Arial" pitchFamily="34" charset="0"/>
            </a:endParaRPr>
          </a:p>
        </p:txBody>
      </p:sp>
      <p:sp>
        <p:nvSpPr>
          <p:cNvPr id="71" name="Oval 70"/>
          <p:cNvSpPr/>
          <p:nvPr/>
        </p:nvSpPr>
        <p:spPr>
          <a:xfrm>
            <a:off x="7559330" y="1610521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Resp</a:t>
            </a:r>
            <a:endParaRPr lang="en-US" sz="1800" dirty="0">
              <a:solidFill>
                <a:srgbClr val="FF0000"/>
              </a:solidFill>
              <a:latin typeface="Arial" pitchFamily="34" charset="0"/>
              <a:cs typeface="Arial" pitchFamily="34" charset="0"/>
            </a:endParaRPr>
          </a:p>
        </p:txBody>
      </p:sp>
      <p:pic>
        <p:nvPicPr>
          <p:cNvPr id="1037" name="Picture 13"/>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2748" y="15427862"/>
            <a:ext cx="1222594" cy="122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Straight Arrow Connector 73"/>
          <p:cNvCxnSpPr/>
          <p:nvPr/>
        </p:nvCxnSpPr>
        <p:spPr>
          <a:xfrm>
            <a:off x="2325958" y="15897324"/>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2325956" y="16345291"/>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087084" y="15164991"/>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Req</a:t>
            </a:r>
            <a:endParaRPr lang="en-US" sz="1800" dirty="0">
              <a:solidFill>
                <a:srgbClr val="FF0000"/>
              </a:solidFill>
              <a:latin typeface="Arial" pitchFamily="34" charset="0"/>
              <a:cs typeface="Arial" pitchFamily="34" charset="0"/>
            </a:endParaRPr>
          </a:p>
        </p:txBody>
      </p:sp>
      <p:sp>
        <p:nvSpPr>
          <p:cNvPr id="77" name="Oval 76"/>
          <p:cNvSpPr/>
          <p:nvPr/>
        </p:nvSpPr>
        <p:spPr>
          <a:xfrm>
            <a:off x="3087084" y="16134278"/>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Resp</a:t>
            </a:r>
            <a:endParaRPr lang="en-US" sz="1800" dirty="0">
              <a:solidFill>
                <a:srgbClr val="FF0000"/>
              </a:solidFill>
              <a:latin typeface="Arial" pitchFamily="34" charset="0"/>
              <a:cs typeface="Arial" pitchFamily="34" charset="0"/>
            </a:endParaRPr>
          </a:p>
        </p:txBody>
      </p:sp>
      <p:sp>
        <p:nvSpPr>
          <p:cNvPr id="78" name="Rounded Rectangle 77"/>
          <p:cNvSpPr/>
          <p:nvPr/>
        </p:nvSpPr>
        <p:spPr>
          <a:xfrm>
            <a:off x="12967093" y="6718580"/>
            <a:ext cx="11489635" cy="4184872"/>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12967094" y="12326333"/>
            <a:ext cx="11489635" cy="8307305"/>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25421306" y="6917636"/>
            <a:ext cx="11489635" cy="10071672"/>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26135142" y="6486922"/>
            <a:ext cx="3824682"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7676970" y="6664385"/>
            <a:ext cx="1284326"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Result</a:t>
            </a:r>
            <a:endParaRPr lang="en-US" sz="2800" b="1" dirty="0">
              <a:solidFill>
                <a:schemeClr val="bg1"/>
              </a:solidFill>
              <a:latin typeface="Arial" pitchFamily="34" charset="0"/>
              <a:cs typeface="Arial" pitchFamily="34" charset="0"/>
            </a:endParaRPr>
          </a:p>
        </p:txBody>
      </p:sp>
      <p:pic>
        <p:nvPicPr>
          <p:cNvPr id="1039" name="Picture 15"/>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26907202" y="6602214"/>
            <a:ext cx="677755" cy="67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76114" y="7769258"/>
            <a:ext cx="10383776" cy="490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Straight Connector 90"/>
          <p:cNvCxnSpPr/>
          <p:nvPr/>
        </p:nvCxnSpPr>
        <p:spPr bwMode="auto">
          <a:xfrm flipH="1" flipV="1">
            <a:off x="25831276" y="12851299"/>
            <a:ext cx="10663504" cy="23183"/>
          </a:xfrm>
          <a:prstGeom prst="line">
            <a:avLst/>
          </a:prstGeom>
          <a:noFill/>
          <a:ln w="25400" cap="flat" cmpd="sng" algn="ctr">
            <a:solidFill>
              <a:srgbClr val="F37121"/>
            </a:solidFill>
            <a:prstDash val="dash"/>
            <a:round/>
            <a:headEnd type="oval" w="lg" len="lg"/>
            <a:tailEnd type="oval" w="lg" len="lg"/>
          </a:ln>
          <a:effectLst/>
        </p:spPr>
      </p:cxnSp>
      <p:pic>
        <p:nvPicPr>
          <p:cNvPr id="93"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04182" y="13082931"/>
            <a:ext cx="32575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68787" y="14038826"/>
            <a:ext cx="2200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38504" y="13093464"/>
            <a:ext cx="3994346" cy="14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04700" y="14690781"/>
            <a:ext cx="3407874" cy="188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Straight Connector 96"/>
          <p:cNvCxnSpPr/>
          <p:nvPr/>
        </p:nvCxnSpPr>
        <p:spPr bwMode="auto">
          <a:xfrm flipV="1">
            <a:off x="28310771" y="14829027"/>
            <a:ext cx="4498447" cy="9891"/>
          </a:xfrm>
          <a:prstGeom prst="line">
            <a:avLst/>
          </a:prstGeom>
          <a:noFill/>
          <a:ln w="25400" cap="flat" cmpd="sng" algn="ctr">
            <a:solidFill>
              <a:schemeClr val="tx1"/>
            </a:solidFill>
            <a:prstDash val="dash"/>
            <a:round/>
            <a:headEnd type="none" w="med" len="med"/>
            <a:tailEnd type="none" w="med" len="med"/>
          </a:ln>
          <a:effectLst/>
        </p:spPr>
      </p:cxnSp>
      <p:cxnSp>
        <p:nvCxnSpPr>
          <p:cNvPr id="100" name="Straight Connector 99"/>
          <p:cNvCxnSpPr/>
          <p:nvPr/>
        </p:nvCxnSpPr>
        <p:spPr bwMode="auto">
          <a:xfrm rot="5400000">
            <a:off x="28927203" y="14991318"/>
            <a:ext cx="3311082" cy="0"/>
          </a:xfrm>
          <a:prstGeom prst="line">
            <a:avLst/>
          </a:prstGeom>
          <a:noFill/>
          <a:ln w="25400" cap="flat" cmpd="sng" algn="ctr">
            <a:solidFill>
              <a:schemeClr val="tx1"/>
            </a:solidFill>
            <a:prstDash val="dash"/>
            <a:round/>
            <a:headEnd type="none" w="med" len="med"/>
            <a:tailEnd type="none" w="med" len="med"/>
          </a:ln>
          <a:effectLst/>
        </p:spPr>
      </p:cxnSp>
      <p:sp>
        <p:nvSpPr>
          <p:cNvPr id="102" name="TextBox 101"/>
          <p:cNvSpPr txBox="1"/>
          <p:nvPr/>
        </p:nvSpPr>
        <p:spPr>
          <a:xfrm>
            <a:off x="28803047" y="14243534"/>
            <a:ext cx="1582486" cy="369332"/>
          </a:xfrm>
          <a:prstGeom prst="rect">
            <a:avLst/>
          </a:prstGeom>
          <a:noFill/>
        </p:spPr>
        <p:txBody>
          <a:bodyPr wrap="none" rtlCol="0">
            <a:spAutoFit/>
          </a:bodyPr>
          <a:lstStyle/>
          <a:p>
            <a:pPr algn="ctr"/>
            <a:r>
              <a:rPr lang="en-US" sz="1800" dirty="0" smtClean="0">
                <a:solidFill>
                  <a:srgbClr val="FF0000"/>
                </a:solidFill>
                <a:latin typeface="Arial" pitchFamily="34" charset="0"/>
                <a:cs typeface="Arial" pitchFamily="34" charset="0"/>
              </a:rPr>
              <a:t>Data Selector</a:t>
            </a:r>
            <a:endParaRPr lang="en-US" sz="1800" dirty="0">
              <a:solidFill>
                <a:srgbClr val="FF0000"/>
              </a:solidFill>
              <a:latin typeface="Arial" pitchFamily="34" charset="0"/>
              <a:cs typeface="Arial" pitchFamily="34" charset="0"/>
            </a:endParaRPr>
          </a:p>
        </p:txBody>
      </p:sp>
      <p:sp>
        <p:nvSpPr>
          <p:cNvPr id="103" name="TextBox 102"/>
          <p:cNvSpPr txBox="1"/>
          <p:nvPr/>
        </p:nvSpPr>
        <p:spPr>
          <a:xfrm>
            <a:off x="28356855" y="15076328"/>
            <a:ext cx="2001382" cy="369332"/>
          </a:xfrm>
          <a:prstGeom prst="rect">
            <a:avLst/>
          </a:prstGeom>
          <a:noFill/>
        </p:spPr>
        <p:txBody>
          <a:bodyPr wrap="none" rtlCol="0">
            <a:spAutoFit/>
          </a:bodyPr>
          <a:lstStyle/>
          <a:p>
            <a:pPr algn="r"/>
            <a:r>
              <a:rPr lang="en-US" sz="1800" dirty="0" smtClean="0">
                <a:solidFill>
                  <a:srgbClr val="FF0000"/>
                </a:solidFill>
                <a:latin typeface="Arial" pitchFamily="34" charset="0"/>
                <a:cs typeface="Arial" pitchFamily="34" charset="0"/>
              </a:rPr>
              <a:t>Multi Workspaces</a:t>
            </a:r>
            <a:endParaRPr lang="en-US" sz="1800" dirty="0">
              <a:solidFill>
                <a:srgbClr val="FF0000"/>
              </a:solidFill>
              <a:latin typeface="Arial" pitchFamily="34" charset="0"/>
              <a:cs typeface="Arial" pitchFamily="34" charset="0"/>
            </a:endParaRPr>
          </a:p>
        </p:txBody>
      </p:sp>
      <p:sp>
        <p:nvSpPr>
          <p:cNvPr id="104" name="TextBox 103"/>
          <p:cNvSpPr txBox="1"/>
          <p:nvPr/>
        </p:nvSpPr>
        <p:spPr>
          <a:xfrm>
            <a:off x="30807836" y="13984222"/>
            <a:ext cx="1005403" cy="646331"/>
          </a:xfrm>
          <a:prstGeom prst="rect">
            <a:avLst/>
          </a:prstGeom>
          <a:noFill/>
        </p:spPr>
        <p:txBody>
          <a:bodyPr wrap="none" rtlCol="0">
            <a:spAutoFit/>
          </a:bodyPr>
          <a:lstStyle/>
          <a:p>
            <a:r>
              <a:rPr lang="en-US" sz="1800" dirty="0" smtClean="0">
                <a:solidFill>
                  <a:srgbClr val="FF0000"/>
                </a:solidFill>
                <a:latin typeface="Arial" pitchFamily="34" charset="0"/>
                <a:cs typeface="Arial" pitchFamily="34" charset="0"/>
              </a:rPr>
              <a:t>Data</a:t>
            </a:r>
          </a:p>
          <a:p>
            <a:r>
              <a:rPr lang="en-US" sz="1800" dirty="0" smtClean="0">
                <a:solidFill>
                  <a:srgbClr val="FF0000"/>
                </a:solidFill>
                <a:latin typeface="Arial" pitchFamily="34" charset="0"/>
                <a:cs typeface="Arial" pitchFamily="34" charset="0"/>
              </a:rPr>
              <a:t>Preview</a:t>
            </a:r>
            <a:endParaRPr lang="en-US" sz="1800" dirty="0">
              <a:solidFill>
                <a:srgbClr val="FF0000"/>
              </a:solidFill>
              <a:latin typeface="Arial" pitchFamily="34" charset="0"/>
              <a:cs typeface="Arial" pitchFamily="34" charset="0"/>
            </a:endParaRPr>
          </a:p>
        </p:txBody>
      </p:sp>
      <p:sp>
        <p:nvSpPr>
          <p:cNvPr id="105" name="TextBox 104"/>
          <p:cNvSpPr txBox="1"/>
          <p:nvPr/>
        </p:nvSpPr>
        <p:spPr>
          <a:xfrm>
            <a:off x="30823756" y="15105630"/>
            <a:ext cx="2031325" cy="646331"/>
          </a:xfrm>
          <a:prstGeom prst="rect">
            <a:avLst/>
          </a:prstGeom>
          <a:noFill/>
        </p:spPr>
        <p:txBody>
          <a:bodyPr wrap="none" rtlCol="0">
            <a:spAutoFit/>
          </a:bodyPr>
          <a:lstStyle/>
          <a:p>
            <a:r>
              <a:rPr lang="en-US" sz="1800" dirty="0" smtClean="0">
                <a:solidFill>
                  <a:srgbClr val="FF0000"/>
                </a:solidFill>
                <a:latin typeface="Arial" pitchFamily="34" charset="0"/>
                <a:cs typeface="Arial" pitchFamily="34" charset="0"/>
              </a:rPr>
              <a:t>Data Analysis and</a:t>
            </a:r>
          </a:p>
          <a:p>
            <a:r>
              <a:rPr lang="en-US" sz="1800" dirty="0" smtClean="0">
                <a:solidFill>
                  <a:srgbClr val="FF0000"/>
                </a:solidFill>
                <a:latin typeface="Arial" pitchFamily="34" charset="0"/>
                <a:cs typeface="Arial" pitchFamily="34" charset="0"/>
              </a:rPr>
              <a:t>Visualization</a:t>
            </a:r>
            <a:endParaRPr lang="en-US" sz="1800" dirty="0">
              <a:solidFill>
                <a:srgbClr val="FF0000"/>
              </a:solidFill>
              <a:latin typeface="Arial" pitchFamily="34" charset="0"/>
              <a:cs typeface="Arial" pitchFamily="34" charset="0"/>
            </a:endParaRPr>
          </a:p>
        </p:txBody>
      </p:sp>
      <p:pic>
        <p:nvPicPr>
          <p:cNvPr id="1026" name="Picture 2"/>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18186" y="15450710"/>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33398" y="13799105"/>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 name="Straight Arrow Connector 97"/>
          <p:cNvCxnSpPr/>
          <p:nvPr/>
        </p:nvCxnSpPr>
        <p:spPr>
          <a:xfrm>
            <a:off x="15239369" y="16246439"/>
            <a:ext cx="731935" cy="0"/>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15239369" y="14846731"/>
            <a:ext cx="731935" cy="1399708"/>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5239369" y="16246439"/>
            <a:ext cx="731935" cy="141540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7358539" y="16268330"/>
            <a:ext cx="731935" cy="0"/>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7358539" y="14846731"/>
            <a:ext cx="731935" cy="1421599"/>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17358539" y="16268330"/>
            <a:ext cx="731935" cy="139351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19319857" y="16246439"/>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20768964" y="16246439"/>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33" idx="2"/>
          </p:cNvCxnSpPr>
          <p:nvPr/>
        </p:nvCxnSpPr>
        <p:spPr>
          <a:xfrm>
            <a:off x="20268397" y="17181356"/>
            <a:ext cx="786889" cy="50696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5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118187" y="16049249"/>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3"/>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49928" y="15482123"/>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33399" y="17188092"/>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5"/>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58127" y="14007489"/>
            <a:ext cx="374612" cy="3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6"/>
          <p:cNvPicPr>
            <a:picLocks noChangeAspect="1" noChangeArrowheads="1"/>
          </p:cNvPicPr>
          <p:nvPr/>
        </p:nvPicPr>
        <p:blipFill>
          <a:blip r:embed="rId1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86629" y="15606763"/>
            <a:ext cx="543655" cy="5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7"/>
          <p:cNvPicPr>
            <a:picLocks noChangeAspect="1" noChangeArrowheads="1"/>
          </p:cNvPicPr>
          <p:nvPr/>
        </p:nvPicPr>
        <p:blipFill>
          <a:blip r:embed="rId2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06568" y="17352898"/>
            <a:ext cx="477731" cy="47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a:off x="16120377" y="14812585"/>
            <a:ext cx="1077411"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Create</a:t>
            </a:r>
          </a:p>
          <a:p>
            <a:pPr algn="ctr"/>
            <a:r>
              <a:rPr lang="en-US" sz="1400" dirty="0" smtClean="0">
                <a:solidFill>
                  <a:schemeClr val="accent3"/>
                </a:solidFill>
                <a:latin typeface="Arial" pitchFamily="34" charset="0"/>
                <a:cs typeface="Arial" pitchFamily="34" charset="0"/>
              </a:rPr>
              <a:t>Workspace</a:t>
            </a:r>
            <a:endParaRPr lang="en-US" sz="1400" dirty="0">
              <a:solidFill>
                <a:schemeClr val="accent3"/>
              </a:solidFill>
              <a:latin typeface="Arial" pitchFamily="34" charset="0"/>
              <a:cs typeface="Arial" pitchFamily="34" charset="0"/>
            </a:endParaRPr>
          </a:p>
        </p:txBody>
      </p:sp>
      <p:sp>
        <p:nvSpPr>
          <p:cNvPr id="132" name="TextBox 131"/>
          <p:cNvSpPr txBox="1"/>
          <p:nvPr/>
        </p:nvSpPr>
        <p:spPr>
          <a:xfrm>
            <a:off x="16133399" y="16496381"/>
            <a:ext cx="1077411"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Open</a:t>
            </a:r>
          </a:p>
          <a:p>
            <a:pPr algn="ctr"/>
            <a:r>
              <a:rPr lang="en-US" sz="1400" dirty="0" smtClean="0">
                <a:solidFill>
                  <a:schemeClr val="accent6">
                    <a:lumMod val="75000"/>
                  </a:schemeClr>
                </a:solidFill>
                <a:latin typeface="Arial" pitchFamily="34" charset="0"/>
                <a:cs typeface="Arial" pitchFamily="34" charset="0"/>
              </a:rPr>
              <a:t>Workspace</a:t>
            </a:r>
            <a:endParaRPr lang="en-US" sz="1400" dirty="0">
              <a:solidFill>
                <a:schemeClr val="accent6">
                  <a:lumMod val="75000"/>
                </a:schemeClr>
              </a:solidFill>
              <a:latin typeface="Arial" pitchFamily="34" charset="0"/>
              <a:cs typeface="Arial" pitchFamily="34" charset="0"/>
            </a:endParaRPr>
          </a:p>
        </p:txBody>
      </p:sp>
      <p:sp>
        <p:nvSpPr>
          <p:cNvPr id="133" name="TextBox 132"/>
          <p:cNvSpPr txBox="1"/>
          <p:nvPr/>
        </p:nvSpPr>
        <p:spPr>
          <a:xfrm>
            <a:off x="19841837" y="16658136"/>
            <a:ext cx="853119" cy="523220"/>
          </a:xfrm>
          <a:prstGeom prst="rect">
            <a:avLst/>
          </a:prstGeom>
          <a:noFill/>
        </p:spPr>
        <p:txBody>
          <a:bodyPr wrap="none" rtlCol="0">
            <a:spAutoFit/>
          </a:bodyPr>
          <a:lstStyle/>
          <a:p>
            <a:pPr algn="ctr"/>
            <a:r>
              <a:rPr lang="en-US" sz="1400" dirty="0" smtClean="0">
                <a:solidFill>
                  <a:schemeClr val="accent5">
                    <a:lumMod val="75000"/>
                  </a:schemeClr>
                </a:solidFill>
                <a:latin typeface="Arial" pitchFamily="34" charset="0"/>
                <a:cs typeface="Arial" pitchFamily="34" charset="0"/>
              </a:rPr>
              <a:t>Make</a:t>
            </a:r>
          </a:p>
          <a:p>
            <a:pPr algn="ctr"/>
            <a:r>
              <a:rPr lang="en-US" sz="1400" dirty="0" smtClean="0">
                <a:solidFill>
                  <a:schemeClr val="accent5">
                    <a:lumMod val="75000"/>
                  </a:schemeClr>
                </a:solidFill>
                <a:latin typeface="Arial" pitchFamily="34" charset="0"/>
                <a:cs typeface="Arial" pitchFamily="34" charset="0"/>
              </a:rPr>
              <a:t>Analysis</a:t>
            </a:r>
            <a:endParaRPr lang="en-US" sz="1400" dirty="0">
              <a:solidFill>
                <a:schemeClr val="accent5">
                  <a:lumMod val="75000"/>
                </a:schemeClr>
              </a:solidFill>
              <a:latin typeface="Arial" pitchFamily="34" charset="0"/>
              <a:cs typeface="Arial" pitchFamily="34" charset="0"/>
            </a:endParaRPr>
          </a:p>
        </p:txBody>
      </p:sp>
      <p:pic>
        <p:nvPicPr>
          <p:cNvPr id="68" name="Picture 8"/>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41316" y="15691640"/>
            <a:ext cx="954417" cy="9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 name="TextBox 134"/>
          <p:cNvSpPr txBox="1"/>
          <p:nvPr/>
        </p:nvSpPr>
        <p:spPr>
          <a:xfrm>
            <a:off x="17984193" y="16655769"/>
            <a:ext cx="1468671" cy="523220"/>
          </a:xfrm>
          <a:prstGeom prst="rect">
            <a:avLst/>
          </a:prstGeom>
          <a:noFill/>
        </p:spPr>
        <p:txBody>
          <a:bodyPr wrap="none" rtlCol="0">
            <a:spAutoFit/>
          </a:bodyPr>
          <a:lstStyle/>
          <a:p>
            <a:pPr algn="ctr"/>
            <a:r>
              <a:rPr lang="en-US" sz="1400" dirty="0" smtClean="0">
                <a:solidFill>
                  <a:srgbClr val="7030A0"/>
                </a:solidFill>
                <a:latin typeface="Arial" pitchFamily="34" charset="0"/>
                <a:cs typeface="Arial" pitchFamily="34" charset="0"/>
              </a:rPr>
              <a:t>Select </a:t>
            </a:r>
          </a:p>
          <a:p>
            <a:pPr algn="ctr"/>
            <a:r>
              <a:rPr lang="en-US" sz="1400" dirty="0" smtClean="0">
                <a:solidFill>
                  <a:srgbClr val="7030A0"/>
                </a:solidFill>
                <a:latin typeface="Arial" pitchFamily="34" charset="0"/>
                <a:cs typeface="Arial" pitchFamily="34" charset="0"/>
              </a:rPr>
              <a:t>Multiple Dataset</a:t>
            </a:r>
            <a:endParaRPr lang="en-US" sz="1400" dirty="0">
              <a:solidFill>
                <a:srgbClr val="7030A0"/>
              </a:solidFill>
              <a:latin typeface="Arial" pitchFamily="34" charset="0"/>
              <a:cs typeface="Arial" pitchFamily="34" charset="0"/>
            </a:endParaRPr>
          </a:p>
        </p:txBody>
      </p:sp>
      <p:pic>
        <p:nvPicPr>
          <p:cNvPr id="72" name="Picture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937621" y="15723686"/>
            <a:ext cx="934450" cy="9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10"/>
          <p:cNvPicPr>
            <a:picLocks noChangeAspect="1" noChangeArrowheads="1"/>
          </p:cNvPicPr>
          <p:nvPr/>
        </p:nvPicPr>
        <p:blipFill>
          <a:blip r:embed="rId2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431134" y="15728670"/>
            <a:ext cx="959753" cy="95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TextBox 137"/>
          <p:cNvSpPr txBox="1"/>
          <p:nvPr/>
        </p:nvSpPr>
        <p:spPr>
          <a:xfrm>
            <a:off x="15822977" y="18177357"/>
            <a:ext cx="1648208" cy="523220"/>
          </a:xfrm>
          <a:prstGeom prst="rect">
            <a:avLst/>
          </a:prstGeom>
          <a:noFill/>
        </p:spPr>
        <p:txBody>
          <a:bodyPr wrap="none" rtlCol="0">
            <a:spAutoFit/>
          </a:bodyPr>
          <a:lstStyle/>
          <a:p>
            <a:pPr algn="ctr"/>
            <a:r>
              <a:rPr lang="en-US" sz="1400" dirty="0" smtClean="0">
                <a:solidFill>
                  <a:schemeClr val="accent1"/>
                </a:solidFill>
                <a:latin typeface="Arial" pitchFamily="34" charset="0"/>
                <a:cs typeface="Arial" pitchFamily="34" charset="0"/>
              </a:rPr>
              <a:t>Browse and Clone</a:t>
            </a:r>
          </a:p>
          <a:p>
            <a:pPr algn="ctr"/>
            <a:r>
              <a:rPr lang="en-US" sz="1400" dirty="0" smtClean="0">
                <a:solidFill>
                  <a:schemeClr val="accent1"/>
                </a:solidFill>
                <a:latin typeface="Arial" pitchFamily="34" charset="0"/>
                <a:cs typeface="Arial" pitchFamily="34" charset="0"/>
              </a:rPr>
              <a:t>Workspace</a:t>
            </a:r>
            <a:endParaRPr lang="en-US" sz="1400" dirty="0">
              <a:solidFill>
                <a:schemeClr val="accent1"/>
              </a:solidFill>
              <a:latin typeface="Arial" pitchFamily="34" charset="0"/>
              <a:cs typeface="Arial" pitchFamily="34" charset="0"/>
            </a:endParaRPr>
          </a:p>
        </p:txBody>
      </p:sp>
      <p:sp>
        <p:nvSpPr>
          <p:cNvPr id="139" name="TextBox 138"/>
          <p:cNvSpPr txBox="1"/>
          <p:nvPr/>
        </p:nvSpPr>
        <p:spPr>
          <a:xfrm>
            <a:off x="21461273" y="16700485"/>
            <a:ext cx="899477"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Visualize</a:t>
            </a:r>
          </a:p>
          <a:p>
            <a:pPr algn="ctr"/>
            <a:r>
              <a:rPr lang="en-US" sz="1400" dirty="0" smtClean="0">
                <a:solidFill>
                  <a:schemeClr val="accent6">
                    <a:lumMod val="75000"/>
                  </a:schemeClr>
                </a:solidFill>
                <a:latin typeface="Arial" pitchFamily="34" charset="0"/>
                <a:cs typeface="Arial" pitchFamily="34" charset="0"/>
              </a:rPr>
              <a:t>Result</a:t>
            </a:r>
            <a:endParaRPr lang="en-US" sz="1400" dirty="0">
              <a:solidFill>
                <a:schemeClr val="accent6">
                  <a:lumMod val="75000"/>
                </a:schemeClr>
              </a:solidFill>
              <a:latin typeface="Arial" pitchFamily="34" charset="0"/>
              <a:cs typeface="Arial" pitchFamily="34" charset="0"/>
            </a:endParaRPr>
          </a:p>
        </p:txBody>
      </p:sp>
      <p:cxnSp>
        <p:nvCxnSpPr>
          <p:cNvPr id="142" name="Straight Arrow Connector 141"/>
          <p:cNvCxnSpPr>
            <a:stCxn id="139" idx="2"/>
          </p:cNvCxnSpPr>
          <p:nvPr/>
        </p:nvCxnSpPr>
        <p:spPr>
          <a:xfrm flipH="1">
            <a:off x="21207686" y="17223705"/>
            <a:ext cx="703326" cy="45324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146" name="Picture 3"/>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26659" y="17675489"/>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 name="TextBox 146"/>
          <p:cNvSpPr txBox="1"/>
          <p:nvPr/>
        </p:nvSpPr>
        <p:spPr>
          <a:xfrm>
            <a:off x="20601635" y="18664754"/>
            <a:ext cx="1077411" cy="523220"/>
          </a:xfrm>
          <a:prstGeom prst="rect">
            <a:avLst/>
          </a:prstGeom>
          <a:noFill/>
        </p:spPr>
        <p:txBody>
          <a:bodyPr wrap="none" rtlCol="0">
            <a:spAutoFit/>
          </a:bodyPr>
          <a:lstStyle/>
          <a:p>
            <a:pPr algn="ctr"/>
            <a:r>
              <a:rPr lang="en-US" sz="1400" dirty="0" smtClean="0">
                <a:solidFill>
                  <a:schemeClr val="accent2">
                    <a:lumMod val="75000"/>
                  </a:schemeClr>
                </a:solidFill>
                <a:latin typeface="Arial" pitchFamily="34" charset="0"/>
                <a:cs typeface="Arial" pitchFamily="34" charset="0"/>
              </a:rPr>
              <a:t>Save</a:t>
            </a:r>
          </a:p>
          <a:p>
            <a:pPr algn="ctr"/>
            <a:r>
              <a:rPr lang="en-US" sz="1400" dirty="0" smtClean="0">
                <a:solidFill>
                  <a:schemeClr val="accent2">
                    <a:lumMod val="75000"/>
                  </a:schemeClr>
                </a:solidFill>
                <a:latin typeface="Arial" pitchFamily="34" charset="0"/>
                <a:cs typeface="Arial" pitchFamily="34" charset="0"/>
              </a:rPr>
              <a:t>Workspace</a:t>
            </a:r>
            <a:endParaRPr lang="en-US" sz="1400" dirty="0">
              <a:solidFill>
                <a:schemeClr val="accent2">
                  <a:lumMod val="75000"/>
                </a:schemeClr>
              </a:solidFill>
              <a:latin typeface="Arial" pitchFamily="34" charset="0"/>
              <a:cs typeface="Arial" pitchFamily="34" charset="0"/>
            </a:endParaRPr>
          </a:p>
        </p:txBody>
      </p:sp>
      <p:pic>
        <p:nvPicPr>
          <p:cNvPr id="123" name="Picture 11"/>
          <p:cNvPicPr>
            <a:picLocks noChangeAspect="1" noChangeArrowheads="1"/>
          </p:cNvPicPr>
          <p:nvPr/>
        </p:nvPicPr>
        <p:blipFill>
          <a:blip r:embed="rId2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84334" y="17845396"/>
            <a:ext cx="508719" cy="5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9" name="Straight Arrow Connector 148"/>
          <p:cNvCxnSpPr/>
          <p:nvPr/>
        </p:nvCxnSpPr>
        <p:spPr>
          <a:xfrm flipV="1">
            <a:off x="21768413" y="18155466"/>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150" name="Picture 3"/>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81869" y="17688323"/>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TextBox 150"/>
          <p:cNvSpPr txBox="1"/>
          <p:nvPr/>
        </p:nvSpPr>
        <p:spPr>
          <a:xfrm>
            <a:off x="22356845" y="18677588"/>
            <a:ext cx="1077411"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Share</a:t>
            </a:r>
          </a:p>
          <a:p>
            <a:pPr algn="ctr"/>
            <a:r>
              <a:rPr lang="en-US" sz="1400" dirty="0" smtClean="0">
                <a:solidFill>
                  <a:schemeClr val="accent6">
                    <a:lumMod val="75000"/>
                  </a:schemeClr>
                </a:solidFill>
                <a:latin typeface="Arial" pitchFamily="34" charset="0"/>
                <a:cs typeface="Arial" pitchFamily="34" charset="0"/>
              </a:rPr>
              <a:t>Workspace</a:t>
            </a:r>
            <a:endParaRPr lang="en-US" sz="1400" dirty="0">
              <a:solidFill>
                <a:schemeClr val="accent6">
                  <a:lumMod val="75000"/>
                </a:schemeClr>
              </a:solidFill>
              <a:latin typeface="Arial" pitchFamily="34" charset="0"/>
              <a:cs typeface="Arial" pitchFamily="34" charset="0"/>
            </a:endParaRPr>
          </a:p>
        </p:txBody>
      </p:sp>
      <p:pic>
        <p:nvPicPr>
          <p:cNvPr id="124" name="Picture 12"/>
          <p:cNvPicPr>
            <a:picLocks noChangeAspect="1" noChangeArrowheads="1"/>
          </p:cNvPicPr>
          <p:nvPr/>
        </p:nvPicPr>
        <p:blipFill>
          <a:blip r:embed="rId2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730129" y="17921964"/>
            <a:ext cx="344791" cy="34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14932" y="7864540"/>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26">
            <a:lum bright="40000" contrast="-40000"/>
            <a:extLst>
              <a:ext uri="{28A0092B-C50C-407E-A947-70E740481C1C}">
                <a14:useLocalDpi xmlns:a14="http://schemas.microsoft.com/office/drawing/2010/main" val="0"/>
              </a:ext>
            </a:extLst>
          </a:blip>
          <a:srcRect/>
          <a:stretch>
            <a:fillRect/>
          </a:stretch>
        </p:blipFill>
        <p:spPr bwMode="auto">
          <a:xfrm flipH="1">
            <a:off x="15196673" y="7990356"/>
            <a:ext cx="578903" cy="57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TextBox 119"/>
          <p:cNvSpPr txBox="1"/>
          <p:nvPr/>
        </p:nvSpPr>
        <p:spPr>
          <a:xfrm>
            <a:off x="13933904" y="16965147"/>
            <a:ext cx="1329211"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User</a:t>
            </a:r>
          </a:p>
          <a:p>
            <a:pPr algn="ctr"/>
            <a:r>
              <a:rPr lang="en-US" sz="1400" dirty="0" smtClean="0">
                <a:solidFill>
                  <a:schemeClr val="accent3"/>
                </a:solidFill>
                <a:latin typeface="Arial" pitchFamily="34" charset="0"/>
                <a:cs typeface="Arial" pitchFamily="34" charset="0"/>
              </a:rPr>
              <a:t>Open Browser</a:t>
            </a:r>
            <a:endParaRPr lang="en-US" sz="1400" dirty="0">
              <a:solidFill>
                <a:schemeClr val="accent3"/>
              </a:solidFill>
              <a:latin typeface="Arial" pitchFamily="34" charset="0"/>
              <a:cs typeface="Arial" pitchFamily="34" charset="0"/>
            </a:endParaRPr>
          </a:p>
        </p:txBody>
      </p:sp>
      <p:sp>
        <p:nvSpPr>
          <p:cNvPr id="121" name="TextBox 120"/>
          <p:cNvSpPr txBox="1"/>
          <p:nvPr/>
        </p:nvSpPr>
        <p:spPr>
          <a:xfrm>
            <a:off x="14834232" y="8832721"/>
            <a:ext cx="922047"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User </a:t>
            </a:r>
          </a:p>
          <a:p>
            <a:pPr algn="ctr"/>
            <a:r>
              <a:rPr lang="en-US" sz="1400" dirty="0" smtClean="0">
                <a:solidFill>
                  <a:schemeClr val="accent3"/>
                </a:solidFill>
                <a:latin typeface="Arial" pitchFamily="34" charset="0"/>
                <a:cs typeface="Arial" pitchFamily="34" charset="0"/>
              </a:rPr>
              <a:t>Buy Data</a:t>
            </a:r>
            <a:endParaRPr lang="en-US" sz="1400" dirty="0">
              <a:solidFill>
                <a:schemeClr val="accent3"/>
              </a:solidFill>
              <a:latin typeface="Arial" pitchFamily="34" charset="0"/>
              <a:cs typeface="Arial" pitchFamily="34" charset="0"/>
            </a:endParaRPr>
          </a:p>
        </p:txBody>
      </p:sp>
      <p:pic>
        <p:nvPicPr>
          <p:cNvPr id="5" name="Picture 3"/>
          <p:cNvPicPr>
            <a:picLocks noChangeAspect="1" noChangeArrowheads="1"/>
          </p:cNvPicPr>
          <p:nvPr/>
        </p:nvPicPr>
        <p:blipFill>
          <a:blip r:embed="rId2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519736" y="7635670"/>
            <a:ext cx="1616838" cy="161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 name="Straight Arrow Connector 121"/>
          <p:cNvCxnSpPr/>
          <p:nvPr/>
        </p:nvCxnSpPr>
        <p:spPr>
          <a:xfrm flipV="1">
            <a:off x="16010478" y="8464474"/>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6460413" y="8899314"/>
            <a:ext cx="1769652" cy="523220"/>
          </a:xfrm>
          <a:prstGeom prst="rect">
            <a:avLst/>
          </a:prstGeom>
          <a:noFill/>
        </p:spPr>
        <p:txBody>
          <a:bodyPr wrap="none" rtlCol="0">
            <a:spAutoFit/>
          </a:bodyPr>
          <a:lstStyle/>
          <a:p>
            <a:pPr algn="ctr"/>
            <a:r>
              <a:rPr lang="en-US" sz="1400" dirty="0" smtClean="0">
                <a:solidFill>
                  <a:schemeClr val="accent1"/>
                </a:solidFill>
                <a:latin typeface="Arial" pitchFamily="34" charset="0"/>
                <a:cs typeface="Arial" pitchFamily="34" charset="0"/>
              </a:rPr>
              <a:t>Open in Own</a:t>
            </a:r>
          </a:p>
          <a:p>
            <a:pPr algn="ctr"/>
            <a:r>
              <a:rPr lang="en-US" sz="1400" dirty="0" smtClean="0">
                <a:solidFill>
                  <a:schemeClr val="accent1"/>
                </a:solidFill>
                <a:latin typeface="Arial" pitchFamily="34" charset="0"/>
                <a:cs typeface="Arial" pitchFamily="34" charset="0"/>
              </a:rPr>
              <a:t>Analysis Application</a:t>
            </a:r>
            <a:endParaRPr lang="en-US" sz="1400" dirty="0">
              <a:solidFill>
                <a:schemeClr val="accent1"/>
              </a:solidFill>
              <a:latin typeface="Arial" pitchFamily="34" charset="0"/>
              <a:cs typeface="Arial" pitchFamily="34" charset="0"/>
            </a:endParaRPr>
          </a:p>
        </p:txBody>
      </p:sp>
      <p:pic>
        <p:nvPicPr>
          <p:cNvPr id="128" name="Picture 8"/>
          <p:cNvPicPr>
            <a:picLocks noChangeAspect="1" noChangeArrowheads="1"/>
          </p:cNvPicPr>
          <p:nvPr/>
        </p:nvPicPr>
        <p:blipFill>
          <a:blip r:embed="rId2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779045" y="7931519"/>
            <a:ext cx="954417" cy="9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 name="TextBox 128"/>
          <p:cNvSpPr txBox="1"/>
          <p:nvPr/>
        </p:nvSpPr>
        <p:spPr>
          <a:xfrm>
            <a:off x="18581233" y="8895648"/>
            <a:ext cx="1350050" cy="523220"/>
          </a:xfrm>
          <a:prstGeom prst="rect">
            <a:avLst/>
          </a:prstGeom>
          <a:noFill/>
        </p:spPr>
        <p:txBody>
          <a:bodyPr wrap="none" rtlCol="0">
            <a:spAutoFit/>
          </a:bodyPr>
          <a:lstStyle/>
          <a:p>
            <a:pPr algn="ctr"/>
            <a:r>
              <a:rPr lang="en-US" sz="1400" dirty="0" smtClean="0">
                <a:solidFill>
                  <a:srgbClr val="7030A0"/>
                </a:solidFill>
                <a:latin typeface="Arial" pitchFamily="34" charset="0"/>
                <a:cs typeface="Arial" pitchFamily="34" charset="0"/>
              </a:rPr>
              <a:t>Select </a:t>
            </a:r>
          </a:p>
          <a:p>
            <a:pPr algn="ctr"/>
            <a:r>
              <a:rPr lang="en-US" sz="1400" dirty="0" smtClean="0">
                <a:solidFill>
                  <a:srgbClr val="7030A0"/>
                </a:solidFill>
                <a:latin typeface="Arial" pitchFamily="34" charset="0"/>
                <a:cs typeface="Arial" pitchFamily="34" charset="0"/>
              </a:rPr>
              <a:t>Single Dataset</a:t>
            </a:r>
            <a:endParaRPr lang="en-US" sz="1400" dirty="0">
              <a:solidFill>
                <a:srgbClr val="7030A0"/>
              </a:solidFill>
              <a:latin typeface="Arial" pitchFamily="34" charset="0"/>
              <a:cs typeface="Arial" pitchFamily="34" charset="0"/>
            </a:endParaRPr>
          </a:p>
        </p:txBody>
      </p:sp>
      <p:cxnSp>
        <p:nvCxnSpPr>
          <p:cNvPr id="130" name="Straight Arrow Connector 129"/>
          <p:cNvCxnSpPr/>
          <p:nvPr/>
        </p:nvCxnSpPr>
        <p:spPr>
          <a:xfrm flipV="1">
            <a:off x="18144078" y="8464474"/>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19854280" y="8454272"/>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21303387" y="8454272"/>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0376260" y="8865969"/>
            <a:ext cx="853119" cy="523220"/>
          </a:xfrm>
          <a:prstGeom prst="rect">
            <a:avLst/>
          </a:prstGeom>
          <a:noFill/>
        </p:spPr>
        <p:txBody>
          <a:bodyPr wrap="none" rtlCol="0">
            <a:spAutoFit/>
          </a:bodyPr>
          <a:lstStyle/>
          <a:p>
            <a:pPr algn="ctr"/>
            <a:r>
              <a:rPr lang="en-US" sz="1400" dirty="0" smtClean="0">
                <a:solidFill>
                  <a:schemeClr val="accent5">
                    <a:lumMod val="75000"/>
                  </a:schemeClr>
                </a:solidFill>
                <a:latin typeface="Arial" pitchFamily="34" charset="0"/>
                <a:cs typeface="Arial" pitchFamily="34" charset="0"/>
              </a:rPr>
              <a:t>Make</a:t>
            </a:r>
          </a:p>
          <a:p>
            <a:pPr algn="ctr"/>
            <a:r>
              <a:rPr lang="en-US" sz="1400" dirty="0" smtClean="0">
                <a:solidFill>
                  <a:schemeClr val="accent5">
                    <a:lumMod val="75000"/>
                  </a:schemeClr>
                </a:solidFill>
                <a:latin typeface="Arial" pitchFamily="34" charset="0"/>
                <a:cs typeface="Arial" pitchFamily="34" charset="0"/>
              </a:rPr>
              <a:t>Analysis</a:t>
            </a:r>
            <a:endParaRPr lang="en-US" sz="1400" dirty="0">
              <a:solidFill>
                <a:schemeClr val="accent5">
                  <a:lumMod val="75000"/>
                </a:schemeClr>
              </a:solidFill>
              <a:latin typeface="Arial" pitchFamily="34" charset="0"/>
              <a:cs typeface="Arial" pitchFamily="34" charset="0"/>
            </a:endParaRPr>
          </a:p>
        </p:txBody>
      </p:sp>
      <p:pic>
        <p:nvPicPr>
          <p:cNvPr id="140" name="Picture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472044" y="7931519"/>
            <a:ext cx="934450" cy="9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10"/>
          <p:cNvPicPr>
            <a:picLocks noChangeAspect="1" noChangeArrowheads="1"/>
          </p:cNvPicPr>
          <p:nvPr/>
        </p:nvPicPr>
        <p:blipFill>
          <a:blip r:embed="rId2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965557" y="7936503"/>
            <a:ext cx="959753" cy="95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1995696" y="8908318"/>
            <a:ext cx="899477"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Visualize</a:t>
            </a:r>
          </a:p>
          <a:p>
            <a:pPr algn="ctr"/>
            <a:r>
              <a:rPr lang="en-US" sz="1400" dirty="0" smtClean="0">
                <a:solidFill>
                  <a:schemeClr val="accent6">
                    <a:lumMod val="75000"/>
                  </a:schemeClr>
                </a:solidFill>
                <a:latin typeface="Arial" pitchFamily="34" charset="0"/>
                <a:cs typeface="Arial" pitchFamily="34" charset="0"/>
              </a:rPr>
              <a:t>Result</a:t>
            </a:r>
            <a:endParaRPr lang="en-US" sz="1400" dirty="0">
              <a:solidFill>
                <a:schemeClr val="accent6">
                  <a:lumMod val="75000"/>
                </a:schemeClr>
              </a:solidFill>
              <a:latin typeface="Arial" pitchFamily="34" charset="0"/>
              <a:cs typeface="Arial" pitchFamily="34" charset="0"/>
            </a:endParaRPr>
          </a:p>
        </p:txBody>
      </p:sp>
      <p:pic>
        <p:nvPicPr>
          <p:cNvPr id="7" name="Picture 4"/>
          <p:cNvPicPr>
            <a:picLocks noChangeAspect="1" noChangeArrowheads="1"/>
          </p:cNvPicPr>
          <p:nvPr/>
        </p:nvPicPr>
        <p:blipFill>
          <a:blip r:embed="rId2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85661" y="7911837"/>
            <a:ext cx="440845" cy="44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 name="TextBox 143"/>
          <p:cNvSpPr txBox="1"/>
          <p:nvPr/>
        </p:nvSpPr>
        <p:spPr>
          <a:xfrm>
            <a:off x="13298206" y="6920102"/>
            <a:ext cx="3043590" cy="523220"/>
          </a:xfrm>
          <a:prstGeom prst="rect">
            <a:avLst/>
          </a:prstGeom>
          <a:noFill/>
        </p:spPr>
        <p:txBody>
          <a:bodyPr wrap="none" rtlCol="0">
            <a:spAutoFit/>
          </a:bodyPr>
          <a:lstStyle/>
          <a:p>
            <a:r>
              <a:rPr lang="en-US" sz="2800" b="1" dirty="0" smtClean="0">
                <a:solidFill>
                  <a:srgbClr val="F37121"/>
                </a:solidFill>
                <a:latin typeface="Arial" pitchFamily="34" charset="0"/>
                <a:cs typeface="Arial" pitchFamily="34" charset="0"/>
              </a:rPr>
              <a:t>Without </a:t>
            </a:r>
            <a:r>
              <a:rPr lang="en-US" sz="2800" b="1" dirty="0" err="1" smtClean="0">
                <a:solidFill>
                  <a:srgbClr val="F37121"/>
                </a:solidFill>
                <a:latin typeface="Arial" pitchFamily="34" charset="0"/>
                <a:cs typeface="Arial" pitchFamily="34" charset="0"/>
              </a:rPr>
              <a:t>AnalevR</a:t>
            </a:r>
            <a:endParaRPr lang="en-US" sz="2800" b="1" dirty="0" smtClean="0">
              <a:solidFill>
                <a:srgbClr val="F37121"/>
              </a:solidFill>
              <a:latin typeface="Arial" pitchFamily="34" charset="0"/>
              <a:cs typeface="Arial" pitchFamily="34" charset="0"/>
            </a:endParaRPr>
          </a:p>
        </p:txBody>
      </p:sp>
      <p:sp>
        <p:nvSpPr>
          <p:cNvPr id="145" name="TextBox 144"/>
          <p:cNvSpPr txBox="1"/>
          <p:nvPr/>
        </p:nvSpPr>
        <p:spPr>
          <a:xfrm>
            <a:off x="13298206" y="12539102"/>
            <a:ext cx="3806748" cy="523220"/>
          </a:xfrm>
          <a:prstGeom prst="rect">
            <a:avLst/>
          </a:prstGeom>
          <a:noFill/>
        </p:spPr>
        <p:txBody>
          <a:bodyPr wrap="none" rtlCol="0">
            <a:spAutoFit/>
          </a:bodyPr>
          <a:lstStyle/>
          <a:p>
            <a:r>
              <a:rPr lang="en-US" sz="2800" b="1" dirty="0" smtClean="0">
                <a:solidFill>
                  <a:srgbClr val="F37121"/>
                </a:solidFill>
                <a:latin typeface="Arial" pitchFamily="34" charset="0"/>
                <a:cs typeface="Arial" pitchFamily="34" charset="0"/>
              </a:rPr>
              <a:t>Introducing: </a:t>
            </a:r>
            <a:r>
              <a:rPr lang="en-US" sz="2800" b="1" dirty="0" err="1" smtClean="0">
                <a:solidFill>
                  <a:srgbClr val="F37121"/>
                </a:solidFill>
                <a:latin typeface="Arial" pitchFamily="34" charset="0"/>
                <a:cs typeface="Arial" pitchFamily="34" charset="0"/>
              </a:rPr>
              <a:t>AnalevR</a:t>
            </a:r>
            <a:endParaRPr lang="en-US" sz="2800" b="1" dirty="0" smtClean="0">
              <a:solidFill>
                <a:srgbClr val="F37121"/>
              </a:solidFill>
              <a:latin typeface="Arial" pitchFamily="34" charset="0"/>
              <a:cs typeface="Arial" pitchFamily="34" charset="0"/>
            </a:endParaRPr>
          </a:p>
        </p:txBody>
      </p:sp>
      <p:sp>
        <p:nvSpPr>
          <p:cNvPr id="8" name="Isosceles Triangle 7"/>
          <p:cNvSpPr/>
          <p:nvPr/>
        </p:nvSpPr>
        <p:spPr>
          <a:xfrm rot="10800000">
            <a:off x="17920372" y="10662046"/>
            <a:ext cx="1569925" cy="206018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80433" y="11143174"/>
            <a:ext cx="6074079"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6744581" y="11320637"/>
            <a:ext cx="4902304"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Business Process Changes</a:t>
            </a:r>
          </a:p>
        </p:txBody>
      </p:sp>
      <p:pic>
        <p:nvPicPr>
          <p:cNvPr id="1038" name="Picture 14"/>
          <p:cNvPicPr>
            <a:picLocks noChangeAspect="1" noChangeArrowheads="1"/>
          </p:cNvPicPr>
          <p:nvPr/>
        </p:nvPicPr>
        <p:blipFill>
          <a:blip r:embed="rId29">
            <a:lum bright="70000" contrast="-70000"/>
            <a:extLst>
              <a:ext uri="{28A0092B-C50C-407E-A947-70E740481C1C}">
                <a14:useLocalDpi xmlns:a14="http://schemas.microsoft.com/office/drawing/2010/main" val="0"/>
              </a:ext>
            </a:extLst>
          </a:blip>
          <a:srcRect/>
          <a:stretch>
            <a:fillRect/>
          </a:stretch>
        </p:blipFill>
        <p:spPr bwMode="auto">
          <a:xfrm>
            <a:off x="16003979" y="11206570"/>
            <a:ext cx="769102" cy="76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Group 19"/>
          <p:cNvGrpSpPr/>
          <p:nvPr/>
        </p:nvGrpSpPr>
        <p:grpSpPr>
          <a:xfrm>
            <a:off x="596349" y="6685708"/>
            <a:ext cx="11489635" cy="6592974"/>
            <a:chOff x="596349" y="6685708"/>
            <a:chExt cx="11489635" cy="6592974"/>
          </a:xfrm>
        </p:grpSpPr>
        <p:sp>
          <p:nvSpPr>
            <p:cNvPr id="10" name="Rounded Rectangle 9"/>
            <p:cNvSpPr/>
            <p:nvPr/>
          </p:nvSpPr>
          <p:spPr>
            <a:xfrm>
              <a:off x="596349" y="7116421"/>
              <a:ext cx="11489635" cy="6162261"/>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1310184" y="6685708"/>
              <a:ext cx="7726669"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30">
              <a:lum bright="70000" contrast="-70000"/>
              <a:extLst>
                <a:ext uri="{28A0092B-C50C-407E-A947-70E740481C1C}">
                  <a14:useLocalDpi xmlns:a14="http://schemas.microsoft.com/office/drawing/2010/main" val="0"/>
                </a:ext>
              </a:extLst>
            </a:blip>
            <a:srcRect/>
            <a:stretch>
              <a:fillRect/>
            </a:stretch>
          </p:blipFill>
          <p:spPr bwMode="auto">
            <a:xfrm>
              <a:off x="1895163" y="6718581"/>
              <a:ext cx="812401" cy="8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52013" y="6863171"/>
              <a:ext cx="5875326"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Problem: Underutilization of Data</a:t>
              </a:r>
              <a:endParaRPr lang="en-US" sz="2800" b="1" dirty="0">
                <a:solidFill>
                  <a:schemeClr val="bg1"/>
                </a:solidFill>
                <a:latin typeface="Arial" pitchFamily="34" charset="0"/>
                <a:cs typeface="Arial" pitchFamily="34" charset="0"/>
              </a:endParaRPr>
            </a:p>
          </p:txBody>
        </p:sp>
        <p:pic>
          <p:nvPicPr>
            <p:cNvPr id="1029" name="Picture 5"/>
            <p:cNvPicPr>
              <a:picLocks noChangeAspect="1" noChangeArrowheads="1"/>
            </p:cNvPicPr>
            <p:nvPr/>
          </p:nvPicPr>
          <p:blipFill>
            <a:blip r:embed="rId3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01416" y="7919499"/>
              <a:ext cx="1002311" cy="10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0030565" y="8950185"/>
              <a:ext cx="1454244" cy="369332"/>
            </a:xfrm>
            <a:prstGeom prst="rect">
              <a:avLst/>
            </a:prstGeom>
            <a:noFill/>
          </p:spPr>
          <p:txBody>
            <a:bodyPr wrap="none" rtlCol="0">
              <a:spAutoFit/>
            </a:bodyPr>
            <a:lstStyle/>
            <a:p>
              <a:r>
                <a:rPr lang="en-US" sz="1800" dirty="0" smtClean="0">
                  <a:solidFill>
                    <a:srgbClr val="F37121"/>
                  </a:solidFill>
                  <a:latin typeface="Arial" pitchFamily="34" charset="0"/>
                  <a:cs typeface="Arial" pitchFamily="34" charset="0"/>
                </a:rPr>
                <a:t>Government</a:t>
              </a:r>
              <a:endParaRPr lang="en-US" sz="1800" dirty="0">
                <a:solidFill>
                  <a:srgbClr val="F37121"/>
                </a:solidFill>
                <a:latin typeface="Arial" pitchFamily="34" charset="0"/>
                <a:cs typeface="Arial" pitchFamily="34" charset="0"/>
              </a:endParaRPr>
            </a:p>
          </p:txBody>
        </p:sp>
        <p:pic>
          <p:nvPicPr>
            <p:cNvPr id="1030" name="Picture 6"/>
            <p:cNvPicPr>
              <a:picLocks noChangeAspect="1" noChangeArrowheads="1"/>
            </p:cNvPicPr>
            <p:nvPr/>
          </p:nvPicPr>
          <p:blipFill>
            <a:blip r:embed="rId3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01416" y="9390291"/>
              <a:ext cx="1002311" cy="10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0081861" y="10392602"/>
              <a:ext cx="1377300" cy="369332"/>
            </a:xfrm>
            <a:prstGeom prst="rect">
              <a:avLst/>
            </a:prstGeom>
            <a:noFill/>
          </p:spPr>
          <p:txBody>
            <a:bodyPr wrap="none" rtlCol="0">
              <a:spAutoFit/>
            </a:bodyPr>
            <a:lstStyle/>
            <a:p>
              <a:r>
                <a:rPr lang="en-US" sz="1800" dirty="0" smtClean="0">
                  <a:solidFill>
                    <a:schemeClr val="accent4"/>
                  </a:solidFill>
                  <a:latin typeface="Arial" pitchFamily="34" charset="0"/>
                  <a:cs typeface="Arial" pitchFamily="34" charset="0"/>
                </a:rPr>
                <a:t>Researcher</a:t>
              </a:r>
              <a:endParaRPr lang="en-US" sz="1800" dirty="0">
                <a:solidFill>
                  <a:schemeClr val="accent4"/>
                </a:solidFill>
                <a:latin typeface="Arial" pitchFamily="34" charset="0"/>
                <a:cs typeface="Arial" pitchFamily="34" charset="0"/>
              </a:endParaRPr>
            </a:p>
          </p:txBody>
        </p:sp>
        <p:pic>
          <p:nvPicPr>
            <p:cNvPr id="1031" name="Picture 7"/>
            <p:cNvPicPr>
              <a:picLocks noChangeAspect="1" noChangeArrowheads="1"/>
            </p:cNvPicPr>
            <p:nvPr/>
          </p:nvPicPr>
          <p:blipFill>
            <a:blip r:embed="rId3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97962" y="10665645"/>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10077823" y="11682310"/>
              <a:ext cx="1313180" cy="369332"/>
            </a:xfrm>
            <a:prstGeom prst="rect">
              <a:avLst/>
            </a:prstGeom>
            <a:noFill/>
          </p:spPr>
          <p:txBody>
            <a:bodyPr wrap="none" rtlCol="0">
              <a:spAutoFit/>
            </a:bodyPr>
            <a:lstStyle/>
            <a:p>
              <a:r>
                <a:rPr lang="en-US" sz="1800" dirty="0" smtClean="0">
                  <a:solidFill>
                    <a:schemeClr val="accent2"/>
                  </a:solidFill>
                  <a:latin typeface="Arial" pitchFamily="34" charset="0"/>
                  <a:cs typeface="Arial" pitchFamily="34" charset="0"/>
                </a:rPr>
                <a:t>Academics</a:t>
              </a:r>
              <a:endParaRPr lang="en-US" sz="1800" dirty="0">
                <a:solidFill>
                  <a:schemeClr val="accent2"/>
                </a:solidFill>
                <a:latin typeface="Arial" pitchFamily="34" charset="0"/>
                <a:cs typeface="Arial" pitchFamily="34" charset="0"/>
              </a:endParaRPr>
            </a:p>
          </p:txBody>
        </p:sp>
        <p:sp>
          <p:nvSpPr>
            <p:cNvPr id="3" name="Chevron 2"/>
            <p:cNvSpPr/>
            <p:nvPr/>
          </p:nvSpPr>
          <p:spPr>
            <a:xfrm rot="10800000">
              <a:off x="9036855" y="7991297"/>
              <a:ext cx="843148" cy="3904456"/>
            </a:xfrm>
            <a:prstGeom prst="chevron">
              <a:avLst>
                <a:gd name="adj" fmla="val 7676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10185" y="9549059"/>
              <a:ext cx="1222593" cy="95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1008410" y="10576661"/>
              <a:ext cx="1826141" cy="646331"/>
            </a:xfrm>
            <a:prstGeom prst="rect">
              <a:avLst/>
            </a:prstGeom>
            <a:noFill/>
          </p:spPr>
          <p:txBody>
            <a:bodyPr wrap="none" rtlCol="0">
              <a:spAutoFit/>
            </a:bodyPr>
            <a:lstStyle/>
            <a:p>
              <a:pPr algn="ctr"/>
              <a:r>
                <a:rPr lang="en-US" sz="1800" dirty="0" smtClean="0">
                  <a:solidFill>
                    <a:srgbClr val="0070C0"/>
                  </a:solidFill>
                  <a:latin typeface="Arial" pitchFamily="34" charset="0"/>
                  <a:cs typeface="Arial" pitchFamily="34" charset="0"/>
                </a:rPr>
                <a:t>BPS – Statistics</a:t>
              </a:r>
            </a:p>
            <a:p>
              <a:pPr algn="ctr"/>
              <a:r>
                <a:rPr lang="en-US" sz="1800" dirty="0" smtClean="0">
                  <a:solidFill>
                    <a:srgbClr val="0070C0"/>
                  </a:solidFill>
                  <a:latin typeface="Arial" pitchFamily="34" charset="0"/>
                  <a:cs typeface="Arial" pitchFamily="34" charset="0"/>
                </a:rPr>
                <a:t>Indonesia</a:t>
              </a:r>
              <a:endParaRPr lang="en-US" sz="1800" dirty="0">
                <a:solidFill>
                  <a:srgbClr val="0070C0"/>
                </a:solidFill>
                <a:latin typeface="Arial" pitchFamily="34" charset="0"/>
                <a:cs typeface="Arial" pitchFamily="34" charset="0"/>
              </a:endParaRPr>
            </a:p>
          </p:txBody>
        </p:sp>
        <p:sp>
          <p:nvSpPr>
            <p:cNvPr id="28" name="Chevron 27"/>
            <p:cNvSpPr/>
            <p:nvPr/>
          </p:nvSpPr>
          <p:spPr>
            <a:xfrm>
              <a:off x="2852013" y="7991299"/>
              <a:ext cx="843148" cy="3904456"/>
            </a:xfrm>
            <a:prstGeom prst="chevron">
              <a:avLst>
                <a:gd name="adj" fmla="val 7676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2" name="Picture 8"/>
            <p:cNvPicPr>
              <a:picLocks noChangeAspect="1" noChangeArrowheads="1"/>
            </p:cNvPicPr>
            <p:nvPr/>
          </p:nvPicPr>
          <p:blipFill>
            <a:blip r:embed="rId3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84989" y="9232905"/>
              <a:ext cx="1555539" cy="155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4212580" y="10560278"/>
              <a:ext cx="1300356" cy="646331"/>
            </a:xfrm>
            <a:prstGeom prst="rect">
              <a:avLst/>
            </a:prstGeom>
            <a:noFill/>
          </p:spPr>
          <p:txBody>
            <a:bodyPr wrap="none" rtlCol="0">
              <a:spAutoFit/>
            </a:bodyPr>
            <a:lstStyle/>
            <a:p>
              <a:pPr algn="ctr"/>
              <a:r>
                <a:rPr lang="en-US" sz="1800" dirty="0" smtClean="0">
                  <a:solidFill>
                    <a:srgbClr val="0070C0"/>
                  </a:solidFill>
                  <a:latin typeface="Arial" pitchFamily="34" charset="0"/>
                  <a:cs typeface="Arial" pitchFamily="34" charset="0"/>
                </a:rPr>
                <a:t>Produce</a:t>
              </a:r>
            </a:p>
            <a:p>
              <a:pPr algn="ctr"/>
              <a:r>
                <a:rPr lang="en-US" sz="1800" dirty="0" smtClean="0">
                  <a:solidFill>
                    <a:srgbClr val="0070C0"/>
                  </a:solidFill>
                  <a:latin typeface="Arial" pitchFamily="34" charset="0"/>
                  <a:cs typeface="Arial" pitchFamily="34" charset="0"/>
                </a:rPr>
                <a:t>Many Data</a:t>
              </a:r>
              <a:endParaRPr lang="en-US" sz="1800" dirty="0">
                <a:solidFill>
                  <a:srgbClr val="0070C0"/>
                </a:solidFill>
                <a:latin typeface="Arial" pitchFamily="34" charset="0"/>
                <a:cs typeface="Arial" pitchFamily="34" charset="0"/>
              </a:endParaRPr>
            </a:p>
          </p:txBody>
        </p:sp>
        <p:pic>
          <p:nvPicPr>
            <p:cNvPr id="1033" name="Pictur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60438" y="9369854"/>
              <a:ext cx="1123682" cy="112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6986152" y="10523826"/>
              <a:ext cx="1672253" cy="646331"/>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Capable Make</a:t>
              </a:r>
            </a:p>
            <a:p>
              <a:pPr algn="ctr"/>
              <a:r>
                <a:rPr lang="en-US" sz="1800" dirty="0" smtClean="0">
                  <a:solidFill>
                    <a:schemeClr val="accent6"/>
                  </a:solidFill>
                  <a:latin typeface="Arial" pitchFamily="34" charset="0"/>
                  <a:cs typeface="Arial" pitchFamily="34" charset="0"/>
                </a:rPr>
                <a:t>Analysis</a:t>
              </a:r>
              <a:endParaRPr lang="en-US" sz="1800" dirty="0">
                <a:solidFill>
                  <a:schemeClr val="accent6"/>
                </a:solidFill>
                <a:latin typeface="Arial" pitchFamily="34" charset="0"/>
                <a:cs typeface="Arial" pitchFamily="34" charset="0"/>
              </a:endParaRPr>
            </a:p>
          </p:txBody>
        </p:sp>
        <p:sp>
          <p:nvSpPr>
            <p:cNvPr id="6" name="Rectangle 5"/>
            <p:cNvSpPr/>
            <p:nvPr/>
          </p:nvSpPr>
          <p:spPr>
            <a:xfrm>
              <a:off x="6293211" y="7966999"/>
              <a:ext cx="166255" cy="39044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905696" y="7583603"/>
              <a:ext cx="941284" cy="369332"/>
            </a:xfrm>
            <a:prstGeom prst="rect">
              <a:avLst/>
            </a:prstGeom>
            <a:noFill/>
          </p:spPr>
          <p:txBody>
            <a:bodyPr wrap="none" rtlCol="0">
              <a:spAutoFit/>
            </a:bodyPr>
            <a:lstStyle/>
            <a:p>
              <a:pPr algn="ctr"/>
              <a:r>
                <a:rPr lang="en-US" sz="1800" b="1" dirty="0" smtClean="0">
                  <a:solidFill>
                    <a:srgbClr val="0070C0"/>
                  </a:solidFill>
                  <a:latin typeface="Arial" pitchFamily="34" charset="0"/>
                  <a:cs typeface="Arial" pitchFamily="34" charset="0"/>
                </a:rPr>
                <a:t>Barrier</a:t>
              </a:r>
              <a:endParaRPr lang="en-US" sz="1800" b="1" dirty="0">
                <a:solidFill>
                  <a:srgbClr val="0070C0"/>
                </a:solidFill>
                <a:latin typeface="Arial" pitchFamily="34" charset="0"/>
                <a:cs typeface="Arial" pitchFamily="34" charset="0"/>
              </a:endParaRPr>
            </a:p>
          </p:txBody>
        </p:sp>
        <p:sp>
          <p:nvSpPr>
            <p:cNvPr id="148" name="TextBox 147"/>
            <p:cNvSpPr txBox="1"/>
            <p:nvPr/>
          </p:nvSpPr>
          <p:spPr>
            <a:xfrm>
              <a:off x="5854630" y="8342568"/>
              <a:ext cx="877163" cy="369332"/>
            </a:xfrm>
            <a:prstGeom prst="rect">
              <a:avLst/>
            </a:prstGeom>
            <a:solidFill>
              <a:schemeClr val="accent2">
                <a:lumMod val="20000"/>
                <a:lumOff val="80000"/>
              </a:schemeClr>
            </a:solidFill>
          </p:spPr>
          <p:txBody>
            <a:bodyPr wrap="none" rtlCol="0">
              <a:spAutoFit/>
            </a:bodyPr>
            <a:lstStyle/>
            <a:p>
              <a:pPr algn="ctr"/>
              <a:r>
                <a:rPr lang="en-US" sz="1800" dirty="0" smtClean="0">
                  <a:solidFill>
                    <a:srgbClr val="FF0000"/>
                  </a:solidFill>
                  <a:latin typeface="Arial" pitchFamily="34" charset="0"/>
                  <a:cs typeface="Arial" pitchFamily="34" charset="0"/>
                </a:rPr>
                <a:t>Money</a:t>
              </a:r>
              <a:endParaRPr lang="en-US" sz="1800" dirty="0">
                <a:solidFill>
                  <a:srgbClr val="FF0000"/>
                </a:solidFill>
                <a:latin typeface="Arial" pitchFamily="34" charset="0"/>
                <a:cs typeface="Arial" pitchFamily="34" charset="0"/>
              </a:endParaRPr>
            </a:p>
          </p:txBody>
        </p:sp>
        <p:sp>
          <p:nvSpPr>
            <p:cNvPr id="152" name="TextBox 151"/>
            <p:cNvSpPr txBox="1"/>
            <p:nvPr/>
          </p:nvSpPr>
          <p:spPr>
            <a:xfrm>
              <a:off x="5644520" y="9328277"/>
              <a:ext cx="1479892" cy="369332"/>
            </a:xfrm>
            <a:prstGeom prst="rect">
              <a:avLst/>
            </a:prstGeom>
            <a:solidFill>
              <a:schemeClr val="accent2">
                <a:lumMod val="20000"/>
                <a:lumOff val="80000"/>
              </a:schemeClr>
            </a:solidFill>
          </p:spPr>
          <p:txBody>
            <a:bodyPr wrap="none" rtlCol="0">
              <a:spAutoFit/>
            </a:bodyPr>
            <a:lstStyle/>
            <a:p>
              <a:pPr algn="ctr"/>
              <a:r>
                <a:rPr lang="en-US" sz="1800" dirty="0" smtClean="0">
                  <a:solidFill>
                    <a:srgbClr val="FF0000"/>
                  </a:solidFill>
                  <a:latin typeface="Arial" pitchFamily="34" charset="0"/>
                  <a:cs typeface="Arial" pitchFamily="34" charset="0"/>
                </a:rPr>
                <a:t>Bureaucracy</a:t>
              </a:r>
              <a:endParaRPr lang="en-US" sz="1800" dirty="0">
                <a:solidFill>
                  <a:srgbClr val="FF0000"/>
                </a:solidFill>
                <a:latin typeface="Arial" pitchFamily="34" charset="0"/>
                <a:cs typeface="Arial" pitchFamily="34" charset="0"/>
              </a:endParaRPr>
            </a:p>
          </p:txBody>
        </p:sp>
        <p:sp>
          <p:nvSpPr>
            <p:cNvPr id="153" name="TextBox 152"/>
            <p:cNvSpPr txBox="1"/>
            <p:nvPr/>
          </p:nvSpPr>
          <p:spPr>
            <a:xfrm>
              <a:off x="5333007" y="11240232"/>
              <a:ext cx="2086661" cy="369332"/>
            </a:xfrm>
            <a:prstGeom prst="rect">
              <a:avLst/>
            </a:prstGeom>
            <a:solidFill>
              <a:schemeClr val="accent2">
                <a:lumMod val="20000"/>
                <a:lumOff val="80000"/>
              </a:schemeClr>
            </a:solidFill>
          </p:spPr>
          <p:txBody>
            <a:bodyPr wrap="none" rtlCol="0">
              <a:spAutoFit/>
            </a:bodyPr>
            <a:lstStyle/>
            <a:p>
              <a:pPr algn="ctr"/>
              <a:r>
                <a:rPr lang="en-US" sz="1800" dirty="0" smtClean="0">
                  <a:solidFill>
                    <a:srgbClr val="FF0000"/>
                  </a:solidFill>
                  <a:latin typeface="Arial" pitchFamily="34" charset="0"/>
                  <a:cs typeface="Arial" pitchFamily="34" charset="0"/>
                </a:rPr>
                <a:t>Long Waiting Time</a:t>
              </a:r>
              <a:endParaRPr lang="en-US" sz="1800" dirty="0">
                <a:solidFill>
                  <a:srgbClr val="FF0000"/>
                </a:solidFill>
                <a:latin typeface="Arial" pitchFamily="34" charset="0"/>
                <a:cs typeface="Arial" pitchFamily="34" charset="0"/>
              </a:endParaRPr>
            </a:p>
          </p:txBody>
        </p:sp>
        <p:cxnSp>
          <p:nvCxnSpPr>
            <p:cNvPr id="154" name="Straight Connector 153"/>
            <p:cNvCxnSpPr/>
            <p:nvPr/>
          </p:nvCxnSpPr>
          <p:spPr bwMode="auto">
            <a:xfrm>
              <a:off x="1103434" y="12477194"/>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5" name="TextBox 154"/>
            <p:cNvSpPr txBox="1"/>
            <p:nvPr/>
          </p:nvSpPr>
          <p:spPr>
            <a:xfrm>
              <a:off x="987384" y="12573683"/>
              <a:ext cx="10647568" cy="430887"/>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Several data-acquiring issues cause </a:t>
              </a:r>
              <a:r>
                <a:rPr lang="en-US" sz="2200" b="1" dirty="0" smtClean="0">
                  <a:solidFill>
                    <a:srgbClr val="FF0000"/>
                  </a:solidFill>
                  <a:latin typeface="Arial" pitchFamily="34" charset="0"/>
                  <a:cs typeface="Arial" pitchFamily="34" charset="0"/>
                </a:rPr>
                <a:t>data underutilization </a:t>
              </a:r>
              <a:r>
                <a:rPr lang="en-US" sz="1800" dirty="0" smtClean="0">
                  <a:solidFill>
                    <a:schemeClr val="tx1">
                      <a:lumMod val="75000"/>
                      <a:lumOff val="25000"/>
                    </a:schemeClr>
                  </a:solidFill>
                  <a:latin typeface="Arial" pitchFamily="34" charset="0"/>
                  <a:cs typeface="Arial" pitchFamily="34" charset="0"/>
                </a:rPr>
                <a:t>problem at BPS – Statistics Indonesia</a:t>
              </a:r>
              <a:endParaRPr lang="en-US" sz="1800" dirty="0">
                <a:solidFill>
                  <a:schemeClr val="tx1">
                    <a:lumMod val="75000"/>
                    <a:lumOff val="25000"/>
                  </a:schemeClr>
                </a:solidFill>
                <a:latin typeface="Arial" pitchFamily="34" charset="0"/>
                <a:cs typeface="Arial" pitchFamily="34" charset="0"/>
              </a:endParaRPr>
            </a:p>
          </p:txBody>
        </p:sp>
      </p:grpSp>
      <p:cxnSp>
        <p:nvCxnSpPr>
          <p:cNvPr id="156" name="Straight Connector 155"/>
          <p:cNvCxnSpPr/>
          <p:nvPr/>
        </p:nvCxnSpPr>
        <p:spPr bwMode="auto">
          <a:xfrm>
            <a:off x="13492481" y="9885821"/>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7" name="TextBox 156"/>
          <p:cNvSpPr txBox="1"/>
          <p:nvPr/>
        </p:nvSpPr>
        <p:spPr>
          <a:xfrm>
            <a:off x="13376431" y="9982310"/>
            <a:ext cx="10647568" cy="646331"/>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Without </a:t>
            </a:r>
            <a:r>
              <a:rPr lang="en-US" sz="1800" dirty="0" err="1" smtClean="0">
                <a:solidFill>
                  <a:schemeClr val="tx1">
                    <a:lumMod val="75000"/>
                    <a:lumOff val="25000"/>
                  </a:schemeClr>
                </a:solidFill>
                <a:latin typeface="Arial" pitchFamily="34" charset="0"/>
                <a:cs typeface="Arial" pitchFamily="34" charset="0"/>
              </a:rPr>
              <a:t>AnalevR</a:t>
            </a:r>
            <a:r>
              <a:rPr lang="en-US" sz="1800" dirty="0" smtClean="0">
                <a:solidFill>
                  <a:schemeClr val="tx1">
                    <a:lumMod val="75000"/>
                    <a:lumOff val="25000"/>
                  </a:schemeClr>
                </a:solidFill>
                <a:latin typeface="Arial" pitchFamily="34" charset="0"/>
                <a:cs typeface="Arial" pitchFamily="34" charset="0"/>
              </a:rPr>
              <a:t>, user must buy the raw data and go through a series of bureaucratic process to </a:t>
            </a:r>
            <a:r>
              <a:rPr lang="en-US" sz="1800" dirty="0" err="1" smtClean="0">
                <a:solidFill>
                  <a:schemeClr val="tx1">
                    <a:lumMod val="75000"/>
                    <a:lumOff val="25000"/>
                  </a:schemeClr>
                </a:solidFill>
                <a:latin typeface="Arial" pitchFamily="34" charset="0"/>
                <a:cs typeface="Arial" pitchFamily="34" charset="0"/>
              </a:rPr>
              <a:t>ge</a:t>
            </a:r>
            <a:r>
              <a:rPr lang="en-US" sz="1800" dirty="0" smtClean="0">
                <a:solidFill>
                  <a:schemeClr val="tx1">
                    <a:lumMod val="75000"/>
                    <a:lumOff val="25000"/>
                  </a:schemeClr>
                </a:solidFill>
                <a:latin typeface="Arial" pitchFamily="34" charset="0"/>
                <a:cs typeface="Arial" pitchFamily="34" charset="0"/>
              </a:rPr>
              <a:t> the data</a:t>
            </a:r>
            <a:endParaRPr lang="en-US" sz="1800" dirty="0">
              <a:solidFill>
                <a:schemeClr val="tx1">
                  <a:lumMod val="75000"/>
                  <a:lumOff val="25000"/>
                </a:schemeClr>
              </a:solidFill>
              <a:latin typeface="Arial" pitchFamily="34" charset="0"/>
              <a:cs typeface="Arial" pitchFamily="34" charset="0"/>
            </a:endParaRPr>
          </a:p>
        </p:txBody>
      </p:sp>
      <p:cxnSp>
        <p:nvCxnSpPr>
          <p:cNvPr id="158" name="Straight Connector 157"/>
          <p:cNvCxnSpPr/>
          <p:nvPr/>
        </p:nvCxnSpPr>
        <p:spPr bwMode="auto">
          <a:xfrm>
            <a:off x="13476715" y="19579955"/>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9" name="TextBox 158"/>
          <p:cNvSpPr txBox="1"/>
          <p:nvPr/>
        </p:nvSpPr>
        <p:spPr>
          <a:xfrm>
            <a:off x="13360665" y="19676444"/>
            <a:ext cx="10647568" cy="646331"/>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With </a:t>
            </a:r>
            <a:r>
              <a:rPr lang="en-US" sz="1800" dirty="0" err="1" smtClean="0">
                <a:solidFill>
                  <a:schemeClr val="tx1">
                    <a:lumMod val="75000"/>
                    <a:lumOff val="25000"/>
                  </a:schemeClr>
                </a:solidFill>
                <a:latin typeface="Arial" pitchFamily="34" charset="0"/>
                <a:cs typeface="Arial" pitchFamily="34" charset="0"/>
              </a:rPr>
              <a:t>AnalevR</a:t>
            </a:r>
            <a:r>
              <a:rPr lang="en-US" sz="1800" dirty="0" smtClean="0">
                <a:solidFill>
                  <a:schemeClr val="tx1">
                    <a:lumMod val="75000"/>
                    <a:lumOff val="25000"/>
                  </a:schemeClr>
                </a:solidFill>
                <a:latin typeface="Arial" pitchFamily="34" charset="0"/>
                <a:cs typeface="Arial" pitchFamily="34" charset="0"/>
              </a:rPr>
              <a:t>, the user just simply open the website, select the data, and conduct analysis using R code</a:t>
            </a:r>
            <a:endParaRPr lang="en-US" sz="1800" dirty="0">
              <a:solidFill>
                <a:schemeClr val="tx1">
                  <a:lumMod val="75000"/>
                  <a:lumOff val="25000"/>
                </a:schemeClr>
              </a:solidFill>
              <a:latin typeface="Arial" pitchFamily="34" charset="0"/>
              <a:cs typeface="Arial" pitchFamily="34" charset="0"/>
            </a:endParaRPr>
          </a:p>
        </p:txBody>
      </p:sp>
      <p:pic>
        <p:nvPicPr>
          <p:cNvPr id="12" name="Picture 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61911" y="3589667"/>
            <a:ext cx="1480733" cy="1480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699435" y="5144212"/>
            <a:ext cx="3605795" cy="461665"/>
          </a:xfrm>
          <a:prstGeom prst="rect">
            <a:avLst/>
          </a:prstGeom>
          <a:solidFill>
            <a:schemeClr val="accent2">
              <a:lumMod val="20000"/>
              <a:lumOff val="80000"/>
            </a:schemeClr>
          </a:solidFill>
          <a:ln>
            <a:solidFill>
              <a:schemeClr val="accent6">
                <a:lumMod val="75000"/>
              </a:schemeClr>
            </a:solidFill>
          </a:ln>
        </p:spPr>
        <p:txBody>
          <a:bodyPr wrap="none" rtlCol="0">
            <a:spAutoFit/>
          </a:bodyPr>
          <a:lstStyle/>
          <a:p>
            <a:r>
              <a:rPr lang="en-US" sz="2400" b="1" dirty="0">
                <a:solidFill>
                  <a:srgbClr val="C75F09"/>
                </a:solidFill>
              </a:rPr>
              <a:t>http://s.bps.go.id/analev-r</a:t>
            </a:r>
          </a:p>
        </p:txBody>
      </p:sp>
      <p:sp>
        <p:nvSpPr>
          <p:cNvPr id="16" name="TextBox 15"/>
          <p:cNvSpPr txBox="1"/>
          <p:nvPr/>
        </p:nvSpPr>
        <p:spPr>
          <a:xfrm>
            <a:off x="29073767" y="20318327"/>
            <a:ext cx="1223412" cy="707886"/>
          </a:xfrm>
          <a:prstGeom prst="rect">
            <a:avLst/>
          </a:prstGeom>
          <a:noFill/>
        </p:spPr>
        <p:txBody>
          <a:bodyPr wrap="none" rtlCol="0">
            <a:spAutoFit/>
          </a:bodyPr>
          <a:lstStyle/>
          <a:p>
            <a:r>
              <a:rPr lang="en-US" sz="4000" b="1" dirty="0" smtClean="0">
                <a:solidFill>
                  <a:schemeClr val="accent1">
                    <a:lumMod val="75000"/>
                  </a:schemeClr>
                </a:solidFill>
              </a:rPr>
              <a:t>2018</a:t>
            </a:r>
            <a:endParaRPr lang="en-US" sz="4000" b="1" dirty="0">
              <a:solidFill>
                <a:schemeClr val="accent1">
                  <a:lumMod val="75000"/>
                </a:schemeClr>
              </a:solidFill>
            </a:endParaRPr>
          </a:p>
        </p:txBody>
      </p:sp>
    </p:spTree>
    <p:extLst>
      <p:ext uri="{BB962C8B-B14F-4D97-AF65-F5344CB8AC3E}">
        <p14:creationId xmlns:p14="http://schemas.microsoft.com/office/powerpoint/2010/main" val="37538201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2260</TotalTime>
  <Words>308</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Abyssinica SIL</vt:lpstr>
      <vt:lpstr>Arial</vt:lpstr>
      <vt:lpstr>Calibri</vt:lpstr>
      <vt:lpstr>Custom Design</vt:lpstr>
      <vt:lpstr>PowerPoint Presentation</vt:lpstr>
    </vt:vector>
  </TitlesOfParts>
  <Manager/>
  <Company>© University at Buffalo</Company>
  <LinksUpToDate>false</LinksUpToDate>
  <SharedDoc>false</SharedDoc>
  <HyperlinkBase>www.buffalo.edu/brand</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Aris Prawisudatama SST</dc:creator>
  <cp:keywords/>
  <dc:description/>
  <cp:lastModifiedBy>Aris Prawisudatama SST</cp:lastModifiedBy>
  <cp:revision>175</cp:revision>
  <cp:lastPrinted>2016-09-29T19:48:31Z</cp:lastPrinted>
  <dcterms:created xsi:type="dcterms:W3CDTF">2016-09-29T18:43:16Z</dcterms:created>
  <dcterms:modified xsi:type="dcterms:W3CDTF">2018-07-10T06:32:54Z</dcterms:modified>
  <cp:category/>
</cp:coreProperties>
</file>