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262" r:id="rId2"/>
    <p:sldId id="261" r:id="rId3"/>
    <p:sldId id="263" r:id="rId4"/>
  </p:sldIdLst>
  <p:sldSz cx="9144000" cy="6858000" type="screen4x3"/>
  <p:notesSz cx="6623050" cy="9848850"/>
  <p:defaultTextStyle>
    <a:defPPr>
      <a:defRPr lang="de-DE"/>
    </a:defPPr>
    <a:lvl1pPr algn="ctr" rtl="0" eaLnBrk="0" fontAlgn="base" hangingPunct="0">
      <a:lnSpc>
        <a:spcPct val="155000"/>
      </a:lnSpc>
      <a:spcBef>
        <a:spcPct val="0"/>
      </a:spcBef>
      <a:spcAft>
        <a:spcPct val="0"/>
      </a:spcAft>
      <a:buClr>
        <a:schemeClr val="accent2"/>
      </a:buClr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155000"/>
      </a:lnSpc>
      <a:spcBef>
        <a:spcPct val="0"/>
      </a:spcBef>
      <a:spcAft>
        <a:spcPct val="0"/>
      </a:spcAft>
      <a:buClr>
        <a:schemeClr val="accent2"/>
      </a:buClr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155000"/>
      </a:lnSpc>
      <a:spcBef>
        <a:spcPct val="0"/>
      </a:spcBef>
      <a:spcAft>
        <a:spcPct val="0"/>
      </a:spcAft>
      <a:buClr>
        <a:schemeClr val="accent2"/>
      </a:buClr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155000"/>
      </a:lnSpc>
      <a:spcBef>
        <a:spcPct val="0"/>
      </a:spcBef>
      <a:spcAft>
        <a:spcPct val="0"/>
      </a:spcAft>
      <a:buClr>
        <a:schemeClr val="accent2"/>
      </a:buClr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155000"/>
      </a:lnSpc>
      <a:spcBef>
        <a:spcPct val="0"/>
      </a:spcBef>
      <a:spcAft>
        <a:spcPct val="0"/>
      </a:spcAft>
      <a:buClr>
        <a:schemeClr val="accent2"/>
      </a:buClr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ix, Gabriel" initials="FG" lastIdx="1" clrIdx="0">
    <p:extLst>
      <p:ext uri="{19B8F6BF-5375-455C-9EA6-DF929625EA0E}">
        <p15:presenceInfo xmlns:p15="http://schemas.microsoft.com/office/powerpoint/2012/main" userId="S-1-5-21-4153117351-1444607597-2867050581-6466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C793BE"/>
    <a:srgbClr val="BCC800"/>
    <a:srgbClr val="90DFAB"/>
    <a:srgbClr val="E80024"/>
    <a:srgbClr val="FBBF00"/>
    <a:srgbClr val="CCCCCC"/>
    <a:srgbClr val="6666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750" y="108"/>
      </p:cViewPr>
      <p:guideLst>
        <p:guide orient="horz" pos="225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 err="1" smtClean="0"/>
              <a:t>Retirement</a:t>
            </a:r>
            <a:r>
              <a:rPr lang="de-CH" dirty="0" smtClean="0"/>
              <a:t> Fund</a:t>
            </a:r>
            <a:endParaRPr lang="de-CH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Pilar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2018</c:v>
                </c:pt>
                <c:pt idx="1">
                  <c:v>2023</c:v>
                </c:pt>
                <c:pt idx="2">
                  <c:v>2028</c:v>
                </c:pt>
                <c:pt idx="3">
                  <c:v>2033</c:v>
                </c:pt>
                <c:pt idx="4">
                  <c:v>2038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320</c:v>
                </c:pt>
                <c:pt idx="1">
                  <c:v>340</c:v>
                </c:pt>
                <c:pt idx="2">
                  <c:v>360</c:v>
                </c:pt>
                <c:pt idx="3">
                  <c:v>390</c:v>
                </c:pt>
                <c:pt idx="4">
                  <c:v>440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Pilar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2018</c:v>
                </c:pt>
                <c:pt idx="1">
                  <c:v>2023</c:v>
                </c:pt>
                <c:pt idx="2">
                  <c:v>2028</c:v>
                </c:pt>
                <c:pt idx="3">
                  <c:v>2033</c:v>
                </c:pt>
                <c:pt idx="4">
                  <c:v>2038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220</c:v>
                </c:pt>
                <c:pt idx="1">
                  <c:v>250</c:v>
                </c:pt>
                <c:pt idx="2">
                  <c:v>290</c:v>
                </c:pt>
                <c:pt idx="3">
                  <c:v>340</c:v>
                </c:pt>
                <c:pt idx="4">
                  <c:v>400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951456"/>
        <c:axId val="227949104"/>
      </c:areaChart>
      <c:catAx>
        <c:axId val="227951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949104"/>
        <c:crosses val="autoZero"/>
        <c:auto val="1"/>
        <c:lblAlgn val="ctr"/>
        <c:lblOffset val="100"/>
        <c:noMultiLvlLbl val="0"/>
      </c:catAx>
      <c:valAx>
        <c:axId val="22794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951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09550" y="184150"/>
            <a:ext cx="28813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663" tIns="0" rIns="18663" bIns="0" numCol="1" anchor="t" anchorCtr="0" compatLnSpc="1">
            <a:prstTxWarp prst="textNoShape">
              <a:avLst/>
            </a:prstTxWarp>
          </a:bodyPr>
          <a:lstStyle>
            <a:lvl1pPr algn="l" defTabSz="896938">
              <a:lnSpc>
                <a:spcPct val="100000"/>
              </a:lnSpc>
              <a:buClrTx/>
              <a:defRPr sz="1000" i="1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30600" y="184150"/>
            <a:ext cx="28813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663" tIns="0" rIns="18663" bIns="0" numCol="1" anchor="t" anchorCtr="0" compatLnSpc="1">
            <a:prstTxWarp prst="textNoShape">
              <a:avLst/>
            </a:prstTxWarp>
          </a:bodyPr>
          <a:lstStyle>
            <a:lvl1pPr algn="r" defTabSz="896938">
              <a:lnSpc>
                <a:spcPct val="100000"/>
              </a:lnSpc>
              <a:buClrTx/>
              <a:defRPr sz="1000" i="1"/>
            </a:lvl1pPr>
          </a:lstStyle>
          <a:p>
            <a:fld id="{F3C1CD43-E7B3-49E3-AF1C-BC01FD630271}" type="datetime1">
              <a:rPr lang="en-US"/>
              <a:pPr/>
              <a:t>7/31/2017</a:t>
            </a:fld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9550" y="9196388"/>
            <a:ext cx="28813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663" tIns="0" rIns="18663" bIns="0" numCol="1" anchor="b" anchorCtr="0" compatLnSpc="1">
            <a:prstTxWarp prst="textNoShape">
              <a:avLst/>
            </a:prstTxWarp>
          </a:bodyPr>
          <a:lstStyle>
            <a:lvl1pPr algn="l" defTabSz="896938">
              <a:lnSpc>
                <a:spcPct val="100000"/>
              </a:lnSpc>
              <a:buClrTx/>
              <a:defRPr sz="1000" i="1"/>
            </a:lvl1pPr>
          </a:lstStyle>
          <a:p>
            <a:r>
              <a:rPr lang="de-DE"/>
              <a:t>C:\Documents and Settings\pdewin\Desktop\02 Final Draft - 2002 HY Results Presentation.PPT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30600" y="9196388"/>
            <a:ext cx="28813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663" tIns="0" rIns="18663" bIns="0" numCol="1" anchor="b" anchorCtr="0" compatLnSpc="1">
            <a:prstTxWarp prst="textNoShape">
              <a:avLst/>
            </a:prstTxWarp>
          </a:bodyPr>
          <a:lstStyle>
            <a:lvl1pPr algn="r" defTabSz="896938">
              <a:lnSpc>
                <a:spcPct val="100000"/>
              </a:lnSpc>
              <a:buClrTx/>
              <a:defRPr sz="1000" i="1"/>
            </a:lvl1pPr>
          </a:lstStyle>
          <a:p>
            <a:fld id="{2693EA01-01E7-4779-A9B3-03348F30CC3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574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458788"/>
            <a:ext cx="4540250" cy="3405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79413" y="4135438"/>
            <a:ext cx="5675312" cy="5505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0352" tIns="45176" rIns="90352" bIns="45176"/>
          <a:lstStyle/>
          <a:p>
            <a:pPr algn="l" eaLnBrk="1" hangingPunct="1">
              <a:lnSpc>
                <a:spcPct val="100000"/>
              </a:lnSpc>
              <a:spcBef>
                <a:spcPct val="30000"/>
              </a:spcBef>
              <a:buClrTx/>
            </a:pPr>
            <a:endParaRPr lang="en-US" sz="120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7463" y="4135438"/>
            <a:ext cx="4014787" cy="55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52" tIns="45176" rIns="90352" bIns="451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29013" y="9199563"/>
            <a:ext cx="28733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663" tIns="0" rIns="18663" bIns="0" numCol="1" anchor="b" anchorCtr="0" compatLnSpc="1">
            <a:prstTxWarp prst="textNoShape">
              <a:avLst/>
            </a:prstTxWarp>
          </a:bodyPr>
          <a:lstStyle>
            <a:lvl1pPr algn="r" defTabSz="896938">
              <a:lnSpc>
                <a:spcPct val="100000"/>
              </a:lnSpc>
              <a:buClrTx/>
              <a:defRPr sz="1000" i="1"/>
            </a:lvl1pPr>
          </a:lstStyle>
          <a:p>
            <a:fld id="{E7E5600C-EA61-4F0B-AE58-715C0F0BD0A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574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776A9B-304C-4354-BC58-5FDED06B85D8}" type="slidenum">
              <a:rPr lang="de-DE"/>
              <a:pPr/>
              <a:t>2</a:t>
            </a:fld>
            <a:endParaRPr lang="de-DE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1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46" name="Rectangle 5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3588" y="3724275"/>
            <a:ext cx="7048772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95349" name="Rectangle 53"/>
          <p:cNvSpPr>
            <a:spLocks noGrp="1" noChangeArrowheads="1"/>
          </p:cNvSpPr>
          <p:nvPr>
            <p:ph type="ctrTitle" sz="quarter"/>
          </p:nvPr>
        </p:nvSpPr>
        <p:spPr>
          <a:xfrm>
            <a:off x="763588" y="2324100"/>
            <a:ext cx="7045325" cy="10668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95374" name="Rectangle 78"/>
          <p:cNvSpPr>
            <a:spLocks noGrp="1" noChangeArrowheads="1"/>
          </p:cNvSpPr>
          <p:nvPr>
            <p:ph type="ftr" sz="quarter" idx="3"/>
          </p:nvPr>
        </p:nvSpPr>
        <p:spPr>
          <a:xfrm>
            <a:off x="503238" y="6507163"/>
            <a:ext cx="2540000" cy="230187"/>
          </a:xfrm>
        </p:spPr>
        <p:txBody>
          <a:bodyPr/>
          <a:lstStyle>
            <a:lvl1pPr>
              <a:defRPr sz="700"/>
            </a:lvl1pPr>
          </a:lstStyle>
          <a:p>
            <a:endParaRPr lang="en-US"/>
          </a:p>
        </p:txBody>
      </p:sp>
      <p:sp>
        <p:nvSpPr>
          <p:cNvPr id="695375" name="Rectangle 7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829550" y="6496050"/>
            <a:ext cx="990600" cy="228600"/>
          </a:xfrm>
        </p:spPr>
        <p:txBody>
          <a:bodyPr/>
          <a:lstStyle>
            <a:lvl1pPr>
              <a:defRPr sz="700"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95376" name="Rectangle 80"/>
          <p:cNvSpPr>
            <a:spLocks noGrp="1" noChangeArrowheads="1"/>
          </p:cNvSpPr>
          <p:nvPr>
            <p:ph type="dt" sz="half" idx="2"/>
          </p:nvPr>
        </p:nvSpPr>
        <p:spPr>
          <a:xfrm>
            <a:off x="4370388" y="6554788"/>
            <a:ext cx="2133600" cy="230187"/>
          </a:xfrm>
        </p:spPr>
        <p:txBody>
          <a:bodyPr/>
          <a:lstStyle>
            <a:lvl1pPr>
              <a:defRPr sz="700"/>
            </a:lvl1pPr>
          </a:lstStyle>
          <a:p>
            <a:fld id="{44558375-42CA-4EB2-ADDF-F514FAF5714F}" type="datetime8">
              <a:rPr lang="en-US" smtClean="0"/>
              <a:pPr/>
              <a:t>7/31/2017 7:11 PM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7/31/2017 7:11 PM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228600"/>
            <a:ext cx="2078037" cy="5949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8600"/>
            <a:ext cx="6086475" cy="5949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7/31/2017 7:11 PM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7/31/2017 7:11 PM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7/31/2017 7:11 PM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427163"/>
            <a:ext cx="4081462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427163"/>
            <a:ext cx="408305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7/31/2017 7:11 PM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7/31/2017 7:11 PM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7/31/2017 7:11 PM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7/31/2017 7:11 PM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7/31/2017 7:11 PM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7/31/2017 7:11 PM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3238" y="6526213"/>
            <a:ext cx="25400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8600"/>
            <a:ext cx="8316912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942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427163"/>
            <a:ext cx="8316912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6942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29550" y="65151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defRPr sz="800"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762000" y="2438400"/>
            <a:ext cx="7608888" cy="383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79" name="Line 7"/>
          <p:cNvSpPr>
            <a:spLocks noChangeShapeType="1"/>
          </p:cNvSpPr>
          <p:nvPr/>
        </p:nvSpPr>
        <p:spPr bwMode="auto">
          <a:xfrm flipV="1">
            <a:off x="0" y="2971800"/>
            <a:ext cx="9144000" cy="0"/>
          </a:xfrm>
          <a:prstGeom prst="line">
            <a:avLst/>
          </a:prstGeom>
          <a:noFill/>
          <a:ln w="1905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96" name="Rectangle 24"/>
          <p:cNvSpPr>
            <a:spLocks noChangeArrowheads="1"/>
          </p:cNvSpPr>
          <p:nvPr/>
        </p:nvSpPr>
        <p:spPr bwMode="auto">
          <a:xfrm>
            <a:off x="3906838" y="3284538"/>
            <a:ext cx="844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94298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70388" y="6526213"/>
            <a:ext cx="21336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8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79413" indent="-379413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tx1"/>
        </a:buClr>
        <a:buSzPct val="12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0413" indent="-3794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>
          <a:solidFill>
            <a:schemeClr val="tx1"/>
          </a:solidFill>
          <a:latin typeface="+mn-lt"/>
        </a:defRPr>
      </a:lvl2pPr>
      <a:lvl3pPr marL="1069975" indent="-307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>
          <a:solidFill>
            <a:schemeClr val="tx1"/>
          </a:solidFill>
          <a:latin typeface="+mn-lt"/>
        </a:defRPr>
      </a:lvl3pPr>
      <a:lvl4pPr marL="1341438" indent="-2698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>
          <a:solidFill>
            <a:schemeClr val="tx1"/>
          </a:solidFill>
          <a:latin typeface="+mn-lt"/>
        </a:defRPr>
      </a:lvl4pPr>
      <a:lvl5pPr marL="16256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>
          <a:solidFill>
            <a:schemeClr val="tx1"/>
          </a:solidFill>
          <a:latin typeface="+mn-lt"/>
        </a:defRPr>
      </a:lvl5pPr>
      <a:lvl6pPr marL="2082800" indent="-2825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-"/>
        <a:defRPr>
          <a:solidFill>
            <a:schemeClr val="tx1"/>
          </a:solidFill>
          <a:latin typeface="+mn-lt"/>
        </a:defRPr>
      </a:lvl6pPr>
      <a:lvl7pPr marL="2540000" indent="-2825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-"/>
        <a:defRPr>
          <a:solidFill>
            <a:schemeClr val="tx1"/>
          </a:solidFill>
          <a:latin typeface="+mn-lt"/>
        </a:defRPr>
      </a:lvl7pPr>
      <a:lvl8pPr marL="2997200" indent="-2825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-"/>
        <a:defRPr>
          <a:solidFill>
            <a:schemeClr val="tx1"/>
          </a:solidFill>
          <a:latin typeface="+mn-lt"/>
        </a:defRPr>
      </a:lvl8pPr>
      <a:lvl9pPr marL="3454400" indent="-2825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260648"/>
            <a:ext cx="8208912" cy="514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1600" dirty="0" err="1" smtClean="0"/>
              <a:t>There’re</a:t>
            </a:r>
            <a:r>
              <a:rPr lang="de-CH" sz="1600" dirty="0" smtClean="0"/>
              <a:t> </a:t>
            </a:r>
            <a:r>
              <a:rPr lang="de-CH" sz="1600" dirty="0" err="1" smtClean="0"/>
              <a:t>many</a:t>
            </a:r>
            <a:r>
              <a:rPr lang="de-CH" sz="1600" dirty="0" smtClean="0"/>
              <a:t> online </a:t>
            </a:r>
            <a:r>
              <a:rPr lang="de-CH" sz="1600" dirty="0" err="1" smtClean="0"/>
              <a:t>tools</a:t>
            </a:r>
            <a:r>
              <a:rPr lang="de-CH" sz="1600" dirty="0" smtClean="0"/>
              <a:t>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calculate</a:t>
            </a:r>
            <a:r>
              <a:rPr lang="de-CH" sz="1600" dirty="0" smtClean="0"/>
              <a:t> differen</a:t>
            </a:r>
            <a:r>
              <a:rPr lang="de-CH" sz="1600" dirty="0" smtClean="0"/>
              <a:t>t </a:t>
            </a:r>
            <a:r>
              <a:rPr lang="de-CH" sz="1600" dirty="0" err="1" smtClean="0"/>
              <a:t>aspecs</a:t>
            </a:r>
            <a:r>
              <a:rPr lang="de-CH" sz="1600" dirty="0" smtClean="0"/>
              <a:t>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retirement</a:t>
            </a:r>
            <a:r>
              <a:rPr lang="de-CH" sz="1600" dirty="0" smtClean="0"/>
              <a:t>, but </a:t>
            </a:r>
            <a:r>
              <a:rPr lang="de-CH" sz="1600" dirty="0" err="1" smtClean="0"/>
              <a:t>t</a:t>
            </a:r>
            <a:r>
              <a:rPr lang="de-CH" sz="1600" dirty="0" err="1" smtClean="0"/>
              <a:t>here</a:t>
            </a:r>
            <a:r>
              <a:rPr lang="de-CH" sz="1600" dirty="0" smtClean="0"/>
              <a:t> </a:t>
            </a:r>
            <a:r>
              <a:rPr lang="de-CH" sz="1600" dirty="0" err="1" smtClean="0"/>
              <a:t>isn’t</a:t>
            </a:r>
            <a:r>
              <a:rPr lang="de-CH" sz="1600" dirty="0" smtClean="0"/>
              <a:t> </a:t>
            </a:r>
            <a:r>
              <a:rPr lang="de-CH" sz="1600" dirty="0" err="1" smtClean="0"/>
              <a:t>any</a:t>
            </a:r>
            <a:r>
              <a:rPr lang="de-CH" sz="1600" dirty="0" smtClean="0"/>
              <a:t> </a:t>
            </a:r>
            <a:r>
              <a:rPr lang="de-CH" sz="1600" dirty="0" err="1" smtClean="0"/>
              <a:t>free</a:t>
            </a:r>
            <a:r>
              <a:rPr lang="de-CH" sz="1600" dirty="0" smtClean="0"/>
              <a:t> </a:t>
            </a:r>
            <a:r>
              <a:rPr lang="de-CH" sz="1600" dirty="0" err="1" smtClean="0"/>
              <a:t>consolidated</a:t>
            </a:r>
            <a:r>
              <a:rPr lang="de-CH" sz="1600" dirty="0" smtClean="0"/>
              <a:t> </a:t>
            </a:r>
            <a:r>
              <a:rPr lang="de-CH" sz="1600" dirty="0" err="1" smtClean="0"/>
              <a:t>calculator</a:t>
            </a:r>
            <a:r>
              <a:rPr lang="de-CH" sz="1600" dirty="0" smtClean="0"/>
              <a:t>.</a:t>
            </a:r>
          </a:p>
          <a:p>
            <a:pPr algn="l"/>
            <a:endParaRPr lang="de-CH" sz="1600" dirty="0" smtClean="0"/>
          </a:p>
          <a:p>
            <a:pPr algn="l"/>
            <a:r>
              <a:rPr lang="de-CH" sz="1600" b="1" dirty="0"/>
              <a:t>Key </a:t>
            </a:r>
            <a:r>
              <a:rPr lang="de-CH" sz="1600" b="1" dirty="0" err="1" smtClean="0"/>
              <a:t>points</a:t>
            </a:r>
            <a:r>
              <a:rPr lang="de-CH" sz="1600" b="1" dirty="0" smtClean="0"/>
              <a:t> </a:t>
            </a:r>
            <a:r>
              <a:rPr lang="de-CH" sz="1600" b="1" dirty="0" err="1" smtClean="0"/>
              <a:t>to</a:t>
            </a:r>
            <a:r>
              <a:rPr lang="de-CH" sz="1600" b="1" dirty="0" smtClean="0"/>
              <a:t> </a:t>
            </a:r>
            <a:r>
              <a:rPr lang="de-CH" sz="1600" b="1" dirty="0" err="1" smtClean="0"/>
              <a:t>diferenciate</a:t>
            </a:r>
            <a:r>
              <a:rPr lang="de-CH" sz="1600" b="1" dirty="0" smtClean="0"/>
              <a:t> </a:t>
            </a:r>
            <a:r>
              <a:rPr lang="de-CH" sz="1600" b="1" dirty="0" err="1" smtClean="0"/>
              <a:t>our</a:t>
            </a:r>
            <a:r>
              <a:rPr lang="de-CH" sz="1600" b="1" dirty="0" smtClean="0"/>
              <a:t> </a:t>
            </a:r>
            <a:r>
              <a:rPr lang="de-CH" sz="1600" b="1" dirty="0" err="1" smtClean="0"/>
              <a:t>tool</a:t>
            </a:r>
            <a:r>
              <a:rPr lang="de-CH" sz="1600" dirty="0" smtClean="0"/>
              <a:t>:</a:t>
            </a:r>
            <a:endParaRPr lang="de-CH" sz="1600" dirty="0"/>
          </a:p>
          <a:p>
            <a:pPr algn="l"/>
            <a:r>
              <a:rPr lang="de-CH" sz="1600" dirty="0" err="1" smtClean="0"/>
              <a:t>Be</a:t>
            </a:r>
            <a:r>
              <a:rPr lang="de-CH" sz="1600" dirty="0" smtClean="0"/>
              <a:t> </a:t>
            </a:r>
            <a:r>
              <a:rPr lang="de-CH" sz="1600" dirty="0" err="1" smtClean="0"/>
              <a:t>able</a:t>
            </a:r>
            <a:r>
              <a:rPr lang="de-CH" sz="1600" dirty="0" smtClean="0"/>
              <a:t>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combine</a:t>
            </a:r>
            <a:r>
              <a:rPr lang="de-CH" sz="1600" dirty="0" smtClean="0"/>
              <a:t> </a:t>
            </a:r>
            <a:r>
              <a:rPr lang="de-CH" sz="1600" dirty="0" err="1" smtClean="0"/>
              <a:t>both</a:t>
            </a:r>
            <a:r>
              <a:rPr lang="de-CH" sz="1600" dirty="0" smtClean="0"/>
              <a:t> </a:t>
            </a:r>
            <a:r>
              <a:rPr lang="de-CH" sz="1600" dirty="0" err="1" smtClean="0"/>
              <a:t>pilars</a:t>
            </a:r>
            <a:r>
              <a:rPr lang="de-CH" sz="1600" dirty="0"/>
              <a:t> </a:t>
            </a:r>
            <a:r>
              <a:rPr lang="de-CH" sz="1600" dirty="0" smtClean="0"/>
              <a:t>in </a:t>
            </a:r>
            <a:r>
              <a:rPr lang="de-CH" sz="1600" dirty="0" err="1" smtClean="0"/>
              <a:t>terms</a:t>
            </a:r>
            <a:r>
              <a:rPr lang="de-CH" sz="1600" dirty="0" smtClean="0"/>
              <a:t>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tax</a:t>
            </a:r>
            <a:r>
              <a:rPr lang="de-CH" sz="1600" dirty="0" smtClean="0"/>
              <a:t> </a:t>
            </a:r>
            <a:r>
              <a:rPr lang="de-CH" sz="1600" dirty="0" err="1" smtClean="0"/>
              <a:t>benefits</a:t>
            </a:r>
            <a:r>
              <a:rPr lang="de-CH" sz="1600" dirty="0" smtClean="0"/>
              <a:t> </a:t>
            </a:r>
            <a:r>
              <a:rPr lang="de-CH" sz="1600" dirty="0" err="1" smtClean="0"/>
              <a:t>and</a:t>
            </a:r>
            <a:r>
              <a:rPr lang="de-CH" sz="1600" dirty="0" smtClean="0"/>
              <a:t> </a:t>
            </a:r>
            <a:r>
              <a:rPr lang="de-CH" sz="1600" dirty="0" err="1" smtClean="0"/>
              <a:t>limits</a:t>
            </a:r>
            <a:r>
              <a:rPr lang="de-CH" sz="1600" dirty="0"/>
              <a:t>.</a:t>
            </a:r>
            <a:endParaRPr lang="de-CH" sz="1600" dirty="0" smtClean="0"/>
          </a:p>
          <a:p>
            <a:pPr algn="l"/>
            <a:r>
              <a:rPr lang="de-CH" sz="1600" dirty="0" err="1" smtClean="0"/>
              <a:t>Should</a:t>
            </a:r>
            <a:r>
              <a:rPr lang="de-CH" sz="1600" dirty="0" smtClean="0"/>
              <a:t> </a:t>
            </a:r>
            <a:r>
              <a:rPr lang="de-CH" sz="1600" dirty="0" err="1" smtClean="0"/>
              <a:t>be</a:t>
            </a:r>
            <a:r>
              <a:rPr lang="de-CH" sz="1600" dirty="0" smtClean="0"/>
              <a:t> </a:t>
            </a:r>
            <a:r>
              <a:rPr lang="de-CH" sz="1600" dirty="0" err="1" smtClean="0"/>
              <a:t>possible</a:t>
            </a:r>
            <a:r>
              <a:rPr lang="de-CH" sz="1600" dirty="0" smtClean="0"/>
              <a:t>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set</a:t>
            </a:r>
            <a:r>
              <a:rPr lang="de-CH" sz="1600" dirty="0" smtClean="0"/>
              <a:t> a </a:t>
            </a:r>
            <a:r>
              <a:rPr lang="de-CH" sz="1600" dirty="0" err="1" smtClean="0"/>
              <a:t>target</a:t>
            </a:r>
            <a:r>
              <a:rPr lang="de-CH" sz="1600" dirty="0" smtClean="0"/>
              <a:t> </a:t>
            </a:r>
            <a:r>
              <a:rPr lang="de-CH" sz="1600" dirty="0" err="1" smtClean="0"/>
              <a:t>and</a:t>
            </a:r>
            <a:r>
              <a:rPr lang="de-CH" sz="1600" dirty="0" smtClean="0"/>
              <a:t>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tool</a:t>
            </a:r>
            <a:r>
              <a:rPr lang="de-CH" sz="1600" dirty="0" smtClean="0"/>
              <a:t> </a:t>
            </a:r>
            <a:r>
              <a:rPr lang="de-CH" sz="1600" dirty="0" err="1" smtClean="0"/>
              <a:t>return</a:t>
            </a:r>
            <a:r>
              <a:rPr lang="de-CH" sz="1600" dirty="0" smtClean="0"/>
              <a:t> </a:t>
            </a:r>
            <a:r>
              <a:rPr lang="de-CH" sz="1600" dirty="0" err="1" smtClean="0"/>
              <a:t>you</a:t>
            </a:r>
            <a:r>
              <a:rPr lang="de-CH" sz="1600" dirty="0" smtClean="0"/>
              <a:t> a </a:t>
            </a:r>
            <a:r>
              <a:rPr lang="de-CH" sz="1600" dirty="0" err="1" smtClean="0"/>
              <a:t>saving’s</a:t>
            </a:r>
            <a:r>
              <a:rPr lang="de-CH" sz="1600" dirty="0" smtClean="0"/>
              <a:t> plan</a:t>
            </a:r>
            <a:r>
              <a:rPr lang="de-CH" sz="1600" dirty="0" smtClean="0"/>
              <a:t>.</a:t>
            </a:r>
          </a:p>
          <a:p>
            <a:pPr algn="l"/>
            <a:r>
              <a:rPr lang="de-CH" sz="1600" dirty="0" smtClean="0"/>
              <a:t>Option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download</a:t>
            </a:r>
            <a:r>
              <a:rPr lang="de-CH" sz="1600" dirty="0" smtClean="0"/>
              <a:t> a </a:t>
            </a:r>
            <a:r>
              <a:rPr lang="de-CH" sz="1600" dirty="0" err="1" smtClean="0"/>
              <a:t>report</a:t>
            </a:r>
            <a:r>
              <a:rPr lang="de-CH" sz="1600" dirty="0" smtClean="0"/>
              <a:t> (</a:t>
            </a:r>
            <a:r>
              <a:rPr lang="de-CH" sz="1600" dirty="0" err="1" smtClean="0"/>
              <a:t>Rmarkdown</a:t>
            </a:r>
            <a:r>
              <a:rPr lang="de-CH" sz="1600" dirty="0" smtClean="0"/>
              <a:t>?) </a:t>
            </a:r>
            <a:r>
              <a:rPr lang="de-CH" sz="1600" dirty="0" err="1" smtClean="0"/>
              <a:t>with</a:t>
            </a:r>
            <a:r>
              <a:rPr lang="de-CH" sz="1600" dirty="0" smtClean="0"/>
              <a:t> all </a:t>
            </a:r>
            <a:r>
              <a:rPr lang="de-CH" sz="1600" dirty="0" err="1" smtClean="0"/>
              <a:t>details</a:t>
            </a:r>
            <a:r>
              <a:rPr lang="de-CH" sz="1600" dirty="0" smtClean="0"/>
              <a:t>: </a:t>
            </a:r>
            <a:r>
              <a:rPr lang="de-CH" sz="1600" dirty="0" err="1" smtClean="0"/>
              <a:t>Results</a:t>
            </a:r>
            <a:r>
              <a:rPr lang="de-CH" sz="1600" dirty="0" smtClean="0"/>
              <a:t>, </a:t>
            </a:r>
            <a:r>
              <a:rPr lang="de-CH" sz="1600" dirty="0" err="1" smtClean="0"/>
              <a:t>methodology</a:t>
            </a:r>
            <a:r>
              <a:rPr lang="de-CH" sz="1600" dirty="0" smtClean="0"/>
              <a:t> </a:t>
            </a:r>
            <a:r>
              <a:rPr lang="de-CH" sz="1600" dirty="0" err="1" smtClean="0"/>
              <a:t>and</a:t>
            </a:r>
            <a:r>
              <a:rPr lang="de-CH" sz="1600" dirty="0" smtClean="0"/>
              <a:t> </a:t>
            </a:r>
            <a:r>
              <a:rPr lang="de-CH" sz="1600" dirty="0" err="1" smtClean="0"/>
              <a:t>parameters</a:t>
            </a:r>
            <a:r>
              <a:rPr lang="de-CH" sz="1600" dirty="0" smtClean="0"/>
              <a:t>.</a:t>
            </a:r>
            <a:r>
              <a:rPr lang="de-CH" sz="1600" dirty="0" smtClean="0"/>
              <a:t> </a:t>
            </a:r>
            <a:endParaRPr lang="de-CH" sz="1600" dirty="0"/>
          </a:p>
          <a:p>
            <a:pPr algn="l"/>
            <a:endParaRPr lang="de-CH" sz="1600" dirty="0" smtClean="0"/>
          </a:p>
          <a:p>
            <a:pPr algn="l"/>
            <a:r>
              <a:rPr lang="de-CH" sz="1600" b="1" dirty="0" err="1" smtClean="0"/>
              <a:t>Drawback</a:t>
            </a:r>
            <a:r>
              <a:rPr lang="de-CH" sz="1600" b="1" dirty="0" smtClean="0"/>
              <a:t>:</a:t>
            </a:r>
          </a:p>
          <a:p>
            <a:pPr algn="l"/>
            <a:r>
              <a:rPr lang="de-CH" sz="1600" dirty="0" err="1" smtClean="0"/>
              <a:t>Complex</a:t>
            </a:r>
            <a:r>
              <a:rPr lang="de-CH" sz="1600" dirty="0" smtClean="0"/>
              <a:t> legal </a:t>
            </a:r>
            <a:r>
              <a:rPr lang="de-CH" sz="1600" dirty="0" err="1" smtClean="0"/>
              <a:t>set-up</a:t>
            </a:r>
            <a:endParaRPr lang="de-CH" sz="1600" dirty="0" smtClean="0"/>
          </a:p>
          <a:p>
            <a:pPr algn="l"/>
            <a:r>
              <a:rPr lang="de-CH" sz="1600" dirty="0" smtClean="0"/>
              <a:t>Lots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configuration</a:t>
            </a:r>
            <a:r>
              <a:rPr lang="de-CH" sz="1600" dirty="0" smtClean="0"/>
              <a:t>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be</a:t>
            </a:r>
            <a:r>
              <a:rPr lang="de-CH" sz="1600" dirty="0" smtClean="0"/>
              <a:t> </a:t>
            </a:r>
            <a:r>
              <a:rPr lang="de-CH" sz="1600" dirty="0" err="1" smtClean="0"/>
              <a:t>mantain</a:t>
            </a:r>
            <a:r>
              <a:rPr lang="de-CH" sz="1600" dirty="0" smtClean="0"/>
              <a:t>: Limits, </a:t>
            </a:r>
            <a:r>
              <a:rPr lang="de-CH" sz="1600" dirty="0" err="1" smtClean="0"/>
              <a:t>ratios</a:t>
            </a:r>
            <a:r>
              <a:rPr lang="de-CH" sz="1600" dirty="0"/>
              <a:t>,</a:t>
            </a:r>
            <a:r>
              <a:rPr lang="de-CH" sz="1600" dirty="0" smtClean="0"/>
              <a:t> </a:t>
            </a:r>
            <a:r>
              <a:rPr lang="de-CH" sz="1600" dirty="0" err="1" smtClean="0"/>
              <a:t>return</a:t>
            </a:r>
            <a:r>
              <a:rPr lang="de-CH" sz="1600" dirty="0" smtClean="0"/>
              <a:t>, </a:t>
            </a:r>
            <a:r>
              <a:rPr lang="de-CH" sz="1600" dirty="0" err="1" smtClean="0"/>
              <a:t>tax</a:t>
            </a:r>
            <a:r>
              <a:rPr lang="de-CH" sz="1600" dirty="0" smtClean="0"/>
              <a:t> </a:t>
            </a:r>
            <a:r>
              <a:rPr lang="de-CH" sz="1600" dirty="0" err="1" smtClean="0"/>
              <a:t>rates</a:t>
            </a:r>
            <a:r>
              <a:rPr lang="de-CH" sz="1600" dirty="0" smtClean="0"/>
              <a:t> per </a:t>
            </a:r>
            <a:r>
              <a:rPr lang="de-CH" sz="1600" dirty="0" err="1" smtClean="0"/>
              <a:t>kanton</a:t>
            </a:r>
            <a:r>
              <a:rPr lang="de-CH" sz="1600" dirty="0"/>
              <a:t>.</a:t>
            </a:r>
            <a:endParaRPr lang="de-CH" sz="1600" dirty="0" smtClean="0"/>
          </a:p>
          <a:p>
            <a:pPr algn="l"/>
            <a:endParaRPr lang="de-CH" sz="2000" dirty="0" smtClean="0"/>
          </a:p>
        </p:txBody>
      </p:sp>
    </p:spTree>
    <p:extLst>
      <p:ext uri="{BB962C8B-B14F-4D97-AF65-F5344CB8AC3E}">
        <p14:creationId xmlns:p14="http://schemas.microsoft.com/office/powerpoint/2010/main" val="324181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31443" y="260648"/>
            <a:ext cx="2088232" cy="6377439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2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2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2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CH" sz="1200" dirty="0">
              <a:latin typeface="Frutiger 55 Roman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2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200" b="0" i="0" u="none" strike="noStrike" cap="none" normalizeH="0" baseline="0" dirty="0">
              <a:ln>
                <a:noFill/>
              </a:ln>
              <a:effectLst/>
              <a:latin typeface="Frutiger 55 Roman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200" b="0" i="0" u="none" strike="noStrike" cap="none" normalizeH="0" baseline="0" dirty="0">
              <a:ln>
                <a:noFill/>
              </a:ln>
              <a:effectLst/>
              <a:latin typeface="Frutiger 55 Roman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CH" sz="1200" dirty="0" smtClean="0">
              <a:latin typeface="Frutiger 55 Roman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200" b="0" i="0" u="none" strike="noStrike" cap="none" normalizeH="0" baseline="0" dirty="0">
              <a:ln>
                <a:noFill/>
              </a:ln>
              <a:effectLst/>
              <a:latin typeface="Frutiger 55 Roman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2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2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869684237"/>
              </p:ext>
            </p:extLst>
          </p:nvPr>
        </p:nvGraphicFramePr>
        <p:xfrm>
          <a:off x="2682061" y="260648"/>
          <a:ext cx="626469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6948263" y="4999151"/>
            <a:ext cx="1688146" cy="36004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utiger 55 Roman" pitchFamily="34" charset="0"/>
              </a:rPr>
              <a:t>60.000 CHF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915815" y="4999151"/>
            <a:ext cx="4032448" cy="36004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380.000 CHF </a:t>
            </a:r>
            <a:r>
              <a:rPr kumimoji="0" lang="de-CH" sz="2000" b="0" i="0" u="none" strike="noStrike" cap="none" normalizeH="0" baseline="0" dirty="0" err="1" smtClean="0">
                <a:ln>
                  <a:noFill/>
                </a:ln>
                <a:effectLst/>
                <a:latin typeface="Frutiger 55 Roman" pitchFamily="34" charset="0"/>
              </a:rPr>
              <a:t>or</a:t>
            </a:r>
            <a:r>
              <a:rPr kumimoji="0" lang="de-CH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 26.000 </a:t>
            </a:r>
            <a:r>
              <a:rPr kumimoji="0" lang="de-CH" sz="2000" b="0" i="0" u="none" strike="noStrike" cap="none" normalizeH="0" baseline="0" dirty="0" err="1" smtClean="0">
                <a:ln>
                  <a:noFill/>
                </a:ln>
                <a:effectLst/>
                <a:latin typeface="Frutiger 55 Roman" pitchFamily="34" charset="0"/>
              </a:rPr>
              <a:t>year</a:t>
            </a:r>
            <a:r>
              <a:rPr kumimoji="0" lang="de-CH" sz="20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  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724128" y="4437112"/>
            <a:ext cx="1224134" cy="36004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200" dirty="0" err="1" smtClean="0">
                <a:solidFill>
                  <a:schemeClr val="bg1"/>
                </a:solidFill>
                <a:latin typeface="Frutiger 55 Roman" pitchFamily="34" charset="0"/>
              </a:rPr>
              <a:t>Direct</a:t>
            </a:r>
            <a:r>
              <a:rPr lang="de-CH" sz="1200" dirty="0" smtClean="0">
                <a:solidFill>
                  <a:schemeClr val="bg1"/>
                </a:solidFill>
                <a:latin typeface="Frutiger 55 Roman" pitchFamily="34" charset="0"/>
              </a:rPr>
              <a:t> Funds P2</a:t>
            </a:r>
            <a:endParaRPr kumimoji="0" lang="de-CH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Frutiger 55 Roman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15814" y="4437112"/>
            <a:ext cx="1728192" cy="36429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err="1" smtClean="0">
                <a:latin typeface="Frutiger 55 Roman" pitchFamily="34" charset="0"/>
              </a:rPr>
              <a:t>Direct</a:t>
            </a:r>
            <a:r>
              <a:rPr lang="de-CH" sz="1100" dirty="0" smtClean="0">
                <a:latin typeface="Frutiger 55 Roman" pitchFamily="34" charset="0"/>
              </a:rPr>
              <a:t> Funds P1</a:t>
            </a:r>
            <a:endParaRPr kumimoji="0" lang="de-CH" sz="11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932160" y="4437112"/>
            <a:ext cx="704249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9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rutiger 55 Roman" pitchFamily="34" charset="0"/>
              </a:rPr>
              <a:t>Tax</a:t>
            </a:r>
            <a:r>
              <a:rPr kumimoji="0" lang="de-CH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utiger 55 Roman" pitchFamily="34" charset="0"/>
              </a:rPr>
              <a:t> </a:t>
            </a:r>
            <a:r>
              <a:rPr kumimoji="0" lang="de-CH" sz="9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rutiger 55 Roman" pitchFamily="34" charset="0"/>
              </a:rPr>
              <a:t>benefits</a:t>
            </a:r>
            <a:endParaRPr kumimoji="0" lang="de-CH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Frutiger 55 Roman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644007" y="4437112"/>
            <a:ext cx="0" cy="36004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7092279" y="4437112"/>
            <a:ext cx="0" cy="36004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4644007" y="4437112"/>
            <a:ext cx="1080120" cy="36004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smtClean="0">
                <a:latin typeface="Frutiger 55 Roman" pitchFamily="34" charset="0"/>
              </a:rPr>
              <a:t>Return P2</a:t>
            </a:r>
            <a:endParaRPr kumimoji="0" lang="de-CH" sz="11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948262" y="4437112"/>
            <a:ext cx="983898" cy="36004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200" dirty="0" smtClean="0">
                <a:solidFill>
                  <a:schemeClr val="bg1"/>
                </a:solidFill>
                <a:latin typeface="Frutiger 55 Roman" pitchFamily="34" charset="0"/>
              </a:rPr>
              <a:t>Return P2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Frutiger 55 Roman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75769" y="5496236"/>
            <a:ext cx="5760640" cy="114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1100" dirty="0" smtClean="0"/>
              <a:t>Disclaimer:</a:t>
            </a:r>
          </a:p>
          <a:p>
            <a:pPr algn="l"/>
            <a:r>
              <a:rPr lang="de-CH" sz="1100" dirty="0" err="1" smtClean="0"/>
              <a:t>Particulaties</a:t>
            </a:r>
            <a:r>
              <a:rPr lang="de-CH" sz="1100" dirty="0" smtClean="0"/>
              <a:t> </a:t>
            </a:r>
            <a:r>
              <a:rPr lang="de-CH" sz="1100" dirty="0" err="1"/>
              <a:t>of</a:t>
            </a:r>
            <a:r>
              <a:rPr lang="de-CH" sz="1100" dirty="0"/>
              <a:t> </a:t>
            </a:r>
            <a:r>
              <a:rPr lang="de-CH" sz="1100" dirty="0" err="1"/>
              <a:t>each</a:t>
            </a:r>
            <a:r>
              <a:rPr lang="de-CH" sz="1100" dirty="0"/>
              <a:t> </a:t>
            </a:r>
            <a:r>
              <a:rPr lang="de-CH" sz="1100" dirty="0" err="1"/>
              <a:t>case</a:t>
            </a:r>
            <a:r>
              <a:rPr lang="de-CH" sz="1100" dirty="0" smtClean="0"/>
              <a:t> </a:t>
            </a:r>
          </a:p>
          <a:p>
            <a:pPr algn="l"/>
            <a:r>
              <a:rPr lang="de-CH" sz="1100" dirty="0" err="1" smtClean="0"/>
              <a:t>Assumptions</a:t>
            </a:r>
            <a:r>
              <a:rPr lang="de-CH" sz="1100" dirty="0" smtClean="0"/>
              <a:t>: </a:t>
            </a:r>
            <a:r>
              <a:rPr lang="de-CH" sz="1100" dirty="0" err="1" smtClean="0"/>
              <a:t>Tax</a:t>
            </a:r>
            <a:r>
              <a:rPr lang="de-CH" sz="1100" dirty="0" smtClean="0"/>
              <a:t> </a:t>
            </a:r>
            <a:r>
              <a:rPr lang="de-CH" sz="1100" dirty="0" err="1" smtClean="0"/>
              <a:t>benefits</a:t>
            </a:r>
            <a:r>
              <a:rPr lang="de-CH" sz="1100" dirty="0" smtClean="0"/>
              <a:t> </a:t>
            </a:r>
            <a:r>
              <a:rPr lang="de-CH" sz="1100" dirty="0" err="1" smtClean="0"/>
              <a:t>are</a:t>
            </a:r>
            <a:r>
              <a:rPr lang="de-CH" sz="1100" dirty="0" smtClean="0"/>
              <a:t> 100% </a:t>
            </a:r>
            <a:r>
              <a:rPr lang="de-CH" sz="1100" dirty="0" err="1" smtClean="0"/>
              <a:t>reinvested</a:t>
            </a:r>
            <a:r>
              <a:rPr lang="de-CH" sz="1100" dirty="0" smtClean="0"/>
              <a:t>.</a:t>
            </a:r>
            <a:endParaRPr lang="de-CH" sz="1100" dirty="0"/>
          </a:p>
          <a:p>
            <a:pPr algn="l"/>
            <a:r>
              <a:rPr lang="de-CH" sz="1100" dirty="0" smtClean="0"/>
              <a:t>Parameters: </a:t>
            </a:r>
            <a:r>
              <a:rPr lang="de-CH" sz="1100" dirty="0" err="1" smtClean="0"/>
              <a:t>Tax</a:t>
            </a:r>
            <a:r>
              <a:rPr lang="de-CH" sz="1100" dirty="0" smtClean="0"/>
              <a:t> </a:t>
            </a:r>
            <a:r>
              <a:rPr lang="de-CH" sz="1100" dirty="0" err="1" smtClean="0"/>
              <a:t>limits</a:t>
            </a:r>
            <a:r>
              <a:rPr lang="de-CH" sz="1100" dirty="0" smtClean="0"/>
              <a:t>, </a:t>
            </a:r>
            <a:r>
              <a:rPr lang="de-CH" sz="1100" dirty="0" err="1" smtClean="0"/>
              <a:t>pension</a:t>
            </a:r>
            <a:r>
              <a:rPr lang="de-CH" sz="1100" dirty="0" smtClean="0"/>
              <a:t> </a:t>
            </a:r>
            <a:r>
              <a:rPr lang="de-CH" sz="1100" dirty="0" err="1" smtClean="0"/>
              <a:t>limits</a:t>
            </a:r>
            <a:r>
              <a:rPr lang="de-CH" sz="1100" dirty="0" smtClean="0"/>
              <a:t>, </a:t>
            </a:r>
            <a:r>
              <a:rPr lang="de-CH" sz="1100" dirty="0" err="1" smtClean="0"/>
              <a:t>pilar</a:t>
            </a:r>
            <a:r>
              <a:rPr lang="de-CH" sz="1100" dirty="0" smtClean="0"/>
              <a:t> 2 </a:t>
            </a:r>
            <a:r>
              <a:rPr lang="de-CH" sz="1100" dirty="0" err="1" smtClean="0"/>
              <a:t>average</a:t>
            </a:r>
            <a:r>
              <a:rPr lang="de-CH" sz="1100" dirty="0" smtClean="0"/>
              <a:t> </a:t>
            </a:r>
            <a:r>
              <a:rPr lang="de-CH" sz="1100" dirty="0" err="1" smtClean="0"/>
              <a:t>return</a:t>
            </a:r>
            <a:r>
              <a:rPr lang="de-CH" sz="1100" dirty="0" smtClean="0"/>
              <a:t>, etc.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54697" y="476672"/>
            <a:ext cx="1816030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normalizeH="0" baseline="0" dirty="0" err="1" smtClean="0">
                <a:ln>
                  <a:noFill/>
                </a:ln>
                <a:effectLst/>
                <a:latin typeface="Frutiger 55 Roman" pitchFamily="34" charset="0"/>
              </a:rPr>
              <a:t>Birthday</a:t>
            </a:r>
            <a:r>
              <a:rPr kumimoji="0" lang="de-CH" sz="12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 (</a:t>
            </a:r>
            <a:r>
              <a:rPr kumimoji="0" lang="de-CH" sz="1200" b="0" i="0" u="none" strike="noStrike" cap="none" normalizeH="0" baseline="0" dirty="0" err="1" smtClean="0">
                <a:ln>
                  <a:noFill/>
                </a:ln>
                <a:effectLst/>
                <a:latin typeface="Frutiger 55 Roman" pitchFamily="34" charset="0"/>
              </a:rPr>
              <a:t>pop-up</a:t>
            </a:r>
            <a:r>
              <a:rPr lang="de-CH" sz="1200" dirty="0">
                <a:latin typeface="Frutiger 55 Roman" pitchFamily="34" charset="0"/>
              </a:rPr>
              <a:t>)</a:t>
            </a:r>
            <a:endParaRPr kumimoji="0" lang="de-CH" sz="12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54697" y="734580"/>
            <a:ext cx="1816030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Gender (</a:t>
            </a:r>
            <a:r>
              <a:rPr kumimoji="0" lang="de-CH" sz="1200" b="0" i="0" u="none" strike="noStrike" cap="none" normalizeH="0" baseline="0" dirty="0" err="1" smtClean="0">
                <a:ln>
                  <a:noFill/>
                </a:ln>
                <a:effectLst/>
                <a:latin typeface="Frutiger 55 Roman" pitchFamily="34" charset="0"/>
              </a:rPr>
              <a:t>dropdown</a:t>
            </a:r>
            <a:r>
              <a:rPr kumimoji="0" lang="de-CH" sz="1200" b="0" i="0" u="none" strike="noStrike" cap="none" normalizeH="0" baseline="0" dirty="0" smtClean="0">
                <a:ln>
                  <a:noFill/>
                </a:ln>
                <a:effectLst/>
                <a:latin typeface="Frutiger 55 Roman" pitchFamily="34" charset="0"/>
              </a:rPr>
              <a:t>)</a:t>
            </a:r>
            <a:endParaRPr kumimoji="0" lang="de-CH" sz="12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54697" y="992488"/>
            <a:ext cx="1816030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eaLnBrk="1" hangingPunct="1">
              <a:lnSpc>
                <a:spcPct val="100000"/>
              </a:lnSpc>
              <a:buClrTx/>
            </a:pPr>
            <a:r>
              <a:rPr lang="de-CH" sz="1200" dirty="0">
                <a:latin typeface="Frutiger 55 Roman" pitchFamily="34" charset="0"/>
              </a:rPr>
              <a:t>Kanton (</a:t>
            </a:r>
            <a:r>
              <a:rPr lang="de-CH" sz="1200" dirty="0" err="1">
                <a:latin typeface="Frutiger 55 Roman" pitchFamily="34" charset="0"/>
              </a:rPr>
              <a:t>dropdown</a:t>
            </a:r>
            <a:r>
              <a:rPr lang="de-CH" sz="1200" dirty="0" smtClean="0">
                <a:latin typeface="Frutiger 55 Roman" pitchFamily="34" charset="0"/>
              </a:rPr>
              <a:t>)</a:t>
            </a:r>
            <a:endParaRPr lang="de-CH" sz="1200" dirty="0">
              <a:latin typeface="Frutiger 55 Roman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54465" y="1723267"/>
            <a:ext cx="1816030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200" dirty="0" err="1" smtClean="0">
                <a:latin typeface="Frutiger 55 Roman" pitchFamily="34" charset="0"/>
              </a:rPr>
              <a:t>Current</a:t>
            </a:r>
            <a:r>
              <a:rPr lang="de-CH" sz="1200" dirty="0" smtClean="0">
                <a:latin typeface="Frutiger 55 Roman" pitchFamily="34" charset="0"/>
              </a:rPr>
              <a:t> </a:t>
            </a:r>
            <a:r>
              <a:rPr lang="de-CH" sz="1200" dirty="0" err="1" smtClean="0">
                <a:latin typeface="Frutiger 55 Roman" pitchFamily="34" charset="0"/>
              </a:rPr>
              <a:t>Salary</a:t>
            </a:r>
            <a:endParaRPr kumimoji="0" lang="de-CH" sz="12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54697" y="2047303"/>
            <a:ext cx="1816030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200" dirty="0" err="1" smtClean="0">
                <a:latin typeface="Frutiger 55 Roman" pitchFamily="34" charset="0"/>
              </a:rPr>
              <a:t>Current</a:t>
            </a:r>
            <a:r>
              <a:rPr lang="de-CH" sz="1200" dirty="0" smtClean="0">
                <a:latin typeface="Frutiger 55 Roman" pitchFamily="34" charset="0"/>
              </a:rPr>
              <a:t> Pilar2 </a:t>
            </a:r>
            <a:r>
              <a:rPr lang="de-CH" sz="1200" dirty="0" err="1" smtClean="0">
                <a:latin typeface="Frutiger 55 Roman" pitchFamily="34" charset="0"/>
              </a:rPr>
              <a:t>amount</a:t>
            </a:r>
            <a:endParaRPr kumimoji="0" lang="de-CH" sz="12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54697" y="2341215"/>
            <a:ext cx="1816030" cy="354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err="1" smtClean="0">
                <a:latin typeface="Frutiger 55 Roman" pitchFamily="34" charset="0"/>
              </a:rPr>
              <a:t>Expected</a:t>
            </a:r>
            <a:r>
              <a:rPr lang="de-CH" sz="1100" dirty="0" smtClean="0">
                <a:latin typeface="Frutiger 55 Roman" pitchFamily="34" charset="0"/>
              </a:rPr>
              <a:t> </a:t>
            </a:r>
            <a:r>
              <a:rPr lang="de-CH" sz="1100" dirty="0" err="1" smtClean="0">
                <a:latin typeface="Frutiger 55 Roman" pitchFamily="34" charset="0"/>
              </a:rPr>
              <a:t>growth</a:t>
            </a:r>
            <a:r>
              <a:rPr lang="de-CH" sz="1100" dirty="0" smtClean="0">
                <a:latin typeface="Frutiger 55 Roman" pitchFamily="34" charset="0"/>
              </a:rPr>
              <a:t> rate </a:t>
            </a:r>
            <a:r>
              <a:rPr lang="de-CH" sz="1100" dirty="0" err="1" smtClean="0">
                <a:latin typeface="Frutiger 55 Roman" pitchFamily="34" charset="0"/>
              </a:rPr>
              <a:t>of</a:t>
            </a:r>
            <a:r>
              <a:rPr lang="de-CH" sz="1100" dirty="0" smtClean="0">
                <a:latin typeface="Frutiger 55 Roman" pitchFamily="34" charset="0"/>
              </a:rPr>
              <a:t> </a:t>
            </a:r>
            <a:r>
              <a:rPr lang="de-CH" sz="1100" dirty="0" err="1" smtClean="0">
                <a:latin typeface="Frutiger 55 Roman" pitchFamily="34" charset="0"/>
              </a:rPr>
              <a:t>your</a:t>
            </a:r>
            <a:r>
              <a:rPr lang="de-CH" sz="1100" dirty="0" smtClean="0">
                <a:latin typeface="Frutiger 55 Roman" pitchFamily="34" charset="0"/>
              </a:rPr>
              <a:t> </a:t>
            </a:r>
            <a:r>
              <a:rPr lang="de-CH" sz="1100" dirty="0" err="1" smtClean="0">
                <a:latin typeface="Frutiger 55 Roman" pitchFamily="34" charset="0"/>
              </a:rPr>
              <a:t>salary</a:t>
            </a:r>
            <a:endParaRPr kumimoji="0" lang="de-CH" sz="11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54465" y="3901509"/>
            <a:ext cx="1816030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200" dirty="0" smtClean="0">
                <a:latin typeface="Frutiger 55 Roman" pitchFamily="34" charset="0"/>
              </a:rPr>
              <a:t>Annual </a:t>
            </a:r>
            <a:r>
              <a:rPr lang="de-CH" sz="1200" dirty="0" err="1" smtClean="0">
                <a:latin typeface="Frutiger 55 Roman" pitchFamily="34" charset="0"/>
              </a:rPr>
              <a:t>payment</a:t>
            </a:r>
            <a:r>
              <a:rPr lang="de-CH" sz="1200" dirty="0" smtClean="0">
                <a:latin typeface="Frutiger 55 Roman" pitchFamily="34" charset="0"/>
              </a:rPr>
              <a:t> Pilar3</a:t>
            </a:r>
            <a:endParaRPr kumimoji="0" lang="de-CH" sz="12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67544" y="4207543"/>
            <a:ext cx="1816030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200" dirty="0" err="1" smtClean="0">
                <a:latin typeface="Frutiger 55 Roman" pitchFamily="34" charset="0"/>
              </a:rPr>
              <a:t>Current</a:t>
            </a:r>
            <a:r>
              <a:rPr lang="de-CH" sz="1200" dirty="0" smtClean="0">
                <a:latin typeface="Frutiger 55 Roman" pitchFamily="34" charset="0"/>
              </a:rPr>
              <a:t> Pilar 3 </a:t>
            </a:r>
            <a:r>
              <a:rPr lang="de-CH" sz="1200" dirty="0" err="1" smtClean="0">
                <a:latin typeface="Frutiger 55 Roman" pitchFamily="34" charset="0"/>
              </a:rPr>
              <a:t>amount</a:t>
            </a:r>
            <a:endParaRPr kumimoji="0" lang="de-CH" sz="12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54465" y="4533207"/>
            <a:ext cx="1816030" cy="354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err="1" smtClean="0">
                <a:latin typeface="Frutiger 55 Roman" pitchFamily="34" charset="0"/>
              </a:rPr>
              <a:t>Expected</a:t>
            </a:r>
            <a:r>
              <a:rPr lang="de-CH" sz="1100" dirty="0" smtClean="0">
                <a:latin typeface="Frutiger 55 Roman" pitchFamily="34" charset="0"/>
              </a:rPr>
              <a:t> </a:t>
            </a:r>
            <a:r>
              <a:rPr lang="de-CH" sz="1100" dirty="0" err="1" smtClean="0">
                <a:latin typeface="Frutiger 55 Roman" pitchFamily="34" charset="0"/>
              </a:rPr>
              <a:t>return</a:t>
            </a:r>
            <a:r>
              <a:rPr lang="de-CH" sz="1100" dirty="0" smtClean="0">
                <a:latin typeface="Frutiger 55 Roman" pitchFamily="34" charset="0"/>
              </a:rPr>
              <a:t> Pilar 3</a:t>
            </a:r>
            <a:endParaRPr kumimoji="0" lang="de-CH" sz="11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4465" y="2782083"/>
            <a:ext cx="1816030" cy="243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smtClean="0">
                <a:latin typeface="Frutiger 55 Roman" pitchFamily="34" charset="0"/>
              </a:rPr>
              <a:t>Pilar II </a:t>
            </a:r>
            <a:r>
              <a:rPr lang="de-CH" sz="1100" dirty="0" err="1" smtClean="0">
                <a:latin typeface="Frutiger 55 Roman" pitchFamily="34" charset="0"/>
              </a:rPr>
              <a:t>purchases</a:t>
            </a:r>
            <a:endParaRPr lang="de-CH" sz="1100" dirty="0" smtClean="0">
              <a:latin typeface="Frutiger 55 Roman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67544" y="3127423"/>
            <a:ext cx="144018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4701" y="3051594"/>
            <a:ext cx="1014972" cy="2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800" dirty="0" smtClean="0"/>
              <a:t>Single </a:t>
            </a:r>
            <a:r>
              <a:rPr lang="de-CH" sz="800" dirty="0" err="1" smtClean="0"/>
              <a:t>purchase</a:t>
            </a:r>
            <a:endParaRPr lang="de-CH" sz="800" dirty="0" smtClean="0"/>
          </a:p>
        </p:txBody>
      </p:sp>
      <p:sp>
        <p:nvSpPr>
          <p:cNvPr id="43" name="Rectangle 42"/>
          <p:cNvSpPr/>
          <p:nvPr/>
        </p:nvSpPr>
        <p:spPr bwMode="auto">
          <a:xfrm>
            <a:off x="474405" y="3322451"/>
            <a:ext cx="144018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1562" y="3246622"/>
            <a:ext cx="1014972" cy="2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800" dirty="0" smtClean="0"/>
              <a:t>Annual </a:t>
            </a:r>
            <a:r>
              <a:rPr lang="de-CH" sz="800" dirty="0" err="1" smtClean="0"/>
              <a:t>purchase</a:t>
            </a:r>
            <a:endParaRPr lang="de-CH" sz="800" dirty="0" smtClean="0"/>
          </a:p>
        </p:txBody>
      </p:sp>
      <p:sp>
        <p:nvSpPr>
          <p:cNvPr id="45" name="Rectangle 44"/>
          <p:cNvSpPr/>
          <p:nvPr/>
        </p:nvSpPr>
        <p:spPr bwMode="auto">
          <a:xfrm>
            <a:off x="454465" y="4978635"/>
            <a:ext cx="1816030" cy="243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smtClean="0">
                <a:latin typeface="Frutiger 55 Roman" pitchFamily="34" charset="0"/>
              </a:rPr>
              <a:t>Pilar III </a:t>
            </a:r>
            <a:r>
              <a:rPr lang="de-CH" sz="1100" dirty="0" err="1" smtClean="0">
                <a:latin typeface="Frutiger 55 Roman" pitchFamily="34" charset="0"/>
              </a:rPr>
              <a:t>purchases</a:t>
            </a:r>
            <a:r>
              <a:rPr lang="de-CH" sz="1100" dirty="0" smtClean="0">
                <a:latin typeface="Frutiger 55 Roman" pitchFamily="34" charset="0"/>
              </a:rPr>
              <a:t> *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6726" y="5293543"/>
            <a:ext cx="1965034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600" dirty="0" smtClean="0"/>
              <a:t>* Coming </a:t>
            </a:r>
            <a:r>
              <a:rPr lang="de-CH" sz="600" dirty="0" err="1" smtClean="0"/>
              <a:t>from</a:t>
            </a:r>
            <a:r>
              <a:rPr lang="de-CH" sz="600" dirty="0" smtClean="0"/>
              <a:t> Pilar 2 in </a:t>
            </a:r>
            <a:r>
              <a:rPr lang="de-CH" sz="600" dirty="0" err="1" smtClean="0"/>
              <a:t>case</a:t>
            </a:r>
            <a:r>
              <a:rPr lang="de-CH" sz="600" dirty="0" smtClean="0"/>
              <a:t> </a:t>
            </a:r>
            <a:r>
              <a:rPr lang="de-CH" sz="600" dirty="0" err="1" smtClean="0"/>
              <a:t>of</a:t>
            </a:r>
            <a:r>
              <a:rPr lang="de-CH" sz="600" dirty="0" smtClean="0"/>
              <a:t> </a:t>
            </a:r>
            <a:r>
              <a:rPr lang="de-CH" sz="600" dirty="0" err="1" smtClean="0"/>
              <a:t>exceded</a:t>
            </a:r>
            <a:r>
              <a:rPr lang="de-CH" sz="600" dirty="0" smtClean="0"/>
              <a:t> </a:t>
            </a:r>
            <a:r>
              <a:rPr lang="de-CH" sz="600" dirty="0" err="1" smtClean="0"/>
              <a:t>limit</a:t>
            </a:r>
            <a:r>
              <a:rPr lang="de-CH" sz="600" dirty="0" smtClean="0"/>
              <a:t>.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27945" y="5967041"/>
            <a:ext cx="1816030" cy="243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smtClean="0">
                <a:latin typeface="Frutiger 55 Roman" pitchFamily="34" charset="0"/>
              </a:rPr>
              <a:t>Target Pension Fund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323528" y="1352528"/>
            <a:ext cx="2088232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318364" y="5528992"/>
            <a:ext cx="2088232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54986" y="1236574"/>
            <a:ext cx="1961947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1600" dirty="0" err="1" smtClean="0"/>
              <a:t>Calc</a:t>
            </a:r>
            <a:r>
              <a:rPr lang="de-CH" sz="1600" dirty="0" smtClean="0"/>
              <a:t> Pension Fund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7805" y="5456984"/>
            <a:ext cx="1961947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1600" dirty="0" err="1" smtClean="0"/>
              <a:t>Calc</a:t>
            </a:r>
            <a:r>
              <a:rPr lang="de-CH" sz="1600" dirty="0" smtClean="0"/>
              <a:t> </a:t>
            </a:r>
            <a:r>
              <a:rPr lang="de-CH" sz="1600" dirty="0" err="1" smtClean="0"/>
              <a:t>Savings</a:t>
            </a:r>
            <a:r>
              <a:rPr lang="de-CH" sz="1600" dirty="0" smtClean="0"/>
              <a:t>’ Plan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27944" y="6276249"/>
            <a:ext cx="1816030" cy="243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dirty="0" err="1" smtClean="0">
                <a:latin typeface="Frutiger 55 Roman" pitchFamily="34" charset="0"/>
              </a:rPr>
              <a:t>Desired</a:t>
            </a:r>
            <a:r>
              <a:rPr lang="de-CH" sz="1100" dirty="0" smtClean="0">
                <a:latin typeface="Frutiger 55 Roman" pitchFamily="34" charset="0"/>
              </a:rPr>
              <a:t> </a:t>
            </a:r>
            <a:r>
              <a:rPr lang="de-CH" sz="1100" dirty="0" err="1" smtClean="0">
                <a:latin typeface="Frutiger 55 Roman" pitchFamily="34" charset="0"/>
              </a:rPr>
              <a:t>age</a:t>
            </a:r>
            <a:r>
              <a:rPr lang="de-CH" sz="1100" dirty="0" smtClean="0">
                <a:latin typeface="Frutiger 55 Roman" pitchFamily="34" charset="0"/>
              </a:rPr>
              <a:t> (</a:t>
            </a:r>
            <a:r>
              <a:rPr lang="de-CH" sz="1100" dirty="0" err="1" smtClean="0">
                <a:latin typeface="Frutiger 55 Roman" pitchFamily="34" charset="0"/>
              </a:rPr>
              <a:t>dropdown</a:t>
            </a:r>
            <a:r>
              <a:rPr lang="de-CH" sz="1100" dirty="0" smtClean="0">
                <a:latin typeface="Frutiger 55 Roman" pitchFamily="34" charset="0"/>
              </a:rPr>
              <a:t>)</a:t>
            </a:r>
            <a:endParaRPr lang="de-CH" sz="1100" dirty="0" smtClean="0">
              <a:latin typeface="Frutiger 55 Roman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771800" y="5528992"/>
            <a:ext cx="5976664" cy="11090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7960643" y="5914995"/>
            <a:ext cx="648072" cy="552416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000" b="0" i="0" u="none" strike="noStrike" cap="none" normalizeH="0" baseline="0" dirty="0" smtClean="0">
              <a:ln>
                <a:noFill/>
              </a:ln>
              <a:effectLst/>
              <a:latin typeface="Frutiger 55 Roman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2313" y="5618005"/>
            <a:ext cx="968065" cy="2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800" dirty="0" smtClean="0"/>
              <a:t>Download </a:t>
            </a:r>
            <a:r>
              <a:rPr lang="de-CH" sz="800" dirty="0" err="1" smtClean="0"/>
              <a:t>report</a:t>
            </a:r>
            <a:endParaRPr lang="de-CH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92088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2000" u="sng" dirty="0" smtClean="0"/>
              <a:t>Other Details</a:t>
            </a:r>
          </a:p>
          <a:p>
            <a:pPr algn="l"/>
            <a:r>
              <a:rPr lang="de-CH" sz="2000" dirty="0" err="1"/>
              <a:t>Interative</a:t>
            </a:r>
            <a:r>
              <a:rPr lang="de-CH" sz="2000" dirty="0"/>
              <a:t> graph. </a:t>
            </a:r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each</a:t>
            </a:r>
            <a:r>
              <a:rPr lang="de-CH" sz="2000" dirty="0"/>
              <a:t> </a:t>
            </a:r>
            <a:r>
              <a:rPr lang="de-CH" sz="2000" dirty="0" err="1"/>
              <a:t>year</a:t>
            </a:r>
            <a:r>
              <a:rPr lang="de-CH" sz="2000" dirty="0"/>
              <a:t> </a:t>
            </a:r>
            <a:r>
              <a:rPr lang="de-CH" sz="2000" dirty="0" err="1"/>
              <a:t>info</a:t>
            </a:r>
            <a:r>
              <a:rPr lang="de-CH" sz="2000" dirty="0"/>
              <a:t> </a:t>
            </a:r>
            <a:r>
              <a:rPr lang="de-CH" sz="2000" dirty="0" err="1"/>
              <a:t>about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amounts</a:t>
            </a:r>
            <a:r>
              <a:rPr lang="de-CH" sz="2000" dirty="0"/>
              <a:t> </a:t>
            </a:r>
            <a:r>
              <a:rPr lang="de-CH" sz="2000" dirty="0" err="1"/>
              <a:t>should</a:t>
            </a:r>
            <a:r>
              <a:rPr lang="de-CH" sz="2000" dirty="0"/>
              <a:t> </a:t>
            </a:r>
            <a:r>
              <a:rPr lang="de-CH" sz="2000" dirty="0" err="1"/>
              <a:t>be</a:t>
            </a:r>
            <a:r>
              <a:rPr lang="de-CH" sz="2000" dirty="0"/>
              <a:t> </a:t>
            </a:r>
            <a:r>
              <a:rPr lang="de-CH" sz="2000" dirty="0" err="1"/>
              <a:t>displayed</a:t>
            </a:r>
            <a:r>
              <a:rPr lang="de-CH" sz="2000" dirty="0"/>
              <a:t> </a:t>
            </a:r>
            <a:r>
              <a:rPr lang="de-CH" sz="2000" dirty="0" err="1"/>
              <a:t>when</a:t>
            </a:r>
            <a:r>
              <a:rPr lang="de-CH" sz="2000" dirty="0"/>
              <a:t> </a:t>
            </a:r>
            <a:r>
              <a:rPr lang="de-CH" sz="2000" dirty="0" err="1"/>
              <a:t>pointing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mouse</a:t>
            </a:r>
            <a:r>
              <a:rPr lang="de-CH" sz="2000" dirty="0" smtClean="0"/>
              <a:t>. </a:t>
            </a:r>
            <a:r>
              <a:rPr lang="de-CH" sz="2000" dirty="0"/>
              <a:t>(</a:t>
            </a:r>
            <a:r>
              <a:rPr lang="de-CH" sz="2000" dirty="0" err="1"/>
              <a:t>ggvis</a:t>
            </a:r>
            <a:r>
              <a:rPr lang="de-CH" sz="2000" dirty="0"/>
              <a:t>?)</a:t>
            </a:r>
          </a:p>
          <a:p>
            <a:pPr algn="l"/>
            <a:endParaRPr lang="de-CH" sz="2000" dirty="0" smtClean="0"/>
          </a:p>
          <a:p>
            <a:pPr algn="l"/>
            <a:endParaRPr lang="de-CH" sz="2000" dirty="0" smtClean="0"/>
          </a:p>
        </p:txBody>
      </p:sp>
    </p:spTree>
    <p:extLst>
      <p:ext uri="{BB962C8B-B14F-4D97-AF65-F5344CB8AC3E}">
        <p14:creationId xmlns:p14="http://schemas.microsoft.com/office/powerpoint/2010/main" val="1240842330"/>
      </p:ext>
    </p:extLst>
  </p:cSld>
  <p:clrMapOvr>
    <a:masterClrMapping/>
  </p:clrMapOvr>
</p:sld>
</file>

<file path=ppt/theme/theme1.xml><?xml version="1.0" encoding="utf-8"?>
<a:theme xmlns:a="http://schemas.openxmlformats.org/drawingml/2006/main" name="Zurich Blank">
  <a:themeElements>
    <a:clrScheme name="Z Primary and Secondary">
      <a:dk1>
        <a:srgbClr val="000066"/>
      </a:dk1>
      <a:lt1>
        <a:srgbClr val="FFFFFF"/>
      </a:lt1>
      <a:dk2>
        <a:srgbClr val="000066"/>
      </a:dk2>
      <a:lt2>
        <a:srgbClr val="009EFE"/>
      </a:lt2>
      <a:accent1>
        <a:srgbClr val="003399"/>
      </a:accent1>
      <a:accent2>
        <a:srgbClr val="97C1E3"/>
      </a:accent2>
      <a:accent3>
        <a:srgbClr val="4F90C8"/>
      </a:accent3>
      <a:accent4>
        <a:srgbClr val="D5CEB5"/>
      </a:accent4>
      <a:accent5>
        <a:srgbClr val="A89F96"/>
      </a:accent5>
      <a:accent6>
        <a:srgbClr val="E7ECEB"/>
      </a:accent6>
      <a:hlink>
        <a:srgbClr val="009EFE"/>
      </a:hlink>
      <a:folHlink>
        <a:srgbClr val="A89F96"/>
      </a:folHlink>
    </a:clrScheme>
    <a:fontScheme name="Zurich Font">
      <a:majorFont>
        <a:latin typeface="Frutiger 55 Roman"/>
        <a:ea typeface=""/>
        <a:cs typeface=""/>
      </a:majorFont>
      <a:minorFont>
        <a:latin typeface="Frutiger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effectLst/>
            <a:latin typeface="Frutiger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55 Roman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>
    <a:extraClrScheme>
      <a:clrScheme name="Z Primary and Secondary">
        <a:dk1>
          <a:srgbClr val="000066"/>
        </a:dk1>
        <a:lt1>
          <a:srgbClr val="FFFFFF"/>
        </a:lt1>
        <a:dk2>
          <a:srgbClr val="000066"/>
        </a:dk2>
        <a:lt2>
          <a:srgbClr val="009EFE"/>
        </a:lt2>
        <a:accent1>
          <a:srgbClr val="003399"/>
        </a:accent1>
        <a:accent2>
          <a:srgbClr val="97C1E3"/>
        </a:accent2>
        <a:accent3>
          <a:srgbClr val="4F90C8"/>
        </a:accent3>
        <a:accent4>
          <a:srgbClr val="D5CEB5"/>
        </a:accent4>
        <a:accent5>
          <a:srgbClr val="A89F96"/>
        </a:accent5>
        <a:accent6>
          <a:srgbClr val="E7ECEB"/>
        </a:accent6>
        <a:hlink>
          <a:srgbClr val="009EFE"/>
        </a:hlink>
        <a:folHlink>
          <a:srgbClr val="A89F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Zurich blue 1">
      <a:srgbClr val="003399"/>
    </a:custClr>
    <a:custClr name="Zurich blue 2">
      <a:srgbClr val="000066"/>
    </a:custClr>
    <a:custClr name="Sky blue">
      <a:srgbClr val="009EFE"/>
    </a:custClr>
    <a:custClr name="Mid blue">
      <a:srgbClr val="4F90C8"/>
    </a:custClr>
    <a:custClr name="Light blue">
      <a:srgbClr val="97C1E3"/>
    </a:custClr>
    <a:custClr name="Sand Stone">
      <a:srgbClr val="D5CEB5"/>
    </a:custClr>
    <a:custClr name="Dark stone">
      <a:srgbClr val="A89F96"/>
    </a:custClr>
    <a:custClr name="Dove">
      <a:srgbClr val="E7ECEB"/>
    </a:custClr>
    <a:custClr name="Black">
      <a:srgbClr val="000000"/>
    </a:custClr>
    <a:custClr name="White">
      <a:srgbClr val="FFFFFF"/>
    </a:custClr>
    <a:custClr name="Teal">
      <a:srgbClr val="007396"/>
    </a:custClr>
    <a:custClr name="Turquoise">
      <a:srgbClr val="00BFB3"/>
    </a:custClr>
    <a:custClr name="Lemon">
      <a:srgbClr val="E0E27C"/>
    </a:custClr>
    <a:custClr name="Orange">
      <a:srgbClr val="F69C00"/>
    </a:custClr>
    <a:custClr name="Salmon">
      <a:srgbClr val="EA635C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246</Words>
  <Application>Microsoft Office PowerPoint</Application>
  <PresentationFormat>On-screen Show (4:3)</PresentationFormat>
  <Paragraphs>53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Frutiger 55 Roman</vt:lpstr>
      <vt:lpstr>Zurich Blank</vt:lpstr>
      <vt:lpstr>PowerPoint Presentation</vt:lpstr>
      <vt:lpstr>PowerPoint Presentation</vt:lpstr>
      <vt:lpstr>PowerPoint Presentation</vt:lpstr>
    </vt:vector>
  </TitlesOfParts>
  <Company>Zurich Insurance Company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Foix, Gabriel</dc:creator>
  <cp:lastModifiedBy>Foix, Gabriel</cp:lastModifiedBy>
  <cp:revision>20</cp:revision>
  <cp:lastPrinted>2002-09-04T06:10:06Z</cp:lastPrinted>
  <dcterms:created xsi:type="dcterms:W3CDTF">2017-07-30T15:34:14Z</dcterms:created>
  <dcterms:modified xsi:type="dcterms:W3CDTF">2017-08-01T05:57:35Z</dcterms:modified>
</cp:coreProperties>
</file>