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00">
                <a:solidFill>
                  <a:srgbClr val="222222"/>
                </a:solidFill>
                <a:highlight>
                  <a:srgbClr val="F8F8F8"/>
                </a:highlight>
              </a:rPr>
              <a:t>Turpin, A., Tsegay, Y., Hawking, D. and Williams, H.E.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04800" lvl="0" marL="457200">
              <a:lnSpc>
                <a:spcPct val="115000"/>
              </a:lnSpc>
              <a:spcBef>
                <a:spcPts val="0"/>
              </a:spcBef>
              <a:spcAft>
                <a:spcPts val="1600"/>
              </a:spcAft>
              <a:buClr>
                <a:schemeClr val="dk2"/>
              </a:buClr>
              <a:buSzPct val="100000"/>
            </a:pPr>
            <a:r>
              <a:rPr lang="en" sz="1200">
                <a:solidFill>
                  <a:schemeClr val="dk2"/>
                </a:solidFill>
              </a:rPr>
              <a:t>Use data from TREC collections: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30200" lvl="0" marL="457200" rtl="0">
              <a:lnSpc>
                <a:spcPct val="115000"/>
              </a:lnSpc>
              <a:spcBef>
                <a:spcPts val="0"/>
              </a:spcBef>
              <a:spcAft>
                <a:spcPts val="1600"/>
              </a:spcAft>
              <a:buClr>
                <a:schemeClr val="dk2"/>
              </a:buClr>
              <a:buSzPct val="100000"/>
            </a:pPr>
            <a:r>
              <a:rPr lang="en" sz="1600">
                <a:solidFill>
                  <a:schemeClr val="dk2"/>
                </a:solidFill>
              </a:rPr>
              <a:t>Short fragments of text extracted from the document content (or its metadata).</a:t>
            </a:r>
          </a:p>
          <a:p>
            <a:pPr indent="-330200" lvl="0" marL="457200" rtl="0">
              <a:lnSpc>
                <a:spcPct val="115000"/>
              </a:lnSpc>
              <a:spcBef>
                <a:spcPts val="0"/>
              </a:spcBef>
              <a:spcAft>
                <a:spcPts val="1600"/>
              </a:spcAft>
              <a:buClr>
                <a:schemeClr val="dk2"/>
              </a:buClr>
              <a:buSzPct val="100000"/>
            </a:pPr>
            <a:r>
              <a:rPr lang="en" sz="1600">
                <a:solidFill>
                  <a:schemeClr val="dk2"/>
                </a:solidFill>
              </a:rPr>
              <a:t>Static			→ Show the first </a:t>
            </a:r>
            <a:r>
              <a:rPr i="1" lang="en" sz="1600">
                <a:solidFill>
                  <a:schemeClr val="dk2"/>
                </a:solidFill>
              </a:rPr>
              <a:t>n</a:t>
            </a:r>
            <a:r>
              <a:rPr lang="en" sz="1600">
                <a:solidFill>
                  <a:schemeClr val="dk2"/>
                </a:solidFill>
              </a:rPr>
              <a:t> words of the document</a:t>
            </a:r>
          </a:p>
          <a:p>
            <a:pPr indent="-330200" lvl="0" marL="457200" rtl="0">
              <a:lnSpc>
                <a:spcPct val="115000"/>
              </a:lnSpc>
              <a:spcBef>
                <a:spcPts val="0"/>
              </a:spcBef>
              <a:spcAft>
                <a:spcPts val="1600"/>
              </a:spcAft>
              <a:buClr>
                <a:schemeClr val="dk2"/>
              </a:buClr>
              <a:buSzPct val="100000"/>
            </a:pPr>
            <a:r>
              <a:rPr lang="en" sz="1600">
                <a:solidFill>
                  <a:schemeClr val="dk2"/>
                </a:solidFill>
              </a:rPr>
              <a:t>Query Biased		→ Selectively extracted on the basis of its relation to the searcher’s query</a:t>
            </a:r>
          </a:p>
          <a:p>
            <a:pPr indent="-330200" lvl="0" marL="457200">
              <a:lnSpc>
                <a:spcPct val="115000"/>
              </a:lnSpc>
              <a:spcBef>
                <a:spcPts val="0"/>
              </a:spcBef>
              <a:spcAft>
                <a:spcPts val="1600"/>
              </a:spcAft>
              <a:buClr>
                <a:schemeClr val="dk2"/>
              </a:buClr>
              <a:buSzPct val="100000"/>
            </a:pPr>
            <a:r>
              <a:t/>
            </a:r>
            <a:endParaRPr sz="1600">
              <a:solidFill>
                <a:schemeClr val="dk2"/>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favor sentences that contain query terms repeated many times, a large portion of which are spam sentences, and not useful for the purpose of summary generation. </a:t>
            </a:r>
          </a:p>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if a snippet contains a sentence with no query term and the</a:t>
            </a:r>
          </a:p>
          <a:p>
            <a:pPr lvl="0">
              <a:spcBef>
                <a:spcPts val="0"/>
              </a:spcBef>
              <a:buClr>
                <a:schemeClr val="dk1"/>
              </a:buClr>
              <a:buSzPct val="100000"/>
              <a:buFont typeface="Arial"/>
              <a:buNone/>
            </a:pPr>
            <a:r>
              <a:rPr lang="en"/>
              <a:t>total number of the query terms in the snippet is less than the total number of</a:t>
            </a:r>
          </a:p>
          <a:p>
            <a:pPr lvl="0">
              <a:spcBef>
                <a:spcPts val="0"/>
              </a:spcBef>
              <a:buClr>
                <a:schemeClr val="dk1"/>
              </a:buClr>
              <a:buSzPct val="100000"/>
              <a:buFont typeface="Arial"/>
              <a:buNone/>
            </a:pPr>
            <a:r>
              <a:rPr lang="en"/>
              <a:t>query terms in the index, then we can determine whether sentences containing</a:t>
            </a:r>
          </a:p>
          <a:p>
            <a:pPr lvl="0">
              <a:spcBef>
                <a:spcPts val="0"/>
              </a:spcBef>
              <a:buClr>
                <a:schemeClr val="dk1"/>
              </a:buClr>
              <a:buSzPct val="100000"/>
              <a:buFont typeface="Arial"/>
              <a:buNone/>
            </a:pPr>
            <a:r>
              <a:rPr lang="en"/>
              <a:t>query terms were removed from the pruned document. </a:t>
            </a:r>
          </a:p>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85750" lvl="0" marL="457200">
              <a:lnSpc>
                <a:spcPct val="115000"/>
              </a:lnSpc>
              <a:spcBef>
                <a:spcPts val="0"/>
              </a:spcBef>
              <a:spcAft>
                <a:spcPts val="1600"/>
              </a:spcAft>
              <a:buClr>
                <a:schemeClr val="dk1"/>
              </a:buClr>
              <a:buSzPct val="100000"/>
            </a:pPr>
            <a:r>
              <a:rPr lang="en" sz="900">
                <a:solidFill>
                  <a:schemeClr val="dk1"/>
                </a:solidFill>
              </a:rPr>
              <a:t>Each subsystem has its own:</a:t>
            </a:r>
          </a:p>
          <a:p>
            <a:pPr indent="-285750" lvl="1" marL="914400">
              <a:lnSpc>
                <a:spcPct val="115000"/>
              </a:lnSpc>
              <a:spcBef>
                <a:spcPts val="0"/>
              </a:spcBef>
              <a:spcAft>
                <a:spcPts val="1600"/>
              </a:spcAft>
              <a:buClr>
                <a:schemeClr val="dk1"/>
              </a:buClr>
              <a:buSzPct val="100000"/>
            </a:pPr>
            <a:r>
              <a:rPr lang="en" sz="900">
                <a:solidFill>
                  <a:schemeClr val="dk1"/>
                </a:solidFill>
              </a:rPr>
              <a:t>Data</a:t>
            </a:r>
          </a:p>
          <a:p>
            <a:pPr indent="-285750" lvl="1" marL="914400">
              <a:lnSpc>
                <a:spcPct val="115000"/>
              </a:lnSpc>
              <a:spcBef>
                <a:spcPts val="0"/>
              </a:spcBef>
              <a:spcAft>
                <a:spcPts val="1600"/>
              </a:spcAft>
              <a:buClr>
                <a:schemeClr val="dk1"/>
              </a:buClr>
              <a:buSzPct val="100000"/>
            </a:pPr>
            <a:r>
              <a:rPr lang="en" sz="900">
                <a:solidFill>
                  <a:schemeClr val="dk1"/>
                </a:solidFill>
              </a:rPr>
              <a:t>Process</a:t>
            </a:r>
          </a:p>
          <a:p>
            <a:pPr indent="-285750" lvl="1" marL="914400">
              <a:lnSpc>
                <a:spcPct val="115000"/>
              </a:lnSpc>
              <a:spcBef>
                <a:spcPts val="0"/>
              </a:spcBef>
              <a:spcAft>
                <a:spcPts val="1600"/>
              </a:spcAft>
              <a:buClr>
                <a:schemeClr val="dk1"/>
              </a:buClr>
              <a:buSzPct val="100000"/>
            </a:pPr>
            <a:r>
              <a:rPr lang="en" sz="900">
                <a:solidFill>
                  <a:schemeClr val="dk1"/>
                </a:solidFill>
              </a:rPr>
              <a:t>Memory management scheme</a:t>
            </a:r>
          </a:p>
          <a:p>
            <a:pPr indent="-285750" lvl="0" marL="457200" rtl="0">
              <a:lnSpc>
                <a:spcPct val="115000"/>
              </a:lnSpc>
              <a:spcBef>
                <a:spcPts val="0"/>
              </a:spcBef>
              <a:spcAft>
                <a:spcPts val="1600"/>
              </a:spcAft>
              <a:buClr>
                <a:schemeClr val="dk1"/>
              </a:buClr>
              <a:buSzPct val="100000"/>
            </a:pPr>
            <a:r>
              <a:rPr lang="en" sz="900">
                <a:solidFill>
                  <a:schemeClr val="dk1"/>
                </a:solidFill>
              </a:rPr>
              <a:t>Query engine has query cache that stores precomputed result pages for very popular queries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bg>
      <p:bgPr>
        <a:solidFill>
          <a:srgbClr val="FFFFFF"/>
        </a:solidFill>
      </p:bgPr>
    </p:bg>
    <p:spTree>
      <p:nvGrpSpPr>
        <p:cNvPr id="50" name="Shape 50"/>
        <p:cNvGrpSpPr/>
        <p:nvPr/>
      </p:nvGrpSpPr>
      <p:grpSpPr>
        <a:xfrm>
          <a:off x="0" y="0"/>
          <a:ext cx="0" cy="0"/>
          <a:chOff x="0" y="0"/>
          <a:chExt cx="0" cy="0"/>
        </a:xfrm>
      </p:grpSpPr>
      <p:sp>
        <p:nvSpPr>
          <p:cNvPr id="51" name="Shape 51"/>
          <p:cNvSpPr/>
          <p:nvPr/>
        </p:nvSpPr>
        <p:spPr>
          <a:xfrm>
            <a:off x="0" y="0"/>
            <a:ext cx="9144000" cy="5143500"/>
          </a:xfrm>
          <a:prstGeom prst="rect">
            <a:avLst/>
          </a:prstGeom>
          <a:solidFill>
            <a:srgbClr val="3F3F3F"/>
          </a:solidFill>
          <a:ln>
            <a:noFill/>
          </a:ln>
        </p:spPr>
        <p:txBody>
          <a:bodyPr anchorCtr="0" anchor="ctr" bIns="45700" lIns="91425" rIns="91425" tIns="45700">
            <a:noAutofit/>
          </a:bodyPr>
          <a:lstStyle/>
          <a:p>
            <a:pPr lvl="0">
              <a:spcBef>
                <a:spcPts val="0"/>
              </a:spcBef>
              <a:buNone/>
            </a:pPr>
            <a:r>
              <a:t/>
            </a:r>
            <a:endParaRPr/>
          </a:p>
        </p:txBody>
      </p:sp>
      <p:sp>
        <p:nvSpPr>
          <p:cNvPr id="52" name="Shape 52"/>
          <p:cNvSpPr/>
          <p:nvPr/>
        </p:nvSpPr>
        <p:spPr>
          <a:xfrm>
            <a:off x="0" y="3638550"/>
            <a:ext cx="9144000" cy="15048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a:off x="958725" y="740650"/>
            <a:ext cx="57000" cy="753900"/>
          </a:xfrm>
          <a:prstGeom prst="rect">
            <a:avLst/>
          </a:prstGeom>
          <a:solidFill>
            <a:srgbClr val="EE221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ctrTitle"/>
          </p:nvPr>
        </p:nvSpPr>
        <p:spPr>
          <a:xfrm>
            <a:off x="1264150" y="662525"/>
            <a:ext cx="6279600" cy="2671200"/>
          </a:xfrm>
          <a:prstGeom prst="rect">
            <a:avLst/>
          </a:prstGeom>
          <a:noFill/>
        </p:spPr>
        <p:txBody>
          <a:bodyPr anchorCtr="0" anchor="t" bIns="91425" lIns="91425" rIns="91425" tIns="91425"/>
          <a:lstStyle>
            <a:lvl1pPr lvl="0" rtl="0" algn="l">
              <a:lnSpc>
                <a:spcPct val="100000"/>
              </a:lnSpc>
              <a:spcBef>
                <a:spcPts val="0"/>
              </a:spcBef>
              <a:spcAft>
                <a:spcPts val="0"/>
              </a:spcAft>
              <a:buClr>
                <a:srgbClr val="FFFFFF"/>
              </a:buClr>
              <a:buSzPct val="100000"/>
              <a:buNone/>
              <a:defRPr sz="4800">
                <a:solidFill>
                  <a:srgbClr val="FFFFFF"/>
                </a:solidFill>
              </a:defRPr>
            </a:lvl1pPr>
            <a:lvl2pPr lvl="1" rtl="0" algn="l">
              <a:lnSpc>
                <a:spcPct val="100000"/>
              </a:lnSpc>
              <a:spcBef>
                <a:spcPts val="0"/>
              </a:spcBef>
              <a:spcAft>
                <a:spcPts val="0"/>
              </a:spcAft>
              <a:buClr>
                <a:srgbClr val="FFFFFF"/>
              </a:buClr>
              <a:buSzPct val="100000"/>
              <a:buNone/>
              <a:defRPr sz="4800">
                <a:solidFill>
                  <a:srgbClr val="FFFFFF"/>
                </a:solidFill>
              </a:defRPr>
            </a:lvl2pPr>
            <a:lvl3pPr lvl="2" rtl="0" algn="l">
              <a:lnSpc>
                <a:spcPct val="100000"/>
              </a:lnSpc>
              <a:spcBef>
                <a:spcPts val="0"/>
              </a:spcBef>
              <a:spcAft>
                <a:spcPts val="0"/>
              </a:spcAft>
              <a:buClr>
                <a:srgbClr val="FFFFFF"/>
              </a:buClr>
              <a:buSzPct val="100000"/>
              <a:buNone/>
              <a:defRPr sz="4800">
                <a:solidFill>
                  <a:srgbClr val="FFFFFF"/>
                </a:solidFill>
              </a:defRPr>
            </a:lvl3pPr>
            <a:lvl4pPr lvl="3" rtl="0" algn="l">
              <a:lnSpc>
                <a:spcPct val="100000"/>
              </a:lnSpc>
              <a:spcBef>
                <a:spcPts val="0"/>
              </a:spcBef>
              <a:spcAft>
                <a:spcPts val="0"/>
              </a:spcAft>
              <a:buClr>
                <a:srgbClr val="FFFFFF"/>
              </a:buClr>
              <a:buSzPct val="100000"/>
              <a:buNone/>
              <a:defRPr sz="4800">
                <a:solidFill>
                  <a:srgbClr val="FFFFFF"/>
                </a:solidFill>
              </a:defRPr>
            </a:lvl4pPr>
            <a:lvl5pPr lvl="4" rtl="0" algn="l">
              <a:lnSpc>
                <a:spcPct val="100000"/>
              </a:lnSpc>
              <a:spcBef>
                <a:spcPts val="0"/>
              </a:spcBef>
              <a:spcAft>
                <a:spcPts val="0"/>
              </a:spcAft>
              <a:buClr>
                <a:srgbClr val="FFFFFF"/>
              </a:buClr>
              <a:buSzPct val="100000"/>
              <a:buNone/>
              <a:defRPr sz="4800">
                <a:solidFill>
                  <a:srgbClr val="FFFFFF"/>
                </a:solidFill>
              </a:defRPr>
            </a:lvl5pPr>
            <a:lvl6pPr lvl="5" rtl="0" algn="l">
              <a:lnSpc>
                <a:spcPct val="100000"/>
              </a:lnSpc>
              <a:spcBef>
                <a:spcPts val="0"/>
              </a:spcBef>
              <a:spcAft>
                <a:spcPts val="0"/>
              </a:spcAft>
              <a:buClr>
                <a:srgbClr val="FFFFFF"/>
              </a:buClr>
              <a:buSzPct val="100000"/>
              <a:buNone/>
              <a:defRPr sz="4800">
                <a:solidFill>
                  <a:srgbClr val="FFFFFF"/>
                </a:solidFill>
              </a:defRPr>
            </a:lvl6pPr>
            <a:lvl7pPr lvl="6" rtl="0" algn="l">
              <a:lnSpc>
                <a:spcPct val="100000"/>
              </a:lnSpc>
              <a:spcBef>
                <a:spcPts val="0"/>
              </a:spcBef>
              <a:spcAft>
                <a:spcPts val="0"/>
              </a:spcAft>
              <a:buClr>
                <a:srgbClr val="FFFFFF"/>
              </a:buClr>
              <a:buSzPct val="100000"/>
              <a:buNone/>
              <a:defRPr sz="4800">
                <a:solidFill>
                  <a:srgbClr val="FFFFFF"/>
                </a:solidFill>
              </a:defRPr>
            </a:lvl7pPr>
            <a:lvl8pPr lvl="7" rtl="0" algn="l">
              <a:lnSpc>
                <a:spcPct val="100000"/>
              </a:lnSpc>
              <a:spcBef>
                <a:spcPts val="0"/>
              </a:spcBef>
              <a:spcAft>
                <a:spcPts val="0"/>
              </a:spcAft>
              <a:buClr>
                <a:srgbClr val="FFFFFF"/>
              </a:buClr>
              <a:buSzPct val="100000"/>
              <a:buNone/>
              <a:defRPr sz="4800">
                <a:solidFill>
                  <a:srgbClr val="FFFFFF"/>
                </a:solidFill>
              </a:defRPr>
            </a:lvl8pPr>
            <a:lvl9pPr lvl="8" rtl="0" algn="l">
              <a:lnSpc>
                <a:spcPct val="100000"/>
              </a:lnSpc>
              <a:spcBef>
                <a:spcPts val="0"/>
              </a:spcBef>
              <a:spcAft>
                <a:spcPts val="0"/>
              </a:spcAft>
              <a:buClr>
                <a:srgbClr val="FFFFFF"/>
              </a:buClr>
              <a:buSzPct val="100000"/>
              <a:buNone/>
              <a:defRPr sz="4800">
                <a:solidFill>
                  <a:srgbClr val="FFFFFF"/>
                </a:solidFill>
              </a:defRPr>
            </a:lvl9pPr>
          </a:lstStyle>
          <a:p/>
        </p:txBody>
      </p:sp>
      <p:sp>
        <p:nvSpPr>
          <p:cNvPr id="55" name="Shape 55"/>
          <p:cNvSpPr txBox="1"/>
          <p:nvPr>
            <p:ph idx="1" type="subTitle"/>
          </p:nvPr>
        </p:nvSpPr>
        <p:spPr>
          <a:xfrm>
            <a:off x="1264150" y="4117950"/>
            <a:ext cx="6279600" cy="545400"/>
          </a:xfrm>
          <a:prstGeom prst="rect">
            <a:avLst/>
          </a:prstGeom>
          <a:noFill/>
        </p:spPr>
        <p:txBody>
          <a:bodyPr anchorCtr="0" anchor="t" bIns="91425" lIns="91425" rIns="91425" tIns="91425"/>
          <a:lstStyle>
            <a:lvl1pPr lvl="0" rtl="0" algn="l">
              <a:lnSpc>
                <a:spcPct val="100000"/>
              </a:lnSpc>
              <a:spcBef>
                <a:spcPts val="0"/>
              </a:spcBef>
              <a:spcAft>
                <a:spcPts val="0"/>
              </a:spcAft>
              <a:buClr>
                <a:srgbClr val="616161"/>
              </a:buClr>
              <a:buSzPct val="100000"/>
              <a:buNone/>
              <a:defRPr sz="2000">
                <a:solidFill>
                  <a:srgbClr val="616161"/>
                </a:solidFill>
              </a:defRPr>
            </a:lvl1pPr>
            <a:lvl2pPr lvl="1" rtl="0" algn="l">
              <a:lnSpc>
                <a:spcPct val="100000"/>
              </a:lnSpc>
              <a:spcBef>
                <a:spcPts val="0"/>
              </a:spcBef>
              <a:spcAft>
                <a:spcPts val="0"/>
              </a:spcAft>
              <a:buClr>
                <a:srgbClr val="616161"/>
              </a:buClr>
              <a:buSzPct val="100000"/>
              <a:buNone/>
              <a:defRPr sz="2000">
                <a:solidFill>
                  <a:srgbClr val="616161"/>
                </a:solidFill>
              </a:defRPr>
            </a:lvl2pPr>
            <a:lvl3pPr lvl="2" rtl="0" algn="l">
              <a:lnSpc>
                <a:spcPct val="100000"/>
              </a:lnSpc>
              <a:spcBef>
                <a:spcPts val="0"/>
              </a:spcBef>
              <a:spcAft>
                <a:spcPts val="0"/>
              </a:spcAft>
              <a:buClr>
                <a:srgbClr val="616161"/>
              </a:buClr>
              <a:buSzPct val="100000"/>
              <a:buNone/>
              <a:defRPr sz="2000">
                <a:solidFill>
                  <a:srgbClr val="616161"/>
                </a:solidFill>
              </a:defRPr>
            </a:lvl3pPr>
            <a:lvl4pPr lvl="3" rtl="0" algn="l">
              <a:lnSpc>
                <a:spcPct val="100000"/>
              </a:lnSpc>
              <a:spcBef>
                <a:spcPts val="0"/>
              </a:spcBef>
              <a:spcAft>
                <a:spcPts val="0"/>
              </a:spcAft>
              <a:buClr>
                <a:srgbClr val="616161"/>
              </a:buClr>
              <a:buSzPct val="100000"/>
              <a:buNone/>
              <a:defRPr sz="2000">
                <a:solidFill>
                  <a:srgbClr val="616161"/>
                </a:solidFill>
              </a:defRPr>
            </a:lvl4pPr>
            <a:lvl5pPr lvl="4" rtl="0" algn="l">
              <a:lnSpc>
                <a:spcPct val="100000"/>
              </a:lnSpc>
              <a:spcBef>
                <a:spcPts val="0"/>
              </a:spcBef>
              <a:spcAft>
                <a:spcPts val="0"/>
              </a:spcAft>
              <a:buClr>
                <a:srgbClr val="616161"/>
              </a:buClr>
              <a:buSzPct val="100000"/>
              <a:buNone/>
              <a:defRPr sz="2000">
                <a:solidFill>
                  <a:srgbClr val="616161"/>
                </a:solidFill>
              </a:defRPr>
            </a:lvl5pPr>
            <a:lvl6pPr lvl="5" rtl="0" algn="l">
              <a:lnSpc>
                <a:spcPct val="100000"/>
              </a:lnSpc>
              <a:spcBef>
                <a:spcPts val="0"/>
              </a:spcBef>
              <a:spcAft>
                <a:spcPts val="0"/>
              </a:spcAft>
              <a:buClr>
                <a:srgbClr val="616161"/>
              </a:buClr>
              <a:buSzPct val="100000"/>
              <a:buNone/>
              <a:defRPr sz="2000">
                <a:solidFill>
                  <a:srgbClr val="616161"/>
                </a:solidFill>
              </a:defRPr>
            </a:lvl6pPr>
            <a:lvl7pPr lvl="6" rtl="0" algn="l">
              <a:lnSpc>
                <a:spcPct val="100000"/>
              </a:lnSpc>
              <a:spcBef>
                <a:spcPts val="0"/>
              </a:spcBef>
              <a:spcAft>
                <a:spcPts val="0"/>
              </a:spcAft>
              <a:buClr>
                <a:srgbClr val="616161"/>
              </a:buClr>
              <a:buSzPct val="100000"/>
              <a:buNone/>
              <a:defRPr sz="2000">
                <a:solidFill>
                  <a:srgbClr val="616161"/>
                </a:solidFill>
              </a:defRPr>
            </a:lvl7pPr>
            <a:lvl8pPr lvl="7" rtl="0" algn="l">
              <a:lnSpc>
                <a:spcPct val="100000"/>
              </a:lnSpc>
              <a:spcBef>
                <a:spcPts val="0"/>
              </a:spcBef>
              <a:spcAft>
                <a:spcPts val="0"/>
              </a:spcAft>
              <a:buClr>
                <a:srgbClr val="616161"/>
              </a:buClr>
              <a:buSzPct val="100000"/>
              <a:buNone/>
              <a:defRPr sz="2000">
                <a:solidFill>
                  <a:srgbClr val="616161"/>
                </a:solidFill>
              </a:defRPr>
            </a:lvl8pPr>
            <a:lvl9pPr lvl="8" rtl="0" algn="l">
              <a:lnSpc>
                <a:spcPct val="100000"/>
              </a:lnSpc>
              <a:spcBef>
                <a:spcPts val="0"/>
              </a:spcBef>
              <a:spcAft>
                <a:spcPts val="0"/>
              </a:spcAft>
              <a:buClr>
                <a:srgbClr val="616161"/>
              </a:buClr>
              <a:buSzPct val="100000"/>
              <a:buNone/>
              <a:defRPr sz="2000">
                <a:solidFill>
                  <a:srgbClr val="616161"/>
                </a:solidFill>
              </a:defRPr>
            </a:lvl9pPr>
          </a:lstStyle>
          <a:p/>
        </p:txBody>
      </p:sp>
      <p:sp>
        <p:nvSpPr>
          <p:cNvPr id="56" name="Shape 56"/>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rtl="0" algn="r">
              <a:lnSpc>
                <a:spcPct val="100000"/>
              </a:lnSpc>
              <a:spcBef>
                <a:spcPts val="0"/>
              </a:spcBef>
              <a:spcAft>
                <a:spcPts val="0"/>
              </a:spcAft>
              <a:buNone/>
            </a:pPr>
            <a:fld id="{00000000-1234-1234-1234-123412341234}" type="slidenum">
              <a:rPr lang="en" sz="1000">
                <a:solidFill>
                  <a:srgbClr val="616161"/>
                </a:solidFi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bg>
      <p:bgPr>
        <a:solidFill>
          <a:srgbClr val="FFFFFF"/>
        </a:solidFill>
      </p:bgPr>
    </p:bg>
    <p:spTree>
      <p:nvGrpSpPr>
        <p:cNvPr id="57" name="Shape 57"/>
        <p:cNvGrpSpPr/>
        <p:nvPr/>
      </p:nvGrpSpPr>
      <p:grpSpPr>
        <a:xfrm>
          <a:off x="0" y="0"/>
          <a:ext cx="0" cy="0"/>
          <a:chOff x="0" y="0"/>
          <a:chExt cx="0" cy="0"/>
        </a:xfrm>
      </p:grpSpPr>
      <p:sp>
        <p:nvSpPr>
          <p:cNvPr id="58" name="Shape 58"/>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59" name="Shape 59"/>
          <p:cNvSpPr/>
          <p:nvPr/>
        </p:nvSpPr>
        <p:spPr>
          <a:xfrm>
            <a:off x="0" y="4665575"/>
            <a:ext cx="9144000" cy="477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60" name="Shape 60"/>
          <p:cNvSpPr txBox="1"/>
          <p:nvPr>
            <p:ph type="title"/>
          </p:nvPr>
        </p:nvSpPr>
        <p:spPr>
          <a:xfrm>
            <a:off x="349300" y="334525"/>
            <a:ext cx="7407000" cy="663000"/>
          </a:xfrm>
          <a:prstGeom prst="rect">
            <a:avLst/>
          </a:prstGeom>
          <a:noFill/>
        </p:spPr>
        <p:txBody>
          <a:bodyPr anchorCtr="0" anchor="b" bIns="91425" lIns="91425" rIns="91425" tIns="91425"/>
          <a:lstStyle>
            <a:lvl1pPr lvl="0" algn="l">
              <a:lnSpc>
                <a:spcPct val="100000"/>
              </a:lnSpc>
              <a:spcBef>
                <a:spcPts val="0"/>
              </a:spcBef>
              <a:spcAft>
                <a:spcPts val="0"/>
              </a:spcAft>
              <a:buClr>
                <a:schemeClr val="dk1"/>
              </a:buClr>
              <a:buSzPct val="100000"/>
              <a:buNone/>
              <a:defRPr b="1" sz="3200">
                <a:solidFill>
                  <a:schemeClr val="dk1"/>
                </a:solidFill>
              </a:defRPr>
            </a:lvl1pPr>
            <a:lvl2pPr lvl="1" algn="l">
              <a:lnSpc>
                <a:spcPct val="100000"/>
              </a:lnSpc>
              <a:spcBef>
                <a:spcPts val="0"/>
              </a:spcBef>
              <a:spcAft>
                <a:spcPts val="0"/>
              </a:spcAft>
              <a:buClr>
                <a:schemeClr val="dk1"/>
              </a:buClr>
              <a:buSzPct val="100000"/>
              <a:buNone/>
              <a:defRPr b="1" sz="3200">
                <a:solidFill>
                  <a:schemeClr val="dk1"/>
                </a:solidFill>
              </a:defRPr>
            </a:lvl2pPr>
            <a:lvl3pPr lvl="2" algn="l">
              <a:lnSpc>
                <a:spcPct val="100000"/>
              </a:lnSpc>
              <a:spcBef>
                <a:spcPts val="0"/>
              </a:spcBef>
              <a:spcAft>
                <a:spcPts val="0"/>
              </a:spcAft>
              <a:buClr>
                <a:schemeClr val="dk1"/>
              </a:buClr>
              <a:buSzPct val="100000"/>
              <a:buNone/>
              <a:defRPr b="1" sz="3200">
                <a:solidFill>
                  <a:schemeClr val="dk1"/>
                </a:solidFill>
              </a:defRPr>
            </a:lvl3pPr>
            <a:lvl4pPr lvl="3" algn="l">
              <a:lnSpc>
                <a:spcPct val="100000"/>
              </a:lnSpc>
              <a:spcBef>
                <a:spcPts val="0"/>
              </a:spcBef>
              <a:spcAft>
                <a:spcPts val="0"/>
              </a:spcAft>
              <a:buClr>
                <a:schemeClr val="dk1"/>
              </a:buClr>
              <a:buSzPct val="100000"/>
              <a:buNone/>
              <a:defRPr b="1" sz="3200">
                <a:solidFill>
                  <a:schemeClr val="dk1"/>
                </a:solidFill>
              </a:defRPr>
            </a:lvl4pPr>
            <a:lvl5pPr lvl="4" algn="l">
              <a:lnSpc>
                <a:spcPct val="100000"/>
              </a:lnSpc>
              <a:spcBef>
                <a:spcPts val="0"/>
              </a:spcBef>
              <a:spcAft>
                <a:spcPts val="0"/>
              </a:spcAft>
              <a:buClr>
                <a:schemeClr val="dk1"/>
              </a:buClr>
              <a:buSzPct val="100000"/>
              <a:buNone/>
              <a:defRPr b="1" sz="3200">
                <a:solidFill>
                  <a:schemeClr val="dk1"/>
                </a:solidFill>
              </a:defRPr>
            </a:lvl5pPr>
            <a:lvl6pPr lvl="5" algn="l">
              <a:lnSpc>
                <a:spcPct val="100000"/>
              </a:lnSpc>
              <a:spcBef>
                <a:spcPts val="0"/>
              </a:spcBef>
              <a:spcAft>
                <a:spcPts val="0"/>
              </a:spcAft>
              <a:buClr>
                <a:schemeClr val="dk1"/>
              </a:buClr>
              <a:buSzPct val="100000"/>
              <a:buNone/>
              <a:defRPr b="1" sz="3200">
                <a:solidFill>
                  <a:schemeClr val="dk1"/>
                </a:solidFill>
              </a:defRPr>
            </a:lvl6pPr>
            <a:lvl7pPr lvl="6" algn="l">
              <a:lnSpc>
                <a:spcPct val="100000"/>
              </a:lnSpc>
              <a:spcBef>
                <a:spcPts val="0"/>
              </a:spcBef>
              <a:spcAft>
                <a:spcPts val="0"/>
              </a:spcAft>
              <a:buClr>
                <a:schemeClr val="dk1"/>
              </a:buClr>
              <a:buSzPct val="100000"/>
              <a:buNone/>
              <a:defRPr b="1" sz="3200">
                <a:solidFill>
                  <a:schemeClr val="dk1"/>
                </a:solidFill>
              </a:defRPr>
            </a:lvl7pPr>
            <a:lvl8pPr lvl="7" algn="l">
              <a:lnSpc>
                <a:spcPct val="100000"/>
              </a:lnSpc>
              <a:spcBef>
                <a:spcPts val="0"/>
              </a:spcBef>
              <a:spcAft>
                <a:spcPts val="0"/>
              </a:spcAft>
              <a:buClr>
                <a:schemeClr val="dk1"/>
              </a:buClr>
              <a:buSzPct val="100000"/>
              <a:buNone/>
              <a:defRPr b="1" sz="3200">
                <a:solidFill>
                  <a:schemeClr val="dk1"/>
                </a:solidFill>
              </a:defRPr>
            </a:lvl8pPr>
            <a:lvl9pPr lvl="8" algn="l">
              <a:lnSpc>
                <a:spcPct val="100000"/>
              </a:lnSpc>
              <a:spcBef>
                <a:spcPts val="0"/>
              </a:spcBef>
              <a:spcAft>
                <a:spcPts val="0"/>
              </a:spcAft>
              <a:buClr>
                <a:schemeClr val="dk1"/>
              </a:buClr>
              <a:buSzPct val="100000"/>
              <a:buNone/>
              <a:defRPr b="1" sz="3200">
                <a:solidFill>
                  <a:schemeClr val="dk1"/>
                </a:solidFill>
              </a:defRPr>
            </a:lvl9pPr>
          </a:lstStyle>
          <a:p/>
        </p:txBody>
      </p:sp>
      <p:sp>
        <p:nvSpPr>
          <p:cNvPr id="61" name="Shape 61"/>
          <p:cNvSpPr txBox="1"/>
          <p:nvPr>
            <p:ph idx="1" type="body"/>
          </p:nvPr>
        </p:nvSpPr>
        <p:spPr>
          <a:xfrm>
            <a:off x="349300" y="1147425"/>
            <a:ext cx="7407000" cy="31725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62" name="Shape 62"/>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msxml.excit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02.png"/><Relationship Id="rId4" Type="http://schemas.openxmlformats.org/officeDocument/2006/relationships/image" Target="../media/image0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0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05.png"/><Relationship Id="rId4" Type="http://schemas.openxmlformats.org/officeDocument/2006/relationships/image" Target="../media/image06.png"/><Relationship Id="rId5"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0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08.png"/><Relationship Id="rId4" Type="http://schemas.openxmlformats.org/officeDocument/2006/relationships/image" Target="../media/image04.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nvSpPr>
        <p:spPr>
          <a:xfrm>
            <a:off x="1057275" y="214325"/>
            <a:ext cx="7365300" cy="1214400"/>
          </a:xfrm>
          <a:prstGeom prst="rect">
            <a:avLst/>
          </a:prstGeom>
          <a:noFill/>
          <a:ln>
            <a:noFill/>
          </a:ln>
        </p:spPr>
        <p:txBody>
          <a:bodyPr anchorCtr="0" anchor="t" bIns="91425" lIns="91425" rIns="91425" tIns="91425">
            <a:noAutofit/>
          </a:bodyPr>
          <a:lstStyle/>
          <a:p>
            <a:pPr lvl="0" rtl="0">
              <a:spcBef>
                <a:spcPts val="0"/>
              </a:spcBef>
              <a:buNone/>
            </a:pPr>
            <a:r>
              <a:rPr b="1" lang="en" sz="2200">
                <a:solidFill>
                  <a:srgbClr val="FF0000"/>
                </a:solidFill>
              </a:rPr>
              <a:t>Fast Generation of Result Snippets in Web Search</a:t>
            </a:r>
          </a:p>
          <a:p>
            <a:pPr lvl="0" rtl="0">
              <a:spcBef>
                <a:spcPts val="0"/>
              </a:spcBef>
              <a:buNone/>
            </a:pPr>
            <a:r>
              <a:rPr b="1" lang="en" sz="1600">
                <a:solidFill>
                  <a:srgbClr val="FFFFFF"/>
                </a:solidFill>
              </a:rPr>
              <a:t>Turpin, A., Tsegay, Y., Hawking, D. and Williams, H.E.</a:t>
            </a:r>
          </a:p>
          <a:p>
            <a:pPr lvl="0" rtl="0">
              <a:spcBef>
                <a:spcPts val="0"/>
              </a:spcBef>
              <a:buClr>
                <a:schemeClr val="dk1"/>
              </a:buClr>
              <a:buSzPct val="73333"/>
              <a:buFont typeface="Arial"/>
              <a:buNone/>
            </a:pPr>
            <a:r>
              <a:rPr lang="en" sz="1500">
                <a:solidFill>
                  <a:srgbClr val="FFFFFF"/>
                </a:solidFill>
              </a:rPr>
              <a:t> In </a:t>
            </a:r>
            <a:r>
              <a:rPr i="1" lang="en" sz="1500">
                <a:solidFill>
                  <a:srgbClr val="FFFFFF"/>
                </a:solidFill>
              </a:rPr>
              <a:t>Proceedings of the 30th annual international ACM SIGIR conference on Research and development in information retrieval</a:t>
            </a:r>
            <a:r>
              <a:rPr lang="en" sz="1500">
                <a:solidFill>
                  <a:srgbClr val="FFFFFF"/>
                </a:solidFill>
              </a:rPr>
              <a:t> (pp. 127-134). ACM, 2007</a:t>
            </a:r>
          </a:p>
        </p:txBody>
      </p:sp>
      <p:sp>
        <p:nvSpPr>
          <p:cNvPr id="68" name="Shape 68"/>
          <p:cNvSpPr txBox="1"/>
          <p:nvPr/>
        </p:nvSpPr>
        <p:spPr>
          <a:xfrm>
            <a:off x="1123950" y="1693075"/>
            <a:ext cx="7365300" cy="1214400"/>
          </a:xfrm>
          <a:prstGeom prst="rect">
            <a:avLst/>
          </a:prstGeom>
          <a:noFill/>
          <a:ln>
            <a:noFill/>
          </a:ln>
        </p:spPr>
        <p:txBody>
          <a:bodyPr anchorCtr="0" anchor="t" bIns="91425" lIns="91425" rIns="91425" tIns="91425">
            <a:noAutofit/>
          </a:bodyPr>
          <a:lstStyle/>
          <a:p>
            <a:pPr lvl="0" rtl="0">
              <a:spcBef>
                <a:spcPts val="0"/>
              </a:spcBef>
              <a:buNone/>
            </a:pPr>
            <a:r>
              <a:rPr b="1" lang="en" sz="2200">
                <a:solidFill>
                  <a:srgbClr val="FF0000"/>
                </a:solidFill>
              </a:rPr>
              <a:t>Document Compaction for Efficient Query Biased Snippet Generation</a:t>
            </a:r>
          </a:p>
          <a:p>
            <a:pPr lvl="0" rtl="0">
              <a:spcBef>
                <a:spcPts val="0"/>
              </a:spcBef>
              <a:buNone/>
            </a:pPr>
            <a:r>
              <a:rPr b="1" lang="en" sz="1600">
                <a:solidFill>
                  <a:srgbClr val="FFFFFF"/>
                </a:solidFill>
              </a:rPr>
              <a:t>Tsegay, Y., Puglisi, S.J., Turpin, A. and Zobel, J.</a:t>
            </a:r>
          </a:p>
          <a:p>
            <a:pPr lvl="0" rtl="0">
              <a:spcBef>
                <a:spcPts val="0"/>
              </a:spcBef>
              <a:buNone/>
            </a:pPr>
            <a:r>
              <a:rPr lang="en" sz="1500">
                <a:solidFill>
                  <a:srgbClr val="FFFFFF"/>
                </a:solidFill>
              </a:rPr>
              <a:t> In </a:t>
            </a:r>
            <a:r>
              <a:rPr i="1" lang="en" sz="1500">
                <a:solidFill>
                  <a:srgbClr val="FFFFFF"/>
                </a:solidFill>
              </a:rPr>
              <a:t>European Conference on Information Retrieval</a:t>
            </a:r>
            <a:r>
              <a:rPr lang="en" sz="1500">
                <a:solidFill>
                  <a:srgbClr val="FFFFFF"/>
                </a:solidFill>
              </a:rPr>
              <a:t> (pp. 509-520). 2009</a:t>
            </a:r>
          </a:p>
        </p:txBody>
      </p:sp>
      <p:sp>
        <p:nvSpPr>
          <p:cNvPr id="69" name="Shape 69"/>
          <p:cNvSpPr txBox="1"/>
          <p:nvPr/>
        </p:nvSpPr>
        <p:spPr>
          <a:xfrm>
            <a:off x="1285875" y="3750475"/>
            <a:ext cx="6807900" cy="1214400"/>
          </a:xfrm>
          <a:prstGeom prst="rect">
            <a:avLst/>
          </a:prstGeom>
          <a:noFill/>
          <a:ln>
            <a:noFill/>
          </a:ln>
        </p:spPr>
        <p:txBody>
          <a:bodyPr anchorCtr="0" anchor="t" bIns="91425" lIns="91425" rIns="91425" tIns="91425">
            <a:noAutofit/>
          </a:bodyPr>
          <a:lstStyle/>
          <a:p>
            <a:pPr lvl="0" algn="ctr">
              <a:spcBef>
                <a:spcPts val="0"/>
              </a:spcBef>
              <a:buClr>
                <a:schemeClr val="dk1"/>
              </a:buClr>
              <a:buFont typeface="Arial"/>
              <a:buNone/>
            </a:pPr>
            <a:r>
              <a:rPr b="1" lang="en"/>
              <a:t>Presented by Erika Siregar</a:t>
            </a:r>
          </a:p>
          <a:p>
            <a:pPr lvl="0" algn="ctr">
              <a:spcBef>
                <a:spcPts val="0"/>
              </a:spcBef>
              <a:buClr>
                <a:schemeClr val="dk1"/>
              </a:buClr>
              <a:buFont typeface="Arial"/>
              <a:buNone/>
            </a:pPr>
            <a:r>
              <a:rPr b="1" lang="en"/>
              <a:t>CS 834 - Introduction to Information Retrieval</a:t>
            </a:r>
          </a:p>
          <a:p>
            <a:pPr lvl="0" algn="ctr">
              <a:spcBef>
                <a:spcPts val="0"/>
              </a:spcBef>
              <a:buClr>
                <a:schemeClr val="dk1"/>
              </a:buClr>
              <a:buFont typeface="Arial"/>
              <a:buNone/>
            </a:pPr>
            <a:r>
              <a:rPr b="1" lang="en"/>
              <a:t>Fall 2016</a:t>
            </a:r>
          </a:p>
          <a:p>
            <a:pPr lvl="0" algn="ctr">
              <a:spcBef>
                <a:spcPts val="0"/>
              </a:spcBef>
              <a:buClr>
                <a:schemeClr val="dk1"/>
              </a:buClr>
              <a:buFont typeface="Arial"/>
              <a:buNone/>
            </a:pPr>
            <a:r>
              <a:rPr b="1" lang="en"/>
              <a:t>Old Dominion University</a:t>
            </a:r>
          </a:p>
          <a:p>
            <a:pPr lvl="0" algn="ctr">
              <a:spcBef>
                <a:spcPts val="0"/>
              </a:spcBef>
              <a:buClr>
                <a:schemeClr val="dk1"/>
              </a:buClr>
              <a:buFont typeface="Arial"/>
              <a:buNone/>
            </a:pPr>
            <a:r>
              <a:rPr b="1" lang="en"/>
              <a:t>November 3, 2016</a:t>
            </a:r>
          </a:p>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49300" y="334525"/>
            <a:ext cx="7407000" cy="663000"/>
          </a:xfrm>
          <a:prstGeom prst="rect">
            <a:avLst/>
          </a:prstGeom>
        </p:spPr>
        <p:txBody>
          <a:bodyPr anchorCtr="0" anchor="b" bIns="91425" lIns="91425" rIns="91425" tIns="91425">
            <a:noAutofit/>
          </a:bodyPr>
          <a:lstStyle/>
          <a:p>
            <a:pPr lvl="0">
              <a:spcBef>
                <a:spcPts val="0"/>
              </a:spcBef>
              <a:buNone/>
            </a:pPr>
            <a:r>
              <a:rPr lang="en"/>
              <a:t>Experiment</a:t>
            </a:r>
          </a:p>
        </p:txBody>
      </p:sp>
      <p:sp>
        <p:nvSpPr>
          <p:cNvPr id="155" name="Shape 155"/>
          <p:cNvSpPr txBox="1"/>
          <p:nvPr>
            <p:ph idx="1" type="body"/>
          </p:nvPr>
        </p:nvSpPr>
        <p:spPr>
          <a:xfrm>
            <a:off x="349300" y="1147425"/>
            <a:ext cx="7407000" cy="3172500"/>
          </a:xfrm>
          <a:prstGeom prst="rect">
            <a:avLst/>
          </a:prstGeom>
        </p:spPr>
        <p:txBody>
          <a:bodyPr anchorCtr="0" anchor="t" bIns="91425" lIns="91425" rIns="91425" tIns="91425">
            <a:noAutofit/>
          </a:bodyPr>
          <a:lstStyle/>
          <a:p>
            <a:pPr indent="-317500" lvl="0" marL="457200" rtl="0">
              <a:spcBef>
                <a:spcPts val="0"/>
              </a:spcBef>
              <a:buClr>
                <a:srgbClr val="000000"/>
              </a:buClr>
              <a:buSzPct val="100000"/>
            </a:pPr>
            <a:r>
              <a:rPr b="1" lang="en" sz="1400">
                <a:solidFill>
                  <a:srgbClr val="000000"/>
                </a:solidFill>
              </a:rPr>
              <a:t>Data: </a:t>
            </a:r>
            <a:r>
              <a:rPr lang="en" sz="1400">
                <a:solidFill>
                  <a:srgbClr val="000000"/>
                </a:solidFill>
              </a:rPr>
              <a:t>WT100G, WT10G, WT50G</a:t>
            </a:r>
            <a:br>
              <a:rPr lang="en" sz="1400">
                <a:solidFill>
                  <a:srgbClr val="000000"/>
                </a:solidFill>
              </a:rPr>
            </a:br>
          </a:p>
          <a:p>
            <a:pPr indent="-317500" lvl="0" marL="457200">
              <a:spcBef>
                <a:spcPts val="0"/>
              </a:spcBef>
              <a:buClr>
                <a:srgbClr val="000000"/>
              </a:buClr>
              <a:buSzPct val="100000"/>
            </a:pPr>
            <a:r>
              <a:rPr lang="en" sz="1400">
                <a:solidFill>
                  <a:srgbClr val="000000"/>
                </a:solidFill>
              </a:rPr>
              <a:t>Queries from </a:t>
            </a:r>
            <a:r>
              <a:rPr b="1" lang="en" sz="1400">
                <a:solidFill>
                  <a:srgbClr val="000000"/>
                </a:solidFill>
              </a:rPr>
              <a:t>Excite logs</a:t>
            </a:r>
            <a:r>
              <a:rPr lang="en" sz="1400">
                <a:solidFill>
                  <a:srgbClr val="000000"/>
                </a:solidFill>
              </a:rPr>
              <a:t> (</a:t>
            </a:r>
            <a:r>
              <a:rPr lang="en" sz="1400" u="sng">
                <a:solidFill>
                  <a:srgbClr val="000000"/>
                </a:solidFill>
                <a:hlinkClick r:id="rId3"/>
              </a:rPr>
              <a:t>http://msxml.excite.com/</a:t>
            </a:r>
            <a:r>
              <a:rPr lang="en" sz="1400">
                <a:solidFill>
                  <a:srgbClr val="000000"/>
                </a:solidFill>
              </a:rPr>
              <a:t>) in 1997</a:t>
            </a:r>
          </a:p>
          <a:p>
            <a:pPr indent="-228600" lvl="1" marL="914400">
              <a:spcBef>
                <a:spcPts val="0"/>
              </a:spcBef>
              <a:buClr>
                <a:srgbClr val="000000"/>
              </a:buClr>
            </a:pPr>
            <a:r>
              <a:rPr lang="en">
                <a:solidFill>
                  <a:srgbClr val="000000"/>
                </a:solidFill>
              </a:rPr>
              <a:t>All queries are stemmed, stopped, and sorted alphabetically. </a:t>
            </a:r>
            <a:br>
              <a:rPr lang="en">
                <a:solidFill>
                  <a:srgbClr val="000000"/>
                </a:solidFill>
              </a:rPr>
            </a:br>
          </a:p>
          <a:p>
            <a:pPr indent="-317500" lvl="0" marL="457200">
              <a:spcBef>
                <a:spcPts val="0"/>
              </a:spcBef>
              <a:buClr>
                <a:srgbClr val="000000"/>
              </a:buClr>
              <a:buSzPct val="100000"/>
            </a:pPr>
            <a:r>
              <a:rPr lang="en" sz="1400">
                <a:solidFill>
                  <a:srgbClr val="000000"/>
                </a:solidFill>
              </a:rPr>
              <a:t>Use </a:t>
            </a:r>
            <a:r>
              <a:rPr b="1" lang="en" sz="1400">
                <a:solidFill>
                  <a:srgbClr val="000000"/>
                </a:solidFill>
              </a:rPr>
              <a:t>Zettair</a:t>
            </a:r>
            <a:r>
              <a:rPr lang="en" sz="1400">
                <a:solidFill>
                  <a:srgbClr val="000000"/>
                </a:solidFill>
              </a:rPr>
              <a:t> search engine → get the list of documents for each query.  </a:t>
            </a:r>
            <a:br>
              <a:rPr lang="en" sz="1400">
                <a:solidFill>
                  <a:srgbClr val="000000"/>
                </a:solidFill>
              </a:rPr>
            </a:br>
          </a:p>
          <a:p>
            <a:pPr indent="-317500" lvl="0" marL="457200">
              <a:spcBef>
                <a:spcPts val="0"/>
              </a:spcBef>
              <a:buClr>
                <a:srgbClr val="000000"/>
              </a:buClr>
              <a:buSzPct val="100000"/>
            </a:pPr>
            <a:r>
              <a:rPr lang="en" sz="1400">
                <a:solidFill>
                  <a:srgbClr val="000000"/>
                </a:solidFill>
              </a:rPr>
              <a:t>Okapi </a:t>
            </a:r>
            <a:r>
              <a:rPr b="1" lang="en" sz="1400">
                <a:solidFill>
                  <a:srgbClr val="000000"/>
                </a:solidFill>
              </a:rPr>
              <a:t>BM25</a:t>
            </a:r>
            <a:r>
              <a:rPr lang="en" sz="1400">
                <a:solidFill>
                  <a:srgbClr val="000000"/>
                </a:solidFill>
              </a:rPr>
              <a:t> → document rank</a:t>
            </a:r>
          </a:p>
          <a:p>
            <a:pPr indent="-228600" lvl="1" marL="914400">
              <a:spcBef>
                <a:spcPts val="0"/>
              </a:spcBef>
              <a:buClr>
                <a:srgbClr val="000000"/>
              </a:buClr>
            </a:pPr>
            <a:r>
              <a:rPr lang="en">
                <a:solidFill>
                  <a:srgbClr val="000000"/>
                </a:solidFill>
              </a:rPr>
              <a:t>Score for each document is independent of any query. </a:t>
            </a:r>
          </a:p>
          <a:p>
            <a:pPr lvl="0">
              <a:spcBef>
                <a:spcPts val="0"/>
              </a:spcBef>
              <a:buNone/>
            </a:pPr>
            <a:r>
              <a:t/>
            </a:r>
            <a:endParaRPr/>
          </a:p>
        </p:txBody>
      </p:sp>
      <p:sp>
        <p:nvSpPr>
          <p:cNvPr id="156" name="Shape 1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49300" y="334525"/>
            <a:ext cx="7407000" cy="663000"/>
          </a:xfrm>
          <a:prstGeom prst="rect">
            <a:avLst/>
          </a:prstGeom>
        </p:spPr>
        <p:txBody>
          <a:bodyPr anchorCtr="0" anchor="b" bIns="91425" lIns="91425" rIns="91425" tIns="91425">
            <a:noAutofit/>
          </a:bodyPr>
          <a:lstStyle/>
          <a:p>
            <a:pPr lvl="0">
              <a:spcBef>
                <a:spcPts val="0"/>
              </a:spcBef>
              <a:buNone/>
            </a:pPr>
            <a:r>
              <a:rPr lang="en"/>
              <a:t>Is CTS Better Than Zlib?</a:t>
            </a:r>
          </a:p>
        </p:txBody>
      </p:sp>
      <p:sp>
        <p:nvSpPr>
          <p:cNvPr id="162" name="Shape 162"/>
          <p:cNvSpPr txBox="1"/>
          <p:nvPr>
            <p:ph idx="1" type="body"/>
          </p:nvPr>
        </p:nvSpPr>
        <p:spPr>
          <a:xfrm>
            <a:off x="349300" y="1147425"/>
            <a:ext cx="8123100" cy="3172500"/>
          </a:xfrm>
          <a:prstGeom prst="rect">
            <a:avLst/>
          </a:prstGeom>
        </p:spPr>
        <p:txBody>
          <a:bodyPr anchorCtr="0" anchor="t" bIns="91425" lIns="91425" rIns="91425" tIns="91425">
            <a:noAutofit/>
          </a:bodyPr>
          <a:lstStyle/>
          <a:p>
            <a:pPr indent="-228600" lvl="0" marL="457200" rtl="0">
              <a:spcBef>
                <a:spcPts val="0"/>
              </a:spcBef>
            </a:pPr>
            <a:r>
              <a:rPr lang="en">
                <a:solidFill>
                  <a:schemeClr val="dk1"/>
                </a:solidFill>
              </a:rPr>
              <a:t>In </a:t>
            </a:r>
            <a:r>
              <a:rPr lang="en">
                <a:solidFill>
                  <a:schemeClr val="dk1"/>
                </a:solidFill>
                <a:highlight>
                  <a:srgbClr val="FFFF00"/>
                </a:highlight>
              </a:rPr>
              <a:t>compression</a:t>
            </a:r>
            <a:r>
              <a:rPr b="1" lang="en">
                <a:solidFill>
                  <a:schemeClr val="dk1"/>
                </a:solidFill>
              </a:rPr>
              <a:t>, CTS loss over zlib</a:t>
            </a:r>
            <a:r>
              <a:rPr lang="en">
                <a:solidFill>
                  <a:schemeClr val="dk1"/>
                </a:solidFill>
              </a:rPr>
              <a:t>, both reduce about</a:t>
            </a:r>
            <a:r>
              <a:rPr lang="en" sz="1800">
                <a:solidFill>
                  <a:schemeClr val="dk1"/>
                </a:solidFill>
              </a:rPr>
              <a:t> </a:t>
            </a:r>
            <a:r>
              <a:rPr b="1" lang="en" sz="1800">
                <a:solidFill>
                  <a:schemeClr val="dk1"/>
                </a:solidFill>
              </a:rPr>
              <a:t>20%</a:t>
            </a:r>
            <a:r>
              <a:rPr b="1" lang="en">
                <a:solidFill>
                  <a:schemeClr val="dk1"/>
                </a:solidFill>
              </a:rPr>
              <a:t> </a:t>
            </a:r>
            <a:r>
              <a:rPr lang="en">
                <a:solidFill>
                  <a:schemeClr val="dk1"/>
                </a:solidFill>
              </a:rPr>
              <a:t>of the original size</a:t>
            </a:r>
          </a:p>
          <a:p>
            <a:pPr lvl="0" rtl="0">
              <a:spcBef>
                <a:spcPts val="0"/>
              </a:spcBef>
              <a:buNone/>
            </a:pPr>
            <a:r>
              <a:t/>
            </a:r>
            <a:endParaRPr>
              <a:solidFill>
                <a:schemeClr val="dk1"/>
              </a:solidFill>
            </a:endParaRPr>
          </a:p>
          <a:p>
            <a:pPr lvl="0" rtl="0">
              <a:spcBef>
                <a:spcPts val="0"/>
              </a:spcBef>
              <a:buNone/>
            </a:pPr>
            <a:r>
              <a:t/>
            </a:r>
            <a:endParaRPr>
              <a:solidFill>
                <a:schemeClr val="dk1"/>
              </a:solidFill>
            </a:endParaRPr>
          </a:p>
          <a:p>
            <a:pPr lvl="0" rtl="0">
              <a:spcBef>
                <a:spcPts val="0"/>
              </a:spcBef>
              <a:buNone/>
            </a:pPr>
            <a:r>
              <a:t/>
            </a:r>
            <a:endParaRPr>
              <a:solidFill>
                <a:schemeClr val="dk1"/>
              </a:solidFill>
            </a:endParaRPr>
          </a:p>
          <a:p>
            <a:pPr indent="-228600" lvl="0" marL="457200" rtl="0">
              <a:spcBef>
                <a:spcPts val="0"/>
              </a:spcBef>
              <a:buClr>
                <a:schemeClr val="dk1"/>
              </a:buClr>
            </a:pPr>
            <a:r>
              <a:rPr lang="en">
                <a:solidFill>
                  <a:schemeClr val="dk1"/>
                </a:solidFill>
              </a:rPr>
              <a:t>But, in </a:t>
            </a:r>
            <a:r>
              <a:rPr lang="en">
                <a:solidFill>
                  <a:schemeClr val="dk1"/>
                </a:solidFill>
                <a:highlight>
                  <a:srgbClr val="FFFF00"/>
                </a:highlight>
              </a:rPr>
              <a:t>snippet generation time</a:t>
            </a:r>
            <a:r>
              <a:rPr lang="en">
                <a:solidFill>
                  <a:schemeClr val="dk1"/>
                </a:solidFill>
              </a:rPr>
              <a:t>,  CTS performs about </a:t>
            </a:r>
            <a:r>
              <a:rPr b="1" lang="en" sz="2000">
                <a:solidFill>
                  <a:schemeClr val="dk1"/>
                </a:solidFill>
              </a:rPr>
              <a:t>50%</a:t>
            </a:r>
            <a:r>
              <a:rPr lang="en">
                <a:solidFill>
                  <a:schemeClr val="dk1"/>
                </a:solidFill>
              </a:rPr>
              <a:t> better than Zlib</a:t>
            </a:r>
          </a:p>
          <a:p>
            <a:pPr lvl="0">
              <a:spcBef>
                <a:spcPts val="0"/>
              </a:spcBef>
              <a:buNone/>
            </a:pPr>
            <a:r>
              <a:t/>
            </a:r>
            <a:endParaRPr>
              <a:solidFill>
                <a:schemeClr val="dk1"/>
              </a:solidFill>
            </a:endParaRPr>
          </a:p>
        </p:txBody>
      </p:sp>
      <p:sp>
        <p:nvSpPr>
          <p:cNvPr id="163" name="Shape 16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164" name="Shape 164"/>
          <p:cNvPicPr preferRelativeResize="0"/>
          <p:nvPr/>
        </p:nvPicPr>
        <p:blipFill rotWithShape="1">
          <a:blip r:embed="rId3">
            <a:alphaModFix/>
          </a:blip>
          <a:srcRect b="33333" l="0" r="0" t="0"/>
          <a:stretch/>
        </p:blipFill>
        <p:spPr>
          <a:xfrm>
            <a:off x="873475" y="1585349"/>
            <a:ext cx="4289225" cy="1153750"/>
          </a:xfrm>
          <a:prstGeom prst="rect">
            <a:avLst/>
          </a:prstGeom>
          <a:noFill/>
          <a:ln cap="flat" cmpd="sng" w="9525">
            <a:solidFill>
              <a:srgbClr val="000000"/>
            </a:solidFill>
            <a:prstDash val="solid"/>
            <a:round/>
            <a:headEnd len="med" w="med" type="none"/>
            <a:tailEnd len="med" w="med" type="none"/>
          </a:ln>
        </p:spPr>
      </p:pic>
      <p:pic>
        <p:nvPicPr>
          <p:cNvPr id="165" name="Shape 165"/>
          <p:cNvPicPr preferRelativeResize="0"/>
          <p:nvPr/>
        </p:nvPicPr>
        <p:blipFill>
          <a:blip r:embed="rId4">
            <a:alphaModFix/>
          </a:blip>
          <a:stretch>
            <a:fillRect/>
          </a:stretch>
        </p:blipFill>
        <p:spPr>
          <a:xfrm>
            <a:off x="873474" y="3557449"/>
            <a:ext cx="3393575" cy="859525"/>
          </a:xfrm>
          <a:prstGeom prst="rect">
            <a:avLst/>
          </a:prstGeom>
          <a:noFill/>
          <a:ln cap="flat" cmpd="sng" w="9525">
            <a:solidFill>
              <a:srgbClr val="000000"/>
            </a:solidFill>
            <a:prstDash val="solid"/>
            <a:round/>
            <a:headEnd len="med" w="med" type="none"/>
            <a:tailEnd len="med" w="med" type="none"/>
          </a:ln>
        </p:spPr>
      </p:pic>
      <p:sp>
        <p:nvSpPr>
          <p:cNvPr id="166" name="Shape 166"/>
          <p:cNvSpPr txBox="1"/>
          <p:nvPr/>
        </p:nvSpPr>
        <p:spPr>
          <a:xfrm>
            <a:off x="873475" y="2650575"/>
            <a:ext cx="4477200" cy="166200"/>
          </a:xfrm>
          <a:prstGeom prst="rect">
            <a:avLst/>
          </a:prstGeom>
          <a:noFill/>
          <a:ln>
            <a:noFill/>
          </a:ln>
        </p:spPr>
        <p:txBody>
          <a:bodyPr anchorCtr="0" anchor="t" bIns="91425" lIns="91425" rIns="91425" tIns="91425">
            <a:noAutofit/>
          </a:bodyPr>
          <a:lstStyle/>
          <a:p>
            <a:pPr lvl="0">
              <a:spcBef>
                <a:spcPts val="0"/>
              </a:spcBef>
              <a:buClr>
                <a:schemeClr val="dk1"/>
              </a:buClr>
              <a:buSzPct val="137500"/>
              <a:buFont typeface="Arial"/>
              <a:buNone/>
            </a:pPr>
            <a:r>
              <a:rPr b="1" lang="en" sz="800"/>
              <a:t>Table 1: Total storage space (Mb) for documents for the three test collections both compressed, and uncompressed.</a:t>
            </a:r>
          </a:p>
          <a:p>
            <a:pPr lvl="0" algn="ctr">
              <a:spcBef>
                <a:spcPts val="0"/>
              </a:spcBef>
              <a:buNone/>
            </a:pPr>
            <a:r>
              <a:t/>
            </a:r>
            <a:endParaRPr b="1" sz="800"/>
          </a:p>
        </p:txBody>
      </p:sp>
      <p:sp>
        <p:nvSpPr>
          <p:cNvPr id="167" name="Shape 167"/>
          <p:cNvSpPr txBox="1"/>
          <p:nvPr/>
        </p:nvSpPr>
        <p:spPr>
          <a:xfrm>
            <a:off x="815875" y="4319925"/>
            <a:ext cx="3451200" cy="166200"/>
          </a:xfrm>
          <a:prstGeom prst="rect">
            <a:avLst/>
          </a:prstGeom>
          <a:noFill/>
          <a:ln>
            <a:noFill/>
          </a:ln>
        </p:spPr>
        <p:txBody>
          <a:bodyPr anchorCtr="0" anchor="t" bIns="91425" lIns="91425" rIns="91425" tIns="91425">
            <a:noAutofit/>
          </a:bodyPr>
          <a:lstStyle/>
          <a:p>
            <a:pPr lvl="0" rtl="0" algn="ctr">
              <a:spcBef>
                <a:spcPts val="0"/>
              </a:spcBef>
              <a:buClr>
                <a:schemeClr val="dk1"/>
              </a:buClr>
              <a:buSzPct val="137500"/>
              <a:buFont typeface="Arial"/>
              <a:buNone/>
            </a:pPr>
            <a:r>
              <a:rPr b="1" lang="en" sz="800"/>
              <a:t>Table 2: Average time (msec) for the final 7000 queries in the Excite logs using the baseline and CTS</a:t>
            </a:r>
          </a:p>
          <a:p>
            <a:pPr lvl="0" rtl="0" algn="ctr">
              <a:spcBef>
                <a:spcPts val="0"/>
              </a:spcBef>
              <a:buClr>
                <a:schemeClr val="dk1"/>
              </a:buClr>
              <a:buSzPct val="137500"/>
              <a:buFont typeface="Arial"/>
              <a:buNone/>
            </a:pPr>
            <a:r>
              <a:rPr b="1" lang="en" sz="800"/>
              <a:t>systems on the 3 test collections</a:t>
            </a:r>
          </a:p>
          <a:p>
            <a:pPr lvl="0" rtl="0" algn="ctr">
              <a:spcBef>
                <a:spcPts val="0"/>
              </a:spcBef>
              <a:buNone/>
            </a:pPr>
            <a:r>
              <a:t/>
            </a:r>
            <a:endParaRPr b="1" sz="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49300" y="248800"/>
            <a:ext cx="7407000" cy="663000"/>
          </a:xfrm>
          <a:prstGeom prst="rect">
            <a:avLst/>
          </a:prstGeom>
        </p:spPr>
        <p:txBody>
          <a:bodyPr anchorCtr="0" anchor="b" bIns="91425" lIns="91425" rIns="91425" tIns="91425">
            <a:noAutofit/>
          </a:bodyPr>
          <a:lstStyle/>
          <a:p>
            <a:pPr lvl="0">
              <a:spcBef>
                <a:spcPts val="0"/>
              </a:spcBef>
              <a:buNone/>
            </a:pPr>
            <a:r>
              <a:rPr lang="en"/>
              <a:t>Compaction</a:t>
            </a:r>
          </a:p>
        </p:txBody>
      </p:sp>
      <p:sp>
        <p:nvSpPr>
          <p:cNvPr id="173" name="Shape 173"/>
          <p:cNvSpPr txBox="1"/>
          <p:nvPr>
            <p:ph idx="1" type="body"/>
          </p:nvPr>
        </p:nvSpPr>
        <p:spPr>
          <a:xfrm>
            <a:off x="349300" y="911800"/>
            <a:ext cx="8537400" cy="3172500"/>
          </a:xfrm>
          <a:prstGeom prst="rect">
            <a:avLst/>
          </a:prstGeom>
        </p:spPr>
        <p:txBody>
          <a:bodyPr anchorCtr="0" anchor="t" bIns="91425" lIns="91425" rIns="91425" tIns="91425">
            <a:noAutofit/>
          </a:bodyPr>
          <a:lstStyle/>
          <a:p>
            <a:pPr indent="-228600" lvl="0" marL="457200" rtl="0">
              <a:spcBef>
                <a:spcPts val="0"/>
              </a:spcBef>
            </a:pPr>
            <a:r>
              <a:rPr b="1" lang="en">
                <a:solidFill>
                  <a:srgbClr val="FF0000"/>
                </a:solidFill>
              </a:rPr>
              <a:t>Reorder sentences by significance → Consider Only The Important Part</a:t>
            </a:r>
            <a:br>
              <a:rPr b="1" lang="en">
                <a:solidFill>
                  <a:srgbClr val="FF0000"/>
                </a:solidFill>
              </a:rPr>
            </a:br>
          </a:p>
          <a:p>
            <a:pPr indent="-228600" lvl="0" marL="457200">
              <a:spcBef>
                <a:spcPts val="0"/>
              </a:spcBef>
            </a:pPr>
            <a:r>
              <a:rPr lang="en"/>
              <a:t>T</a:t>
            </a:r>
            <a:r>
              <a:rPr lang="en"/>
              <a:t>he </a:t>
            </a:r>
            <a:r>
              <a:rPr b="1" lang="en"/>
              <a:t>techniques</a:t>
            </a:r>
            <a:r>
              <a:rPr lang="en"/>
              <a:t>: </a:t>
            </a:r>
          </a:p>
          <a:p>
            <a:pPr indent="-228600" lvl="0" marL="914400" rtl="0">
              <a:spcBef>
                <a:spcPts val="0"/>
              </a:spcBef>
            </a:pPr>
            <a:r>
              <a:rPr b="1" lang="en"/>
              <a:t>Natural order </a:t>
            </a:r>
            <a:r>
              <a:rPr lang="en"/>
              <a:t>			→ 	First sentence should introduce paragraph.</a:t>
            </a:r>
            <a:br>
              <a:rPr lang="en"/>
            </a:br>
            <a:r>
              <a:rPr lang="en"/>
              <a:t>						Happened in </a:t>
            </a:r>
            <a:r>
              <a:rPr b="1" lang="en"/>
              <a:t>Well Authored Document.</a:t>
            </a:r>
          </a:p>
          <a:p>
            <a:pPr indent="-228600" lvl="0" marL="914400" rtl="0">
              <a:spcBef>
                <a:spcPts val="0"/>
              </a:spcBef>
            </a:pPr>
            <a:r>
              <a:rPr b="1" lang="en"/>
              <a:t>Significant terms (ST)</a:t>
            </a:r>
            <a:r>
              <a:rPr lang="en"/>
              <a:t> 	→ 	Score based on term frequency </a:t>
            </a:r>
            <a:br>
              <a:rPr lang="en"/>
            </a:br>
            <a:br>
              <a:rPr lang="en"/>
            </a:br>
            <a:br>
              <a:rPr lang="en"/>
            </a:br>
          </a:p>
          <a:p>
            <a:pPr indent="-228600" lvl="0" marL="914400" rtl="0">
              <a:spcBef>
                <a:spcPts val="0"/>
              </a:spcBef>
            </a:pPr>
            <a:r>
              <a:rPr b="1" lang="en"/>
              <a:t>Query log based (QLt)</a:t>
            </a:r>
            <a:r>
              <a:rPr lang="en"/>
              <a:t> 	→ 	Score based on </a:t>
            </a:r>
            <a:r>
              <a:rPr b="1" lang="en"/>
              <a:t>past query terms</a:t>
            </a:r>
            <a:r>
              <a:rPr lang="en"/>
              <a:t>. </a:t>
            </a:r>
            <a:br>
              <a:rPr lang="en"/>
            </a:br>
            <a:r>
              <a:rPr lang="en"/>
              <a:t>						</a:t>
            </a:r>
            <a:r>
              <a:rPr b="1" lang="en"/>
              <a:t>Move</a:t>
            </a:r>
            <a:r>
              <a:rPr lang="en"/>
              <a:t> sentence with many past query term </a:t>
            </a:r>
            <a:r>
              <a:rPr b="1" lang="en"/>
              <a:t>to front.</a:t>
            </a:r>
          </a:p>
          <a:p>
            <a:pPr indent="-228600" lvl="0" marL="914400">
              <a:spcBef>
                <a:spcPts val="0"/>
              </a:spcBef>
            </a:pPr>
            <a:r>
              <a:rPr b="1" lang="en"/>
              <a:t>Query log based (QLu) </a:t>
            </a:r>
            <a:r>
              <a:rPr lang="en"/>
              <a:t>	→ 	Same as QLt, but considers only</a:t>
            </a:r>
            <a:r>
              <a:rPr b="1" lang="en"/>
              <a:t> unique terms</a:t>
            </a:r>
          </a:p>
        </p:txBody>
      </p:sp>
      <p:sp>
        <p:nvSpPr>
          <p:cNvPr id="174" name="Shape 17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175" name="Shape 175"/>
          <p:cNvPicPr preferRelativeResize="0"/>
          <p:nvPr/>
        </p:nvPicPr>
        <p:blipFill>
          <a:blip r:embed="rId3">
            <a:alphaModFix/>
          </a:blip>
          <a:stretch>
            <a:fillRect/>
          </a:stretch>
        </p:blipFill>
        <p:spPr>
          <a:xfrm>
            <a:off x="4065912" y="2663362"/>
            <a:ext cx="3571875" cy="676275"/>
          </a:xfrm>
          <a:prstGeom prst="rect">
            <a:avLst/>
          </a:prstGeom>
          <a:noFill/>
          <a:ln cap="flat" cmpd="sng" w="9525">
            <a:solidFill>
              <a:srgbClr val="000000"/>
            </a:solidFill>
            <a:prstDash val="solid"/>
            <a:round/>
            <a:headEnd len="med" w="med" type="none"/>
            <a:tailEnd len="med" w="med"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349300" y="334525"/>
            <a:ext cx="7407000" cy="663000"/>
          </a:xfrm>
          <a:prstGeom prst="rect">
            <a:avLst/>
          </a:prstGeom>
        </p:spPr>
        <p:txBody>
          <a:bodyPr anchorCtr="0" anchor="b" bIns="91425" lIns="91425" rIns="91425" tIns="91425">
            <a:noAutofit/>
          </a:bodyPr>
          <a:lstStyle/>
          <a:p>
            <a:pPr lvl="0">
              <a:spcBef>
                <a:spcPts val="0"/>
              </a:spcBef>
              <a:buNone/>
            </a:pPr>
            <a:r>
              <a:rPr lang="en"/>
              <a:t>Sentence Ranking</a:t>
            </a:r>
          </a:p>
        </p:txBody>
      </p:sp>
      <p:sp>
        <p:nvSpPr>
          <p:cNvPr id="181" name="Shape 181"/>
          <p:cNvSpPr txBox="1"/>
          <p:nvPr>
            <p:ph idx="1" type="body"/>
          </p:nvPr>
        </p:nvSpPr>
        <p:spPr>
          <a:xfrm>
            <a:off x="4336450" y="1147425"/>
            <a:ext cx="4442100" cy="3172500"/>
          </a:xfrm>
          <a:prstGeom prst="rect">
            <a:avLst/>
          </a:prstGeom>
        </p:spPr>
        <p:txBody>
          <a:bodyPr anchorCtr="0" anchor="t" bIns="91425" lIns="91425" rIns="91425" tIns="91425">
            <a:noAutofit/>
          </a:bodyPr>
          <a:lstStyle/>
          <a:p>
            <a:pPr indent="-228600" lvl="0" marL="457200" rtl="0">
              <a:spcBef>
                <a:spcPts val="0"/>
              </a:spcBef>
            </a:pPr>
            <a:r>
              <a:rPr lang="en"/>
              <a:t>Document is broken into sentences S where S = [w1, w2, ...,wm]. </a:t>
            </a:r>
          </a:p>
          <a:p>
            <a:pPr indent="-228600" lvl="0" marL="457200" rtl="0">
              <a:spcBef>
                <a:spcPts val="0"/>
              </a:spcBef>
            </a:pPr>
            <a:r>
              <a:rPr lang="en"/>
              <a:t>Query Q where Q = {q1, q2, ..., qn}</a:t>
            </a:r>
          </a:p>
          <a:p>
            <a:pPr lvl="0" rtl="0">
              <a:spcBef>
                <a:spcPts val="0"/>
              </a:spcBef>
              <a:buNone/>
            </a:pPr>
            <a:r>
              <a:rPr lang="en"/>
              <a:t>Notes:</a:t>
            </a:r>
            <a:br>
              <a:rPr lang="en"/>
            </a:br>
            <a:r>
              <a:rPr lang="en" sz="1400"/>
              <a:t>h</a:t>
            </a:r>
            <a:r>
              <a:rPr lang="en" sz="1400"/>
              <a:t>	→ sentence is a heading </a:t>
            </a:r>
            <a:br>
              <a:rPr lang="en" sz="1400"/>
            </a:br>
            <a:r>
              <a:rPr lang="en" sz="1400"/>
              <a:t>l 	→ sentence is first or second line of document </a:t>
            </a:r>
            <a:br>
              <a:rPr lang="en" sz="1400"/>
            </a:br>
            <a:r>
              <a:rPr lang="en" sz="1400"/>
              <a:t>k 	→ length of longest contiguous run of qi in S </a:t>
            </a:r>
            <a:br>
              <a:rPr lang="en" sz="1400"/>
            </a:br>
            <a:r>
              <a:rPr lang="en" sz="1400"/>
              <a:t>c 	→</a:t>
            </a:r>
            <a:r>
              <a:rPr lang="en" sz="1400"/>
              <a:t> </a:t>
            </a:r>
            <a:r>
              <a:rPr lang="en" sz="1400"/>
              <a:t>count of wj ∈ Q </a:t>
            </a:r>
            <a:br>
              <a:rPr lang="en" sz="1400"/>
            </a:br>
            <a:r>
              <a:rPr lang="en" sz="1400"/>
              <a:t>d 	→ c minus repititions</a:t>
            </a:r>
          </a:p>
        </p:txBody>
      </p:sp>
      <p:sp>
        <p:nvSpPr>
          <p:cNvPr id="182" name="Shape 18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183" name="Shape 183"/>
          <p:cNvPicPr preferRelativeResize="0"/>
          <p:nvPr/>
        </p:nvPicPr>
        <p:blipFill>
          <a:blip r:embed="rId3">
            <a:alphaModFix/>
          </a:blip>
          <a:stretch>
            <a:fillRect/>
          </a:stretch>
        </p:blipFill>
        <p:spPr>
          <a:xfrm>
            <a:off x="349299" y="1265650"/>
            <a:ext cx="3832424" cy="2936050"/>
          </a:xfrm>
          <a:prstGeom prst="rect">
            <a:avLst/>
          </a:prstGeom>
          <a:noFill/>
          <a:ln cap="flat" cmpd="sng" w="9525">
            <a:solidFill>
              <a:srgbClr val="000000"/>
            </a:solidFill>
            <a:prstDash val="solid"/>
            <a:round/>
            <a:headEnd len="med" w="med" type="none"/>
            <a:tailEnd len="med" w="med" type="none"/>
          </a:ln>
        </p:spPr>
      </p:pic>
      <p:sp>
        <p:nvSpPr>
          <p:cNvPr id="184" name="Shape 184"/>
          <p:cNvSpPr txBox="1"/>
          <p:nvPr/>
        </p:nvSpPr>
        <p:spPr>
          <a:xfrm>
            <a:off x="349262" y="4166325"/>
            <a:ext cx="3832500" cy="153600"/>
          </a:xfrm>
          <a:prstGeom prst="rect">
            <a:avLst/>
          </a:prstGeom>
          <a:noFill/>
          <a:ln>
            <a:noFill/>
          </a:ln>
        </p:spPr>
        <p:txBody>
          <a:bodyPr anchorCtr="0" anchor="t" bIns="91425" lIns="91425" rIns="91425" tIns="91425">
            <a:noAutofit/>
          </a:bodyPr>
          <a:lstStyle/>
          <a:p>
            <a:pPr lvl="0">
              <a:spcBef>
                <a:spcPts val="0"/>
              </a:spcBef>
              <a:buClr>
                <a:schemeClr val="dk1"/>
              </a:buClr>
              <a:buSzPct val="137500"/>
              <a:buFont typeface="Arial"/>
              <a:buNone/>
            </a:pPr>
            <a:r>
              <a:rPr b="1" lang="en" sz="800"/>
              <a:t>Figure 2: Simple sentence ranker that operates on raw text with one sentence per line</a:t>
            </a:r>
          </a:p>
          <a:p>
            <a:pPr lvl="0">
              <a:spcBef>
                <a:spcPts val="0"/>
              </a:spcBef>
              <a:buNone/>
            </a:pPr>
            <a:r>
              <a:t/>
            </a:r>
            <a:endParaRPr b="1" sz="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349300" y="334525"/>
            <a:ext cx="7407000" cy="663000"/>
          </a:xfrm>
          <a:prstGeom prst="rect">
            <a:avLst/>
          </a:prstGeom>
        </p:spPr>
        <p:txBody>
          <a:bodyPr anchorCtr="0" anchor="b" bIns="91425" lIns="91425" rIns="91425" tIns="91425">
            <a:noAutofit/>
          </a:bodyPr>
          <a:lstStyle/>
          <a:p>
            <a:pPr lvl="0">
              <a:spcBef>
                <a:spcPts val="0"/>
              </a:spcBef>
              <a:buNone/>
            </a:pPr>
            <a:r>
              <a:rPr lang="en"/>
              <a:t>Which Technique is Better?</a:t>
            </a:r>
          </a:p>
        </p:txBody>
      </p:sp>
      <p:sp>
        <p:nvSpPr>
          <p:cNvPr id="190" name="Shape 190"/>
          <p:cNvSpPr txBox="1"/>
          <p:nvPr>
            <p:ph idx="1" type="body"/>
          </p:nvPr>
        </p:nvSpPr>
        <p:spPr>
          <a:xfrm>
            <a:off x="5384425" y="1147425"/>
            <a:ext cx="3087900" cy="3172500"/>
          </a:xfrm>
          <a:prstGeom prst="rect">
            <a:avLst/>
          </a:prstGeom>
        </p:spPr>
        <p:txBody>
          <a:bodyPr anchorCtr="0" anchor="t" bIns="91425" lIns="91425" rIns="91425" tIns="91425">
            <a:noAutofit/>
          </a:bodyPr>
          <a:lstStyle/>
          <a:p>
            <a:pPr indent="-228600" lvl="0" marL="457200" rtl="0">
              <a:spcBef>
                <a:spcPts val="0"/>
              </a:spcBef>
            </a:pPr>
            <a:r>
              <a:rPr b="1" lang="en"/>
              <a:t>Significant Terms (ST)</a:t>
            </a:r>
            <a:r>
              <a:rPr lang="en"/>
              <a:t> </a:t>
            </a:r>
            <a:r>
              <a:rPr b="1" lang="en">
                <a:solidFill>
                  <a:srgbClr val="FF0000"/>
                </a:solidFill>
              </a:rPr>
              <a:t>wins. </a:t>
            </a:r>
          </a:p>
          <a:p>
            <a:pPr indent="-228600" lvl="0" marL="457200">
              <a:spcBef>
                <a:spcPts val="0"/>
              </a:spcBef>
            </a:pPr>
            <a:r>
              <a:rPr lang="en"/>
              <a:t>The greatest change over all methods is in the </a:t>
            </a:r>
            <a:r>
              <a:rPr b="1" lang="en"/>
              <a:t>sentence position (h + l) component</a:t>
            </a:r>
            <a:r>
              <a:rPr lang="en"/>
              <a:t> of the score</a:t>
            </a:r>
          </a:p>
        </p:txBody>
      </p:sp>
      <p:sp>
        <p:nvSpPr>
          <p:cNvPr id="191" name="Shape 19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192" name="Shape 192"/>
          <p:cNvPicPr preferRelativeResize="0"/>
          <p:nvPr/>
        </p:nvPicPr>
        <p:blipFill>
          <a:blip r:embed="rId3">
            <a:alphaModFix/>
          </a:blip>
          <a:stretch>
            <a:fillRect/>
          </a:stretch>
        </p:blipFill>
        <p:spPr>
          <a:xfrm>
            <a:off x="409974" y="1031075"/>
            <a:ext cx="4503224" cy="2944674"/>
          </a:xfrm>
          <a:prstGeom prst="rect">
            <a:avLst/>
          </a:prstGeom>
          <a:noFill/>
          <a:ln cap="flat" cmpd="sng" w="9525">
            <a:solidFill>
              <a:srgbClr val="000000"/>
            </a:solidFill>
            <a:prstDash val="solid"/>
            <a:round/>
            <a:headEnd len="med" w="med" type="none"/>
            <a:tailEnd len="med" w="med" type="none"/>
          </a:ln>
        </p:spPr>
      </p:pic>
      <p:sp>
        <p:nvSpPr>
          <p:cNvPr id="193" name="Shape 193"/>
          <p:cNvSpPr txBox="1"/>
          <p:nvPr/>
        </p:nvSpPr>
        <p:spPr>
          <a:xfrm>
            <a:off x="349300" y="3947200"/>
            <a:ext cx="4503300" cy="281400"/>
          </a:xfrm>
          <a:prstGeom prst="rect">
            <a:avLst/>
          </a:prstGeom>
          <a:noFill/>
          <a:ln>
            <a:noFill/>
          </a:ln>
        </p:spPr>
        <p:txBody>
          <a:bodyPr anchorCtr="0" anchor="t" bIns="91425" lIns="91425" rIns="91425" tIns="91425">
            <a:noAutofit/>
          </a:bodyPr>
          <a:lstStyle/>
          <a:p>
            <a:pPr lvl="0">
              <a:spcBef>
                <a:spcPts val="0"/>
              </a:spcBef>
              <a:buClr>
                <a:schemeClr val="dk1"/>
              </a:buClr>
              <a:buSzPct val="137500"/>
              <a:buFont typeface="Arial"/>
              <a:buNone/>
            </a:pPr>
            <a:r>
              <a:rPr b="1" lang="en" sz="800"/>
              <a:t>Figure 6: Relative difference in the snippet score components compared to Natural Ordered documents when the amount of documents processed is reduced, and the sentences in the document are reordered using Query Logs (QLt, QLu) or Significant</a:t>
            </a:r>
          </a:p>
          <a:p>
            <a:pPr lvl="0">
              <a:spcBef>
                <a:spcPts val="0"/>
              </a:spcBef>
              <a:buClr>
                <a:schemeClr val="dk1"/>
              </a:buClr>
              <a:buSzPct val="137500"/>
              <a:buFont typeface="Arial"/>
              <a:buNone/>
            </a:pPr>
            <a:r>
              <a:rPr b="1" lang="en" sz="800"/>
              <a:t>Terms (ST).</a:t>
            </a:r>
          </a:p>
          <a:p>
            <a:pPr lvl="0">
              <a:spcBef>
                <a:spcPts val="0"/>
              </a:spcBef>
              <a:buNone/>
            </a:pPr>
            <a:r>
              <a:t/>
            </a:r>
            <a:endParaRPr b="1" sz="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idx="1" type="body"/>
          </p:nvPr>
        </p:nvSpPr>
        <p:spPr>
          <a:xfrm>
            <a:off x="1503375" y="740225"/>
            <a:ext cx="5694300" cy="1417200"/>
          </a:xfrm>
          <a:prstGeom prst="rect">
            <a:avLst/>
          </a:prstGeom>
        </p:spPr>
        <p:txBody>
          <a:bodyPr anchorCtr="0" anchor="t" bIns="91425" lIns="91425" rIns="91425" tIns="91425">
            <a:noAutofit/>
          </a:bodyPr>
          <a:lstStyle/>
          <a:p>
            <a:pPr lvl="0" algn="ctr">
              <a:spcBef>
                <a:spcPts val="0"/>
              </a:spcBef>
              <a:buNone/>
            </a:pPr>
            <a:r>
              <a:rPr b="1" lang="en" sz="3200">
                <a:solidFill>
                  <a:schemeClr val="dk1"/>
                </a:solidFill>
              </a:rPr>
              <a:t>Could we have a better document compaction method?</a:t>
            </a:r>
          </a:p>
        </p:txBody>
      </p:sp>
      <p:sp>
        <p:nvSpPr>
          <p:cNvPr id="199" name="Shape 19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200" name="Shape 200"/>
          <p:cNvSpPr/>
          <p:nvPr/>
        </p:nvSpPr>
        <p:spPr>
          <a:xfrm>
            <a:off x="3764750" y="3450425"/>
            <a:ext cx="3121800" cy="871500"/>
          </a:xfrm>
          <a:prstGeom prst="flowChartAlternateProcess">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a:t>Let’s go to the paper 2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idx="1" type="body"/>
          </p:nvPr>
        </p:nvSpPr>
        <p:spPr>
          <a:xfrm>
            <a:off x="420750" y="261600"/>
            <a:ext cx="8109000" cy="3172500"/>
          </a:xfrm>
          <a:prstGeom prst="rect">
            <a:avLst/>
          </a:prstGeom>
        </p:spPr>
        <p:txBody>
          <a:bodyPr anchorCtr="0" anchor="t" bIns="91425" lIns="91425" rIns="91425" tIns="91425">
            <a:noAutofit/>
          </a:bodyPr>
          <a:lstStyle/>
          <a:p>
            <a:pPr lvl="0" rtl="0">
              <a:lnSpc>
                <a:spcPct val="100000"/>
              </a:lnSpc>
              <a:spcBef>
                <a:spcPts val="0"/>
              </a:spcBef>
              <a:spcAft>
                <a:spcPts val="0"/>
              </a:spcAft>
              <a:buClr>
                <a:schemeClr val="dk1"/>
              </a:buClr>
              <a:buSzPct val="45833"/>
              <a:buFont typeface="Arial"/>
              <a:buNone/>
            </a:pPr>
            <a:r>
              <a:rPr b="1" lang="en" sz="2400">
                <a:solidFill>
                  <a:schemeClr val="dk1"/>
                </a:solidFill>
              </a:rPr>
              <a:t>Why focus on document compaction?</a:t>
            </a:r>
          </a:p>
          <a:p>
            <a:pPr lvl="0" rtl="0">
              <a:spcBef>
                <a:spcPts val="0"/>
              </a:spcBef>
              <a:buNone/>
            </a:pPr>
            <a:r>
              <a:t/>
            </a:r>
            <a:endParaRPr b="1" sz="600">
              <a:solidFill>
                <a:schemeClr val="dk1"/>
              </a:solidFill>
            </a:endParaRPr>
          </a:p>
          <a:p>
            <a:pPr indent="-228600" lvl="0" marL="457200" rtl="0">
              <a:spcBef>
                <a:spcPts val="0"/>
              </a:spcBef>
            </a:pPr>
            <a:r>
              <a:rPr lang="en"/>
              <a:t>Reduce disk seeks and reads.</a:t>
            </a:r>
          </a:p>
          <a:p>
            <a:pPr indent="-228600" lvl="0" marL="457200" rtl="0">
              <a:spcBef>
                <a:spcPts val="0"/>
              </a:spcBef>
            </a:pPr>
            <a:r>
              <a:rPr lang="en"/>
              <a:t>smaller size → more documents in the cache</a:t>
            </a:r>
          </a:p>
          <a:p>
            <a:pPr indent="-228600" lvl="0" marL="457200" rtl="0">
              <a:spcBef>
                <a:spcPts val="0"/>
              </a:spcBef>
            </a:pPr>
            <a:r>
              <a:rPr lang="en"/>
              <a:t>Fewer sentence to evaluate during scoring phase. </a:t>
            </a:r>
          </a:p>
          <a:p>
            <a:pPr lvl="0" rtl="0">
              <a:spcBef>
                <a:spcPts val="0"/>
              </a:spcBef>
              <a:buNone/>
            </a:pPr>
            <a:r>
              <a:t/>
            </a:r>
            <a:endParaRPr/>
          </a:p>
          <a:p>
            <a:pPr lvl="0">
              <a:spcBef>
                <a:spcPts val="0"/>
              </a:spcBef>
              <a:buNone/>
            </a:pPr>
            <a:r>
              <a:rPr b="1" lang="en" sz="1800">
                <a:solidFill>
                  <a:srgbClr val="000000"/>
                </a:solidFill>
              </a:rPr>
              <a:t>Problem with the previous (CTS):</a:t>
            </a:r>
          </a:p>
          <a:p>
            <a:pPr lvl="0" rtl="0">
              <a:spcBef>
                <a:spcPts val="0"/>
              </a:spcBef>
              <a:buNone/>
            </a:pPr>
            <a:r>
              <a:rPr lang="en">
                <a:solidFill>
                  <a:srgbClr val="000000"/>
                </a:solidFill>
              </a:rPr>
              <a:t>CTS relies on query logs, which has 2 shortcomings:</a:t>
            </a:r>
          </a:p>
          <a:p>
            <a:pPr indent="-228600" lvl="0" marL="457200" rtl="0">
              <a:spcBef>
                <a:spcPts val="0"/>
              </a:spcBef>
              <a:buClr>
                <a:srgbClr val="000000"/>
              </a:buClr>
              <a:buAutoNum type="arabicPeriod"/>
            </a:pPr>
            <a:r>
              <a:rPr lang="en">
                <a:solidFill>
                  <a:srgbClr val="000000"/>
                </a:solidFill>
              </a:rPr>
              <a:t>The drift of the query natures must be followed by the change of the document representation → </a:t>
            </a:r>
            <a:r>
              <a:rPr b="1" lang="en" sz="1800">
                <a:solidFill>
                  <a:srgbClr val="000000"/>
                </a:solidFill>
              </a:rPr>
              <a:t>computational overhead</a:t>
            </a:r>
          </a:p>
          <a:p>
            <a:pPr indent="-228600" lvl="0" marL="457200" rtl="0">
              <a:spcBef>
                <a:spcPts val="0"/>
              </a:spcBef>
              <a:buClr>
                <a:srgbClr val="000000"/>
              </a:buClr>
              <a:buAutoNum type="arabicPeriod"/>
            </a:pPr>
            <a:r>
              <a:rPr lang="en">
                <a:solidFill>
                  <a:srgbClr val="000000"/>
                </a:solidFill>
              </a:rPr>
              <a:t>The presence of a suitable query log is assumed. </a:t>
            </a:r>
          </a:p>
          <a:p>
            <a:pPr lvl="0" rtl="0">
              <a:spcBef>
                <a:spcPts val="0"/>
              </a:spcBef>
              <a:buNone/>
            </a:pPr>
            <a:r>
              <a:t/>
            </a:r>
            <a:endParaRPr b="1">
              <a:solidFill>
                <a:srgbClr val="000000"/>
              </a:solidFill>
            </a:endParaRPr>
          </a:p>
        </p:txBody>
      </p:sp>
      <p:sp>
        <p:nvSpPr>
          <p:cNvPr id="206" name="Shape 20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349300" y="334525"/>
            <a:ext cx="7407000" cy="663000"/>
          </a:xfrm>
          <a:prstGeom prst="rect">
            <a:avLst/>
          </a:prstGeom>
        </p:spPr>
        <p:txBody>
          <a:bodyPr anchorCtr="0" anchor="b" bIns="91425" lIns="91425" rIns="91425" tIns="91425">
            <a:noAutofit/>
          </a:bodyPr>
          <a:lstStyle/>
          <a:p>
            <a:pPr lvl="0">
              <a:spcBef>
                <a:spcPts val="0"/>
              </a:spcBef>
              <a:buNone/>
            </a:pPr>
            <a:r>
              <a:rPr lang="en"/>
              <a:t>New idea...</a:t>
            </a:r>
          </a:p>
        </p:txBody>
      </p:sp>
      <p:sp>
        <p:nvSpPr>
          <p:cNvPr id="212" name="Shape 212"/>
          <p:cNvSpPr txBox="1"/>
          <p:nvPr>
            <p:ph idx="1" type="body"/>
          </p:nvPr>
        </p:nvSpPr>
        <p:spPr>
          <a:xfrm>
            <a:off x="349300" y="1147425"/>
            <a:ext cx="7407000" cy="3172500"/>
          </a:xfrm>
          <a:prstGeom prst="rect">
            <a:avLst/>
          </a:prstGeom>
        </p:spPr>
        <p:txBody>
          <a:bodyPr anchorCtr="0" anchor="t" bIns="91425" lIns="91425" rIns="91425" tIns="91425">
            <a:noAutofit/>
          </a:bodyPr>
          <a:lstStyle/>
          <a:p>
            <a:pPr lvl="0">
              <a:spcBef>
                <a:spcPts val="0"/>
              </a:spcBef>
              <a:buClr>
                <a:schemeClr val="dk1"/>
              </a:buClr>
              <a:buSzPct val="68750"/>
              <a:buFont typeface="Arial"/>
              <a:buNone/>
            </a:pPr>
            <a:r>
              <a:rPr b="1" lang="en">
                <a:solidFill>
                  <a:schemeClr val="dk1"/>
                </a:solidFill>
              </a:rPr>
              <a:t>New compaction approach</a:t>
            </a:r>
          </a:p>
          <a:p>
            <a:pPr indent="-228600" lvl="0" marL="457200">
              <a:spcBef>
                <a:spcPts val="0"/>
              </a:spcBef>
              <a:buClr>
                <a:schemeClr val="dk1"/>
              </a:buClr>
              <a:buAutoNum type="arabicPeriod"/>
            </a:pPr>
            <a:r>
              <a:rPr lang="en">
                <a:solidFill>
                  <a:schemeClr val="dk1"/>
                </a:solidFill>
              </a:rPr>
              <a:t>Reordering the sentences based on their scores</a:t>
            </a:r>
          </a:p>
          <a:p>
            <a:pPr indent="-228600" lvl="0" marL="457200">
              <a:spcBef>
                <a:spcPts val="0"/>
              </a:spcBef>
              <a:buClr>
                <a:schemeClr val="dk1"/>
              </a:buClr>
              <a:buAutoNum type="arabicPeriod"/>
            </a:pPr>
            <a:r>
              <a:rPr lang="en">
                <a:solidFill>
                  <a:schemeClr val="dk1"/>
                </a:solidFill>
              </a:rPr>
              <a:t>Pruned the documents to the desired length</a:t>
            </a:r>
          </a:p>
          <a:p>
            <a:pPr indent="-228600" lvl="0" marL="457200">
              <a:spcBef>
                <a:spcPts val="0"/>
              </a:spcBef>
              <a:buClr>
                <a:schemeClr val="dk1"/>
              </a:buClr>
              <a:buAutoNum type="arabicPeriod"/>
            </a:pPr>
            <a:r>
              <a:rPr lang="en">
                <a:solidFill>
                  <a:schemeClr val="dk1"/>
                </a:solidFill>
              </a:rPr>
              <a:t>Use this pruned version as the surrogates of the full document. </a:t>
            </a:r>
          </a:p>
        </p:txBody>
      </p:sp>
      <p:sp>
        <p:nvSpPr>
          <p:cNvPr id="213" name="Shape 2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349300" y="334525"/>
            <a:ext cx="7407000" cy="663000"/>
          </a:xfrm>
          <a:prstGeom prst="rect">
            <a:avLst/>
          </a:prstGeom>
        </p:spPr>
        <p:txBody>
          <a:bodyPr anchorCtr="0" anchor="b" bIns="91425" lIns="91425" rIns="91425" tIns="91425">
            <a:noAutofit/>
          </a:bodyPr>
          <a:lstStyle/>
          <a:p>
            <a:pPr lvl="0">
              <a:spcBef>
                <a:spcPts val="0"/>
              </a:spcBef>
              <a:buNone/>
            </a:pPr>
            <a:r>
              <a:rPr lang="en"/>
              <a:t>How to reorder?</a:t>
            </a:r>
          </a:p>
        </p:txBody>
      </p:sp>
      <p:sp>
        <p:nvSpPr>
          <p:cNvPr id="219" name="Shape 219"/>
          <p:cNvSpPr txBox="1"/>
          <p:nvPr>
            <p:ph idx="1" type="body"/>
          </p:nvPr>
        </p:nvSpPr>
        <p:spPr>
          <a:xfrm>
            <a:off x="349300" y="1147425"/>
            <a:ext cx="7407000" cy="3172500"/>
          </a:xfrm>
          <a:prstGeom prst="rect">
            <a:avLst/>
          </a:prstGeom>
        </p:spPr>
        <p:txBody>
          <a:bodyPr anchorCtr="0" anchor="t" bIns="91425" lIns="91425" rIns="91425" tIns="91425">
            <a:noAutofit/>
          </a:bodyPr>
          <a:lstStyle/>
          <a:p>
            <a:pPr lvl="0">
              <a:spcBef>
                <a:spcPts val="0"/>
              </a:spcBef>
              <a:buNone/>
            </a:pPr>
            <a:r>
              <a:rPr lang="en"/>
              <a:t>Investigating 2 methods:</a:t>
            </a:r>
          </a:p>
          <a:p>
            <a:pPr indent="-228600" lvl="0" marL="457200" rtl="0">
              <a:spcBef>
                <a:spcPts val="0"/>
              </a:spcBef>
              <a:buAutoNum type="arabicPeriod"/>
            </a:pPr>
            <a:r>
              <a:rPr lang="en"/>
              <a:t>TF.IDF weighting</a:t>
            </a:r>
            <a:br>
              <a:rPr lang="en"/>
            </a:br>
            <a:br>
              <a:rPr lang="en"/>
            </a:br>
            <a:br>
              <a:rPr lang="en"/>
            </a:br>
            <a:br>
              <a:rPr lang="en"/>
            </a:br>
          </a:p>
          <a:p>
            <a:pPr indent="-228600" lvl="0" marL="457200">
              <a:spcBef>
                <a:spcPts val="0"/>
              </a:spcBef>
              <a:buAutoNum type="arabicPeriod"/>
            </a:pPr>
            <a:r>
              <a:rPr lang="en"/>
              <a:t>Kullback-Leibler Divergence</a:t>
            </a:r>
            <a:br>
              <a:rPr lang="en"/>
            </a:br>
            <a:br>
              <a:rPr lang="en"/>
            </a:br>
          </a:p>
        </p:txBody>
      </p:sp>
      <p:sp>
        <p:nvSpPr>
          <p:cNvPr id="220" name="Shape 2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221" name="Shape 221"/>
          <p:cNvPicPr preferRelativeResize="0"/>
          <p:nvPr/>
        </p:nvPicPr>
        <p:blipFill>
          <a:blip r:embed="rId3">
            <a:alphaModFix/>
          </a:blip>
          <a:stretch>
            <a:fillRect/>
          </a:stretch>
        </p:blipFill>
        <p:spPr>
          <a:xfrm>
            <a:off x="1557350" y="2000237"/>
            <a:ext cx="4343400" cy="828675"/>
          </a:xfrm>
          <a:prstGeom prst="rect">
            <a:avLst/>
          </a:prstGeom>
          <a:noFill/>
          <a:ln cap="flat" cmpd="sng" w="9525">
            <a:solidFill>
              <a:srgbClr val="000000"/>
            </a:solidFill>
            <a:prstDash val="solid"/>
            <a:round/>
            <a:headEnd len="med" w="med" type="none"/>
            <a:tailEnd len="med" w="med" type="none"/>
          </a:ln>
        </p:spPr>
      </p:pic>
      <p:pic>
        <p:nvPicPr>
          <p:cNvPr id="222" name="Shape 222"/>
          <p:cNvPicPr preferRelativeResize="0"/>
          <p:nvPr/>
        </p:nvPicPr>
        <p:blipFill>
          <a:blip r:embed="rId4">
            <a:alphaModFix/>
          </a:blip>
          <a:stretch>
            <a:fillRect/>
          </a:stretch>
        </p:blipFill>
        <p:spPr>
          <a:xfrm>
            <a:off x="1557347" y="3479022"/>
            <a:ext cx="4450550" cy="914700"/>
          </a:xfrm>
          <a:prstGeom prst="rect">
            <a:avLst/>
          </a:prstGeom>
          <a:noFill/>
          <a:ln cap="flat" cmpd="sng" w="9525">
            <a:solidFill>
              <a:srgbClr val="000000"/>
            </a:solidFill>
            <a:prstDash val="solid"/>
            <a:round/>
            <a:headEnd len="med" w="med" type="none"/>
            <a:tailEnd len="med" w="med"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349300" y="334525"/>
            <a:ext cx="7407000" cy="663000"/>
          </a:xfrm>
          <a:prstGeom prst="rect">
            <a:avLst/>
          </a:prstGeom>
        </p:spPr>
        <p:txBody>
          <a:bodyPr anchorCtr="0" anchor="b" bIns="91425" lIns="91425" rIns="91425" tIns="91425">
            <a:noAutofit/>
          </a:bodyPr>
          <a:lstStyle/>
          <a:p>
            <a:pPr lvl="0">
              <a:spcBef>
                <a:spcPts val="0"/>
              </a:spcBef>
              <a:buNone/>
            </a:pPr>
            <a:r>
              <a:rPr lang="en"/>
              <a:t>How to prune?</a:t>
            </a:r>
          </a:p>
        </p:txBody>
      </p:sp>
      <p:sp>
        <p:nvSpPr>
          <p:cNvPr id="228" name="Shape 228"/>
          <p:cNvSpPr txBox="1"/>
          <p:nvPr>
            <p:ph idx="1" type="body"/>
          </p:nvPr>
        </p:nvSpPr>
        <p:spPr>
          <a:xfrm>
            <a:off x="349300" y="1147425"/>
            <a:ext cx="7407000" cy="3172500"/>
          </a:xfrm>
          <a:prstGeom prst="rect">
            <a:avLst/>
          </a:prstGeom>
        </p:spPr>
        <p:txBody>
          <a:bodyPr anchorCtr="0" anchor="t" bIns="91425" lIns="91425" rIns="91425" tIns="91425">
            <a:noAutofit/>
          </a:bodyPr>
          <a:lstStyle/>
          <a:p>
            <a:pPr lvl="0">
              <a:spcBef>
                <a:spcPts val="0"/>
              </a:spcBef>
              <a:buNone/>
            </a:pPr>
            <a:r>
              <a:rPr lang="en"/>
              <a:t>Considering 3 methods:</a:t>
            </a:r>
          </a:p>
          <a:p>
            <a:pPr indent="-228600" lvl="0" marL="457200" rtl="0">
              <a:spcBef>
                <a:spcPts val="0"/>
              </a:spcBef>
              <a:buAutoNum type="arabicPeriod"/>
            </a:pPr>
            <a:r>
              <a:rPr lang="en"/>
              <a:t>Fixed percentage of sentences   → </a:t>
            </a:r>
            <a:r>
              <a:rPr b="1" lang="en">
                <a:solidFill>
                  <a:srgbClr val="FF0000"/>
                </a:solidFill>
              </a:rPr>
              <a:t>used</a:t>
            </a:r>
          </a:p>
          <a:p>
            <a:pPr indent="-228600" lvl="0" marL="457200" rtl="0">
              <a:spcBef>
                <a:spcPts val="0"/>
              </a:spcBef>
              <a:buAutoNum type="arabicPeriod"/>
            </a:pPr>
            <a:r>
              <a:rPr lang="en"/>
              <a:t>Fixed number of sentences</a:t>
            </a:r>
          </a:p>
          <a:p>
            <a:pPr indent="-228600" lvl="0" marL="457200">
              <a:spcBef>
                <a:spcPts val="0"/>
              </a:spcBef>
              <a:buAutoNum type="arabicPeriod"/>
            </a:pPr>
            <a:r>
              <a:rPr lang="en"/>
              <a:t>Threshold T</a:t>
            </a:r>
          </a:p>
        </p:txBody>
      </p:sp>
      <p:sp>
        <p:nvSpPr>
          <p:cNvPr id="229" name="Shape 2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49300" y="334525"/>
            <a:ext cx="7407000" cy="663000"/>
          </a:xfrm>
          <a:prstGeom prst="rect">
            <a:avLst/>
          </a:prstGeom>
        </p:spPr>
        <p:txBody>
          <a:bodyPr anchorCtr="0" anchor="b" bIns="91425" lIns="91425" rIns="91425" tIns="91425">
            <a:noAutofit/>
          </a:bodyPr>
          <a:lstStyle/>
          <a:p>
            <a:pPr lvl="0">
              <a:spcBef>
                <a:spcPts val="0"/>
              </a:spcBef>
              <a:buNone/>
            </a:pPr>
            <a:r>
              <a:rPr lang="en"/>
              <a:t>What is Snippet?</a:t>
            </a:r>
          </a:p>
        </p:txBody>
      </p:sp>
      <p:sp>
        <p:nvSpPr>
          <p:cNvPr id="75" name="Shape 75"/>
          <p:cNvSpPr txBox="1"/>
          <p:nvPr>
            <p:ph idx="1" type="body"/>
          </p:nvPr>
        </p:nvSpPr>
        <p:spPr>
          <a:xfrm>
            <a:off x="349300" y="1147425"/>
            <a:ext cx="4353000" cy="945600"/>
          </a:xfrm>
          <a:prstGeom prst="rect">
            <a:avLst/>
          </a:prstGeom>
        </p:spPr>
        <p:txBody>
          <a:bodyPr anchorCtr="0" anchor="t" bIns="91425" lIns="91425" rIns="91425" tIns="91425">
            <a:noAutofit/>
          </a:bodyPr>
          <a:lstStyle/>
          <a:p>
            <a:pPr indent="-228600" lvl="0" marL="457200" rtl="0">
              <a:spcBef>
                <a:spcPts val="0"/>
              </a:spcBef>
            </a:pPr>
            <a:r>
              <a:rPr lang="en"/>
              <a:t>Short fragment extracted from document</a:t>
            </a:r>
          </a:p>
          <a:p>
            <a:pPr indent="-228600" lvl="0" marL="457200" rtl="0">
              <a:spcBef>
                <a:spcPts val="0"/>
              </a:spcBef>
            </a:pPr>
            <a:r>
              <a:rPr lang="en"/>
              <a:t>A sneak preview of the document contents.</a:t>
            </a:r>
          </a:p>
        </p:txBody>
      </p:sp>
      <p:sp>
        <p:nvSpPr>
          <p:cNvPr id="76" name="Shape 7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77" name="Shape 77"/>
          <p:cNvPicPr preferRelativeResize="0"/>
          <p:nvPr/>
        </p:nvPicPr>
        <p:blipFill rotWithShape="1">
          <a:blip r:embed="rId3">
            <a:alphaModFix/>
          </a:blip>
          <a:srcRect b="0" l="0" r="42149" t="0"/>
          <a:stretch/>
        </p:blipFill>
        <p:spPr>
          <a:xfrm>
            <a:off x="4873869" y="334525"/>
            <a:ext cx="4105824" cy="3890824"/>
          </a:xfrm>
          <a:prstGeom prst="rect">
            <a:avLst/>
          </a:prstGeom>
          <a:noFill/>
          <a:ln cap="flat" cmpd="sng" w="9525">
            <a:solidFill>
              <a:srgbClr val="000000"/>
            </a:solidFill>
            <a:prstDash val="solid"/>
            <a:round/>
            <a:headEnd len="med" w="med" type="none"/>
            <a:tailEnd len="med" w="med" type="none"/>
          </a:ln>
        </p:spPr>
      </p:pic>
      <p:sp>
        <p:nvSpPr>
          <p:cNvPr id="78" name="Shape 78"/>
          <p:cNvSpPr txBox="1"/>
          <p:nvPr/>
        </p:nvSpPr>
        <p:spPr>
          <a:xfrm>
            <a:off x="349300" y="2543175"/>
            <a:ext cx="3043200" cy="1314600"/>
          </a:xfrm>
          <a:prstGeom prst="rect">
            <a:avLst/>
          </a:prstGeom>
          <a:solidFill>
            <a:srgbClr val="FFF2CC"/>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15000"/>
              </a:lnSpc>
              <a:spcBef>
                <a:spcPts val="0"/>
              </a:spcBef>
              <a:spcAft>
                <a:spcPts val="1600"/>
              </a:spcAft>
              <a:buNone/>
            </a:pPr>
            <a:r>
              <a:rPr b="1" lang="en" sz="1600">
                <a:solidFill>
                  <a:schemeClr val="dk2"/>
                </a:solidFill>
              </a:rPr>
              <a:t>Two types of Snippet:</a:t>
            </a:r>
          </a:p>
          <a:p>
            <a:pPr indent="-330200" lvl="0" marL="457200" rtl="0">
              <a:lnSpc>
                <a:spcPct val="115000"/>
              </a:lnSpc>
              <a:spcBef>
                <a:spcPts val="0"/>
              </a:spcBef>
              <a:spcAft>
                <a:spcPts val="1600"/>
              </a:spcAft>
              <a:buClr>
                <a:schemeClr val="dk2"/>
              </a:buClr>
              <a:buSzPct val="100000"/>
              <a:buChar char="●"/>
            </a:pPr>
            <a:r>
              <a:rPr lang="en" sz="1600">
                <a:solidFill>
                  <a:schemeClr val="dk2"/>
                </a:solidFill>
              </a:rPr>
              <a:t>Static</a:t>
            </a:r>
          </a:p>
          <a:p>
            <a:pPr indent="-330200" lvl="0" marL="457200" rtl="0">
              <a:lnSpc>
                <a:spcPct val="115000"/>
              </a:lnSpc>
              <a:spcBef>
                <a:spcPts val="0"/>
              </a:spcBef>
              <a:spcAft>
                <a:spcPts val="1600"/>
              </a:spcAft>
              <a:buClr>
                <a:schemeClr val="dk2"/>
              </a:buClr>
              <a:buSzPct val="100000"/>
              <a:buChar char="●"/>
            </a:pPr>
            <a:r>
              <a:rPr lang="en" sz="1600">
                <a:solidFill>
                  <a:schemeClr val="dk2"/>
                </a:solidFill>
              </a:rPr>
              <a:t>Query-biased</a:t>
            </a:r>
          </a:p>
          <a:p>
            <a:pPr lvl="0">
              <a:spcBef>
                <a:spcPts val="0"/>
              </a:spcBef>
              <a:buNone/>
            </a:pPr>
            <a:r>
              <a:t/>
            </a:r>
            <a:endParaRPr/>
          </a:p>
        </p:txBody>
      </p:sp>
      <p:sp>
        <p:nvSpPr>
          <p:cNvPr id="79" name="Shape 79"/>
          <p:cNvSpPr txBox="1"/>
          <p:nvPr/>
        </p:nvSpPr>
        <p:spPr>
          <a:xfrm>
            <a:off x="6386525" y="3014675"/>
            <a:ext cx="707100" cy="1428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80" name="Shape 80"/>
          <p:cNvSpPr txBox="1"/>
          <p:nvPr/>
        </p:nvSpPr>
        <p:spPr>
          <a:xfrm>
            <a:off x="6386525" y="2878925"/>
            <a:ext cx="707100" cy="228600"/>
          </a:xfrm>
          <a:prstGeom prst="rect">
            <a:avLst/>
          </a:prstGeom>
          <a:noFill/>
          <a:ln>
            <a:noFill/>
          </a:ln>
        </p:spPr>
        <p:txBody>
          <a:bodyPr anchorCtr="0" anchor="t" bIns="91425" lIns="91425" rIns="91425" tIns="91425">
            <a:noAutofit/>
          </a:bodyPr>
          <a:lstStyle/>
          <a:p>
            <a:pPr lvl="0">
              <a:spcBef>
                <a:spcPts val="0"/>
              </a:spcBef>
              <a:buNone/>
            </a:pPr>
            <a:r>
              <a:rPr lang="en">
                <a:solidFill>
                  <a:srgbClr val="FF0000"/>
                </a:solidFill>
              </a:rPr>
              <a:t>Title</a:t>
            </a:r>
          </a:p>
        </p:txBody>
      </p:sp>
      <p:sp>
        <p:nvSpPr>
          <p:cNvPr id="81" name="Shape 81"/>
          <p:cNvSpPr txBox="1"/>
          <p:nvPr/>
        </p:nvSpPr>
        <p:spPr>
          <a:xfrm>
            <a:off x="6996125" y="2900375"/>
            <a:ext cx="707100" cy="2286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URL</a:t>
            </a:r>
          </a:p>
        </p:txBody>
      </p:sp>
      <p:sp>
        <p:nvSpPr>
          <p:cNvPr id="82" name="Shape 82"/>
          <p:cNvSpPr txBox="1"/>
          <p:nvPr/>
        </p:nvSpPr>
        <p:spPr>
          <a:xfrm>
            <a:off x="7589050" y="3014675"/>
            <a:ext cx="1011900" cy="2286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Snippet</a:t>
            </a:r>
          </a:p>
        </p:txBody>
      </p:sp>
      <p:cxnSp>
        <p:nvCxnSpPr>
          <p:cNvPr id="83" name="Shape 83"/>
          <p:cNvCxnSpPr/>
          <p:nvPr/>
        </p:nvCxnSpPr>
        <p:spPr>
          <a:xfrm flipH="1">
            <a:off x="6329275" y="3128975"/>
            <a:ext cx="164400" cy="93000"/>
          </a:xfrm>
          <a:prstGeom prst="straightConnector1">
            <a:avLst/>
          </a:prstGeom>
          <a:noFill/>
          <a:ln cap="flat" cmpd="sng" w="9525">
            <a:solidFill>
              <a:schemeClr val="dk2"/>
            </a:solidFill>
            <a:prstDash val="solid"/>
            <a:round/>
            <a:headEnd len="lg" w="lg" type="none"/>
            <a:tailEnd len="lg" w="lg" type="triangle"/>
          </a:ln>
        </p:spPr>
      </p:cxnSp>
      <p:cxnSp>
        <p:nvCxnSpPr>
          <p:cNvPr id="84" name="Shape 84"/>
          <p:cNvCxnSpPr/>
          <p:nvPr/>
        </p:nvCxnSpPr>
        <p:spPr>
          <a:xfrm flipH="1">
            <a:off x="6750825" y="3086100"/>
            <a:ext cx="307200" cy="235800"/>
          </a:xfrm>
          <a:prstGeom prst="straightConnector1">
            <a:avLst/>
          </a:prstGeom>
          <a:noFill/>
          <a:ln cap="flat" cmpd="sng" w="9525">
            <a:solidFill>
              <a:schemeClr val="dk2"/>
            </a:solidFill>
            <a:prstDash val="solid"/>
            <a:round/>
            <a:headEnd len="lg" w="lg" type="none"/>
            <a:tailEnd len="lg" w="lg" type="triangle"/>
          </a:ln>
        </p:spPr>
      </p:cxnSp>
      <p:cxnSp>
        <p:nvCxnSpPr>
          <p:cNvPr id="85" name="Shape 85"/>
          <p:cNvCxnSpPr/>
          <p:nvPr/>
        </p:nvCxnSpPr>
        <p:spPr>
          <a:xfrm flipH="1">
            <a:off x="7458050" y="3307550"/>
            <a:ext cx="385800" cy="930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349300" y="334525"/>
            <a:ext cx="7407000" cy="663000"/>
          </a:xfrm>
          <a:prstGeom prst="rect">
            <a:avLst/>
          </a:prstGeom>
        </p:spPr>
        <p:txBody>
          <a:bodyPr anchorCtr="0" anchor="b" bIns="91425" lIns="91425" rIns="91425" tIns="91425">
            <a:noAutofit/>
          </a:bodyPr>
          <a:lstStyle/>
          <a:p>
            <a:pPr lvl="0">
              <a:spcBef>
                <a:spcPts val="0"/>
              </a:spcBef>
              <a:buNone/>
            </a:pPr>
            <a:r>
              <a:rPr lang="en"/>
              <a:t>Experiment</a:t>
            </a:r>
          </a:p>
        </p:txBody>
      </p:sp>
      <p:sp>
        <p:nvSpPr>
          <p:cNvPr id="235" name="Shape 235"/>
          <p:cNvSpPr txBox="1"/>
          <p:nvPr>
            <p:ph idx="1" type="body"/>
          </p:nvPr>
        </p:nvSpPr>
        <p:spPr>
          <a:xfrm>
            <a:off x="349300" y="1147425"/>
            <a:ext cx="7407000" cy="3172500"/>
          </a:xfrm>
          <a:prstGeom prst="rect">
            <a:avLst/>
          </a:prstGeom>
        </p:spPr>
        <p:txBody>
          <a:bodyPr anchorCtr="0" anchor="t" bIns="91425" lIns="91425" rIns="91425" tIns="91425">
            <a:noAutofit/>
          </a:bodyPr>
          <a:lstStyle/>
          <a:p>
            <a:pPr indent="-228600" lvl="0" marL="457200" rtl="0">
              <a:spcBef>
                <a:spcPts val="0"/>
              </a:spcBef>
            </a:pPr>
            <a:r>
              <a:rPr lang="en"/>
              <a:t>Data from TREC Corpus → WT10G, WT100G</a:t>
            </a:r>
          </a:p>
          <a:p>
            <a:pPr indent="-228600" lvl="0" marL="457200" rtl="0">
              <a:spcBef>
                <a:spcPts val="0"/>
              </a:spcBef>
            </a:pPr>
            <a:r>
              <a:rPr lang="en"/>
              <a:t>Excite query logs</a:t>
            </a:r>
          </a:p>
          <a:p>
            <a:pPr lvl="0">
              <a:spcBef>
                <a:spcPts val="0"/>
              </a:spcBef>
              <a:buNone/>
            </a:pPr>
            <a:r>
              <a:t/>
            </a:r>
            <a:endParaRPr/>
          </a:p>
        </p:txBody>
      </p:sp>
      <p:sp>
        <p:nvSpPr>
          <p:cNvPr id="236" name="Shape 23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349300" y="84375"/>
            <a:ext cx="7407000" cy="663000"/>
          </a:xfrm>
          <a:prstGeom prst="rect">
            <a:avLst/>
          </a:prstGeom>
        </p:spPr>
        <p:txBody>
          <a:bodyPr anchorCtr="0" anchor="b" bIns="91425" lIns="91425" rIns="91425" tIns="91425">
            <a:noAutofit/>
          </a:bodyPr>
          <a:lstStyle/>
          <a:p>
            <a:pPr lvl="0">
              <a:spcBef>
                <a:spcPts val="0"/>
              </a:spcBef>
              <a:buNone/>
            </a:pPr>
            <a:r>
              <a:rPr lang="en"/>
              <a:t>Generating the snippets</a:t>
            </a:r>
          </a:p>
        </p:txBody>
      </p:sp>
      <p:sp>
        <p:nvSpPr>
          <p:cNvPr id="242" name="Shape 242"/>
          <p:cNvSpPr txBox="1"/>
          <p:nvPr>
            <p:ph idx="1" type="body"/>
          </p:nvPr>
        </p:nvSpPr>
        <p:spPr>
          <a:xfrm>
            <a:off x="349300" y="633075"/>
            <a:ext cx="7407000" cy="3172500"/>
          </a:xfrm>
          <a:prstGeom prst="rect">
            <a:avLst/>
          </a:prstGeom>
        </p:spPr>
        <p:txBody>
          <a:bodyPr anchorCtr="0" anchor="t" bIns="91425" lIns="91425" rIns="91425" tIns="91425">
            <a:noAutofit/>
          </a:bodyPr>
          <a:lstStyle/>
          <a:p>
            <a:pPr indent="-228600" lvl="0" marL="457200" rtl="0">
              <a:spcBef>
                <a:spcPts val="0"/>
              </a:spcBef>
              <a:buClr>
                <a:srgbClr val="000000"/>
              </a:buClr>
              <a:buAutoNum type="arabicPeriod"/>
            </a:pPr>
            <a:r>
              <a:rPr lang="en">
                <a:solidFill>
                  <a:srgbClr val="000000"/>
                </a:solidFill>
              </a:rPr>
              <a:t>Parsing</a:t>
            </a:r>
          </a:p>
          <a:p>
            <a:pPr indent="-228600" lvl="0" marL="457200" rtl="0">
              <a:spcBef>
                <a:spcPts val="0"/>
              </a:spcBef>
              <a:buClr>
                <a:srgbClr val="000000"/>
              </a:buClr>
              <a:buAutoNum type="arabicPeriod"/>
            </a:pPr>
            <a:r>
              <a:rPr lang="en">
                <a:solidFill>
                  <a:srgbClr val="000000"/>
                </a:solidFill>
              </a:rPr>
              <a:t>Tokenizing → words and non-words</a:t>
            </a:r>
          </a:p>
          <a:p>
            <a:pPr indent="-228600" lvl="0" marL="457200" rtl="0">
              <a:spcBef>
                <a:spcPts val="0"/>
              </a:spcBef>
              <a:buClr>
                <a:srgbClr val="000000"/>
              </a:buClr>
              <a:buAutoNum type="arabicPeriod"/>
            </a:pPr>
            <a:r>
              <a:rPr lang="en">
                <a:solidFill>
                  <a:srgbClr val="000000"/>
                </a:solidFill>
              </a:rPr>
              <a:t>Identifying sentences</a:t>
            </a:r>
          </a:p>
          <a:p>
            <a:pPr indent="-228600" lvl="1" marL="914400" rtl="0">
              <a:spcBef>
                <a:spcPts val="0"/>
              </a:spcBef>
              <a:buAutoNum type="alphaLcPeriod"/>
            </a:pPr>
            <a:r>
              <a:rPr lang="en">
                <a:solidFill>
                  <a:srgbClr val="000000"/>
                </a:solidFill>
              </a:rPr>
              <a:t>End sentence marker →</a:t>
            </a:r>
            <a:r>
              <a:rPr lang="en">
                <a:solidFill>
                  <a:srgbClr val="FF0000"/>
                </a:solidFill>
              </a:rPr>
              <a:t>  </a:t>
            </a:r>
            <a:r>
              <a:rPr b="1" lang="en">
                <a:solidFill>
                  <a:srgbClr val="FF0000"/>
                </a:solidFill>
                <a:highlight>
                  <a:srgbClr val="FFFF00"/>
                </a:highlight>
              </a:rPr>
              <a:t>.   ?  !</a:t>
            </a:r>
          </a:p>
          <a:p>
            <a:pPr indent="-228600" lvl="1" marL="914400" rtl="0">
              <a:spcBef>
                <a:spcPts val="0"/>
              </a:spcBef>
              <a:buClr>
                <a:srgbClr val="000000"/>
              </a:buClr>
              <a:buAutoNum type="alphaLcPeriod"/>
            </a:pPr>
            <a:r>
              <a:rPr lang="en">
                <a:solidFill>
                  <a:srgbClr val="000000"/>
                </a:solidFill>
              </a:rPr>
              <a:t>HTML tags  → &lt;h1&gt;, &lt;/h1&gt;, &lt;p&gt;, &lt;/p&gt;, and &lt;br/&gt;</a:t>
            </a:r>
          </a:p>
          <a:p>
            <a:pPr indent="-228600" lvl="1" marL="914400" rtl="0">
              <a:spcBef>
                <a:spcPts val="0"/>
              </a:spcBef>
              <a:buClr>
                <a:srgbClr val="000000"/>
              </a:buClr>
              <a:buAutoNum type="alphaLcPeriod"/>
            </a:pPr>
            <a:r>
              <a:rPr lang="en">
                <a:solidFill>
                  <a:srgbClr val="000000"/>
                </a:solidFill>
              </a:rPr>
              <a:t>Length threshold  → max. 30 words</a:t>
            </a:r>
          </a:p>
          <a:p>
            <a:pPr indent="-228600" lvl="0" marL="457200" rtl="0">
              <a:spcBef>
                <a:spcPts val="0"/>
              </a:spcBef>
              <a:buClr>
                <a:srgbClr val="000000"/>
              </a:buClr>
              <a:buAutoNum type="arabicPeriod"/>
            </a:pPr>
            <a:r>
              <a:rPr lang="en">
                <a:solidFill>
                  <a:srgbClr val="000000"/>
                </a:solidFill>
              </a:rPr>
              <a:t>Scoring the sentences</a:t>
            </a:r>
          </a:p>
          <a:p>
            <a:pPr indent="-228600" lvl="1" marL="914400" rtl="0">
              <a:spcBef>
                <a:spcPts val="0"/>
              </a:spcBef>
              <a:buClr>
                <a:srgbClr val="000000"/>
              </a:buClr>
              <a:buAutoNum type="alphaLcPeriod"/>
            </a:pPr>
            <a:r>
              <a:rPr lang="en">
                <a:solidFill>
                  <a:srgbClr val="000000"/>
                </a:solidFill>
              </a:rPr>
              <a:t>Simplify Turpin’s method</a:t>
            </a:r>
          </a:p>
          <a:p>
            <a:pPr indent="-228600" lvl="1" marL="914400" rtl="0">
              <a:spcBef>
                <a:spcPts val="0"/>
              </a:spcBef>
              <a:buClr>
                <a:srgbClr val="000000"/>
              </a:buClr>
              <a:buAutoNum type="alphaLcPeriod"/>
            </a:pPr>
            <a:r>
              <a:rPr lang="en">
                <a:solidFill>
                  <a:srgbClr val="000000"/>
                </a:solidFill>
              </a:rPr>
              <a:t>Sort sentence by:</a:t>
            </a:r>
          </a:p>
          <a:p>
            <a:pPr indent="-228600" lvl="2" marL="1371600" rtl="0">
              <a:spcBef>
                <a:spcPts val="0"/>
              </a:spcBef>
              <a:buClr>
                <a:srgbClr val="000000"/>
              </a:buClr>
              <a:buAutoNum type="romanLcPeriod"/>
            </a:pPr>
            <a:r>
              <a:rPr lang="en">
                <a:solidFill>
                  <a:srgbClr val="000000"/>
                </a:solidFill>
              </a:rPr>
              <a:t>Primary key  → count of unique query terms in the sentence</a:t>
            </a:r>
          </a:p>
          <a:p>
            <a:pPr indent="-228600" lvl="2" marL="1371600" rtl="0">
              <a:spcBef>
                <a:spcPts val="0"/>
              </a:spcBef>
              <a:buClr>
                <a:srgbClr val="000000"/>
              </a:buClr>
              <a:buAutoNum type="romanLcPeriod"/>
            </a:pPr>
            <a:r>
              <a:rPr lang="en">
                <a:solidFill>
                  <a:srgbClr val="000000"/>
                </a:solidFill>
              </a:rPr>
              <a:t>Secondary key → longest span of query terms in the sentence</a:t>
            </a:r>
          </a:p>
          <a:p>
            <a:pPr indent="-228600" lvl="1" marL="914400" rtl="0">
              <a:spcBef>
                <a:spcPts val="0"/>
              </a:spcBef>
              <a:buClr>
                <a:srgbClr val="000000"/>
              </a:buClr>
              <a:buAutoNum type="alphaLcPeriod"/>
            </a:pPr>
            <a:r>
              <a:rPr lang="en">
                <a:solidFill>
                  <a:srgbClr val="000000"/>
                </a:solidFill>
              </a:rPr>
              <a:t>Replace Turpin’s tertiary key (total count of query terms in a sentence) with TFIDF</a:t>
            </a:r>
          </a:p>
          <a:p>
            <a:pPr indent="-228600" lvl="0" marL="457200" rtl="0">
              <a:spcBef>
                <a:spcPts val="0"/>
              </a:spcBef>
              <a:buClr>
                <a:srgbClr val="000000"/>
              </a:buClr>
              <a:buAutoNum type="arabicPeriod"/>
            </a:pPr>
            <a:r>
              <a:rPr lang="en">
                <a:solidFill>
                  <a:srgbClr val="000000"/>
                </a:solidFill>
              </a:rPr>
              <a:t>Remove duplicate sentences</a:t>
            </a:r>
          </a:p>
          <a:p>
            <a:pPr indent="-228600" lvl="1" marL="914400">
              <a:spcBef>
                <a:spcPts val="0"/>
              </a:spcBef>
              <a:buClr>
                <a:srgbClr val="000000"/>
              </a:buClr>
              <a:buAutoNum type="alphaLcPeriod"/>
            </a:pPr>
            <a:r>
              <a:rPr lang="en">
                <a:solidFill>
                  <a:srgbClr val="000000"/>
                </a:solidFill>
              </a:rPr>
              <a:t>Duplicate = 80% of same contents with n-gram 5</a:t>
            </a:r>
          </a:p>
        </p:txBody>
      </p:sp>
      <p:sp>
        <p:nvSpPr>
          <p:cNvPr id="243" name="Shape 2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349300" y="334525"/>
            <a:ext cx="7407000" cy="663000"/>
          </a:xfrm>
          <a:prstGeom prst="rect">
            <a:avLst/>
          </a:prstGeom>
        </p:spPr>
        <p:txBody>
          <a:bodyPr anchorCtr="0" anchor="b" bIns="91425" lIns="91425" rIns="91425" tIns="91425">
            <a:noAutofit/>
          </a:bodyPr>
          <a:lstStyle/>
          <a:p>
            <a:pPr lvl="0">
              <a:spcBef>
                <a:spcPts val="0"/>
              </a:spcBef>
              <a:buNone/>
            </a:pPr>
            <a:r>
              <a:rPr lang="en"/>
              <a:t>Evaluation</a:t>
            </a:r>
          </a:p>
        </p:txBody>
      </p:sp>
      <p:sp>
        <p:nvSpPr>
          <p:cNvPr id="249" name="Shape 249"/>
          <p:cNvSpPr txBox="1"/>
          <p:nvPr>
            <p:ph idx="1" type="body"/>
          </p:nvPr>
        </p:nvSpPr>
        <p:spPr>
          <a:xfrm>
            <a:off x="349300" y="1147425"/>
            <a:ext cx="7407000" cy="1488600"/>
          </a:xfrm>
          <a:prstGeom prst="rect">
            <a:avLst/>
          </a:prstGeom>
        </p:spPr>
        <p:txBody>
          <a:bodyPr anchorCtr="0" anchor="t" bIns="91425" lIns="91425" rIns="91425" tIns="91425">
            <a:noAutofit/>
          </a:bodyPr>
          <a:lstStyle/>
          <a:p>
            <a:pPr lvl="0" algn="ctr">
              <a:spcBef>
                <a:spcPts val="0"/>
              </a:spcBef>
              <a:buNone/>
            </a:pPr>
            <a:r>
              <a:rPr b="1" lang="en" sz="2000">
                <a:solidFill>
                  <a:srgbClr val="FF0000"/>
                </a:solidFill>
              </a:rPr>
              <a:t>Snippet generated from pruned document</a:t>
            </a:r>
          </a:p>
          <a:p>
            <a:pPr lvl="0" algn="ctr">
              <a:spcBef>
                <a:spcPts val="0"/>
              </a:spcBef>
              <a:buNone/>
            </a:pPr>
            <a:r>
              <a:rPr b="1" lang="en" sz="2000">
                <a:solidFill>
                  <a:srgbClr val="FF0000"/>
                </a:solidFill>
              </a:rPr>
              <a:t>Vs</a:t>
            </a:r>
          </a:p>
          <a:p>
            <a:pPr lvl="0" algn="ctr">
              <a:spcBef>
                <a:spcPts val="0"/>
              </a:spcBef>
              <a:buNone/>
            </a:pPr>
            <a:r>
              <a:rPr b="1" lang="en" sz="2000">
                <a:solidFill>
                  <a:srgbClr val="FF0000"/>
                </a:solidFill>
              </a:rPr>
              <a:t>Snippet generated from full document.</a:t>
            </a:r>
          </a:p>
        </p:txBody>
      </p:sp>
      <p:sp>
        <p:nvSpPr>
          <p:cNvPr id="250" name="Shape 2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349300" y="334525"/>
            <a:ext cx="7407000" cy="663000"/>
          </a:xfrm>
          <a:prstGeom prst="rect">
            <a:avLst/>
          </a:prstGeom>
        </p:spPr>
        <p:txBody>
          <a:bodyPr anchorCtr="0" anchor="b" bIns="91425" lIns="91425" rIns="91425" tIns="91425">
            <a:noAutofit/>
          </a:bodyPr>
          <a:lstStyle/>
          <a:p>
            <a:pPr lvl="0">
              <a:spcBef>
                <a:spcPts val="0"/>
              </a:spcBef>
              <a:buNone/>
            </a:pPr>
            <a:r>
              <a:rPr lang="en"/>
              <a:t>Results</a:t>
            </a:r>
          </a:p>
        </p:txBody>
      </p:sp>
      <p:sp>
        <p:nvSpPr>
          <p:cNvPr id="256" name="Shape 2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257" name="Shape 257"/>
          <p:cNvPicPr preferRelativeResize="0"/>
          <p:nvPr/>
        </p:nvPicPr>
        <p:blipFill>
          <a:blip r:embed="rId3">
            <a:alphaModFix/>
          </a:blip>
          <a:stretch>
            <a:fillRect/>
          </a:stretch>
        </p:blipFill>
        <p:spPr>
          <a:xfrm>
            <a:off x="968496" y="1038221"/>
            <a:ext cx="6787800" cy="2747950"/>
          </a:xfrm>
          <a:prstGeom prst="rect">
            <a:avLst/>
          </a:prstGeom>
          <a:noFill/>
          <a:ln cap="flat" cmpd="sng" w="9525">
            <a:solidFill>
              <a:srgbClr val="000000"/>
            </a:solidFill>
            <a:prstDash val="solid"/>
            <a:round/>
            <a:headEnd len="med" w="med" type="none"/>
            <a:tailEnd len="med" w="med" type="none"/>
          </a:ln>
        </p:spPr>
      </p:pic>
      <p:sp>
        <p:nvSpPr>
          <p:cNvPr id="258" name="Shape 258"/>
          <p:cNvSpPr txBox="1"/>
          <p:nvPr/>
        </p:nvSpPr>
        <p:spPr>
          <a:xfrm>
            <a:off x="968500" y="3826875"/>
            <a:ext cx="6787800" cy="393600"/>
          </a:xfrm>
          <a:prstGeom prst="rect">
            <a:avLst/>
          </a:prstGeom>
          <a:noFill/>
          <a:ln>
            <a:noFill/>
          </a:ln>
        </p:spPr>
        <p:txBody>
          <a:bodyPr anchorCtr="0" anchor="t" bIns="91425" lIns="91425" rIns="91425" tIns="91425">
            <a:noAutofit/>
          </a:bodyPr>
          <a:lstStyle/>
          <a:p>
            <a:pPr lvl="0">
              <a:spcBef>
                <a:spcPts val="0"/>
              </a:spcBef>
              <a:buClr>
                <a:schemeClr val="dk1"/>
              </a:buClr>
              <a:buSzPct val="122222"/>
              <a:buFont typeface="Arial"/>
              <a:buNone/>
            </a:pPr>
            <a:r>
              <a:rPr b="1" lang="en" sz="900"/>
              <a:t>Fig. 1. Quality of snippets generated from wt10g for Topics 451-550. Documents were reordered using the various reordering schemes and then pruned. The dark bars indicate the percentage of pruned documents with identical snippets to the full documents while the light colored bar indicates those that generated snippets with the same QBS score.</a:t>
            </a:r>
          </a:p>
          <a:p>
            <a:pPr lvl="0">
              <a:spcBef>
                <a:spcPts val="0"/>
              </a:spcBef>
              <a:buNone/>
            </a:pPr>
            <a:r>
              <a:t/>
            </a:r>
            <a:endParaRPr b="1" sz="9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349300" y="334525"/>
            <a:ext cx="8566200" cy="663000"/>
          </a:xfrm>
          <a:prstGeom prst="rect">
            <a:avLst/>
          </a:prstGeom>
        </p:spPr>
        <p:txBody>
          <a:bodyPr anchorCtr="0" anchor="b" bIns="91425" lIns="91425" rIns="91425" tIns="91425">
            <a:noAutofit/>
          </a:bodyPr>
          <a:lstStyle/>
          <a:p>
            <a:pPr lvl="0">
              <a:spcBef>
                <a:spcPts val="0"/>
              </a:spcBef>
              <a:buNone/>
            </a:pPr>
            <a:r>
              <a:rPr lang="en"/>
              <a:t>How to ensure that this is a good snippet?</a:t>
            </a:r>
          </a:p>
        </p:txBody>
      </p:sp>
      <p:sp>
        <p:nvSpPr>
          <p:cNvPr id="264" name="Shape 264"/>
          <p:cNvSpPr txBox="1"/>
          <p:nvPr>
            <p:ph idx="1" type="body"/>
          </p:nvPr>
        </p:nvSpPr>
        <p:spPr>
          <a:xfrm>
            <a:off x="349300" y="1147425"/>
            <a:ext cx="7407000" cy="3172500"/>
          </a:xfrm>
          <a:prstGeom prst="rect">
            <a:avLst/>
          </a:prstGeom>
        </p:spPr>
        <p:txBody>
          <a:bodyPr anchorCtr="0" anchor="t" bIns="91425" lIns="91425" rIns="91425" tIns="91425">
            <a:noAutofit/>
          </a:bodyPr>
          <a:lstStyle/>
          <a:p>
            <a:pPr indent="-228600" lvl="0" marL="457200" rtl="0">
              <a:spcBef>
                <a:spcPts val="0"/>
              </a:spcBef>
            </a:pPr>
            <a:r>
              <a:rPr lang="en"/>
              <a:t>What if there is any degradation?</a:t>
            </a:r>
            <a:br>
              <a:rPr lang="en"/>
            </a:br>
          </a:p>
          <a:p>
            <a:pPr indent="-228600" lvl="0" marL="457200" rtl="0">
              <a:spcBef>
                <a:spcPts val="0"/>
              </a:spcBef>
            </a:pPr>
            <a:r>
              <a:rPr lang="en"/>
              <a:t>Simple-go-back (SGB) approach:</a:t>
            </a:r>
          </a:p>
          <a:p>
            <a:pPr indent="-228600" lvl="1" marL="914400" rtl="0">
              <a:spcBef>
                <a:spcPts val="0"/>
              </a:spcBef>
            </a:pPr>
            <a:r>
              <a:rPr lang="en"/>
              <a:t>Check if the snippet contains sentences with no query term. </a:t>
            </a:r>
          </a:p>
          <a:p>
            <a:pPr indent="-228600" lvl="1" marL="914400" rtl="0">
              <a:spcBef>
                <a:spcPts val="0"/>
              </a:spcBef>
            </a:pPr>
            <a:r>
              <a:rPr lang="en"/>
              <a:t>Check if the number of query terms in snippet   </a:t>
            </a:r>
            <a:r>
              <a:rPr b="1" lang="en" sz="2400">
                <a:solidFill>
                  <a:srgbClr val="FF0000"/>
                </a:solidFill>
              </a:rPr>
              <a:t>&lt;</a:t>
            </a:r>
            <a:r>
              <a:rPr lang="en"/>
              <a:t>  number of query terms in the index. </a:t>
            </a:r>
          </a:p>
          <a:p>
            <a:pPr indent="-228600" lvl="1" marL="914400" rtl="0">
              <a:spcBef>
                <a:spcPts val="0"/>
              </a:spcBef>
            </a:pPr>
            <a:r>
              <a:rPr lang="en"/>
              <a:t>If TRUE  →  sentences contain query terms were removed. </a:t>
            </a:r>
          </a:p>
          <a:p>
            <a:pPr indent="-228600" lvl="1" marL="914400" rtl="0">
              <a:spcBef>
                <a:spcPts val="0"/>
              </a:spcBef>
            </a:pPr>
            <a:r>
              <a:rPr lang="en"/>
              <a:t>Generate snippet from the full document. </a:t>
            </a:r>
          </a:p>
          <a:p>
            <a:pPr lvl="0">
              <a:spcBef>
                <a:spcPts val="0"/>
              </a:spcBef>
              <a:buNone/>
            </a:pPr>
            <a:r>
              <a:t/>
            </a:r>
            <a:endParaRPr/>
          </a:p>
        </p:txBody>
      </p:sp>
      <p:sp>
        <p:nvSpPr>
          <p:cNvPr id="265" name="Shape 26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349300" y="334525"/>
            <a:ext cx="7407000" cy="663000"/>
          </a:xfrm>
          <a:prstGeom prst="rect">
            <a:avLst/>
          </a:prstGeom>
        </p:spPr>
        <p:txBody>
          <a:bodyPr anchorCtr="0" anchor="b" bIns="91425" lIns="91425" rIns="91425" tIns="91425">
            <a:noAutofit/>
          </a:bodyPr>
          <a:lstStyle/>
          <a:p>
            <a:pPr lvl="0">
              <a:spcBef>
                <a:spcPts val="0"/>
              </a:spcBef>
              <a:buNone/>
            </a:pPr>
            <a:r>
              <a:rPr lang="en"/>
              <a:t>SGB vs No SGB results</a:t>
            </a:r>
          </a:p>
        </p:txBody>
      </p:sp>
      <p:sp>
        <p:nvSpPr>
          <p:cNvPr id="271" name="Shape 27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272" name="Shape 272"/>
          <p:cNvPicPr preferRelativeResize="0"/>
          <p:nvPr/>
        </p:nvPicPr>
        <p:blipFill>
          <a:blip r:embed="rId3">
            <a:alphaModFix/>
          </a:blip>
          <a:stretch>
            <a:fillRect/>
          </a:stretch>
        </p:blipFill>
        <p:spPr>
          <a:xfrm>
            <a:off x="540574" y="1390650"/>
            <a:ext cx="6202274" cy="1755499"/>
          </a:xfrm>
          <a:prstGeom prst="rect">
            <a:avLst/>
          </a:prstGeom>
          <a:noFill/>
          <a:ln cap="flat" cmpd="sng" w="9525">
            <a:solidFill>
              <a:srgbClr val="000000"/>
            </a:solidFill>
            <a:prstDash val="solid"/>
            <a:round/>
            <a:headEnd len="med" w="med" type="none"/>
            <a:tailEnd len="med" w="med" type="none"/>
          </a:ln>
        </p:spPr>
      </p:pic>
      <p:sp>
        <p:nvSpPr>
          <p:cNvPr id="273" name="Shape 273"/>
          <p:cNvSpPr txBox="1"/>
          <p:nvPr/>
        </p:nvSpPr>
        <p:spPr>
          <a:xfrm>
            <a:off x="529362" y="3179475"/>
            <a:ext cx="6224700" cy="588600"/>
          </a:xfrm>
          <a:prstGeom prst="rect">
            <a:avLst/>
          </a:prstGeom>
          <a:noFill/>
          <a:ln>
            <a:noFill/>
          </a:ln>
        </p:spPr>
        <p:txBody>
          <a:bodyPr anchorCtr="0" anchor="t" bIns="91425" lIns="91425" rIns="91425" tIns="91425">
            <a:noAutofit/>
          </a:bodyPr>
          <a:lstStyle/>
          <a:p>
            <a:pPr lvl="0">
              <a:spcBef>
                <a:spcPts val="0"/>
              </a:spcBef>
              <a:buClr>
                <a:schemeClr val="dk1"/>
              </a:buClr>
              <a:buSzPct val="137500"/>
              <a:buFont typeface="Arial"/>
              <a:buNone/>
            </a:pPr>
            <a:r>
              <a:rPr b="1" lang="en" sz="800"/>
              <a:t>Table 2. Percentage of snippets produced that are identical to those produced with whole documents, and the amount of data (percentage of whole documents) processed per snippet, with and without SGB</a:t>
            </a:r>
          </a:p>
          <a:p>
            <a:pPr lvl="0">
              <a:spcBef>
                <a:spcPts val="0"/>
              </a:spcBef>
              <a:buNone/>
            </a:pPr>
            <a:r>
              <a:t/>
            </a:r>
            <a:endParaRPr b="1" sz="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349300" y="334525"/>
            <a:ext cx="7407000" cy="663000"/>
          </a:xfrm>
          <a:prstGeom prst="rect">
            <a:avLst/>
          </a:prstGeom>
        </p:spPr>
        <p:txBody>
          <a:bodyPr anchorCtr="0" anchor="b" bIns="91425" lIns="91425" rIns="91425" tIns="91425">
            <a:noAutofit/>
          </a:bodyPr>
          <a:lstStyle/>
          <a:p>
            <a:pPr lvl="0">
              <a:spcBef>
                <a:spcPts val="0"/>
              </a:spcBef>
              <a:buNone/>
            </a:pPr>
            <a:r>
              <a:rPr lang="en"/>
              <a:t>Conclusion</a:t>
            </a:r>
          </a:p>
        </p:txBody>
      </p:sp>
      <p:sp>
        <p:nvSpPr>
          <p:cNvPr id="279" name="Shape 279"/>
          <p:cNvSpPr txBox="1"/>
          <p:nvPr>
            <p:ph idx="1" type="body"/>
          </p:nvPr>
        </p:nvSpPr>
        <p:spPr>
          <a:xfrm>
            <a:off x="349300" y="1147425"/>
            <a:ext cx="7407000" cy="3172500"/>
          </a:xfrm>
          <a:prstGeom prst="rect">
            <a:avLst/>
          </a:prstGeom>
        </p:spPr>
        <p:txBody>
          <a:bodyPr anchorCtr="0" anchor="t" bIns="91425" lIns="91425" rIns="91425" tIns="91425">
            <a:noAutofit/>
          </a:bodyPr>
          <a:lstStyle/>
          <a:p>
            <a:pPr indent="-228600" lvl="0" marL="457200" rtl="0">
              <a:spcBef>
                <a:spcPts val="0"/>
              </a:spcBef>
            </a:pPr>
            <a:r>
              <a:rPr lang="en"/>
              <a:t>Paper 1:</a:t>
            </a:r>
          </a:p>
          <a:p>
            <a:pPr indent="-228600" lvl="1" marL="914400" rtl="0">
              <a:spcBef>
                <a:spcPts val="0"/>
              </a:spcBef>
            </a:pPr>
            <a:r>
              <a:rPr lang="en"/>
              <a:t>Devise new approach for faster snippet generation:</a:t>
            </a:r>
          </a:p>
          <a:p>
            <a:pPr indent="-228600" lvl="2" marL="1371600" rtl="0">
              <a:spcBef>
                <a:spcPts val="0"/>
              </a:spcBef>
            </a:pPr>
            <a:r>
              <a:rPr lang="en"/>
              <a:t>Cache</a:t>
            </a:r>
          </a:p>
          <a:p>
            <a:pPr indent="-228600" lvl="2" marL="1371600" rtl="0">
              <a:spcBef>
                <a:spcPts val="0"/>
              </a:spcBef>
            </a:pPr>
            <a:r>
              <a:rPr lang="en"/>
              <a:t>Compression  → Compressed Token System (CTS)</a:t>
            </a:r>
          </a:p>
          <a:p>
            <a:pPr indent="-228600" lvl="2" marL="1371600" rtl="0">
              <a:spcBef>
                <a:spcPts val="0"/>
              </a:spcBef>
            </a:pPr>
            <a:r>
              <a:rPr lang="en"/>
              <a:t>Compaction </a:t>
            </a:r>
          </a:p>
          <a:p>
            <a:pPr indent="-228600" lvl="0" marL="457200" rtl="0">
              <a:spcBef>
                <a:spcPts val="0"/>
              </a:spcBef>
            </a:pPr>
            <a:r>
              <a:rPr lang="en"/>
              <a:t>Paper 2:</a:t>
            </a:r>
          </a:p>
          <a:p>
            <a:pPr indent="-228600" lvl="1" marL="914400" rtl="0">
              <a:spcBef>
                <a:spcPts val="0"/>
              </a:spcBef>
            </a:pPr>
            <a:r>
              <a:rPr lang="en"/>
              <a:t>Improve the compaction method used by CTS</a:t>
            </a:r>
          </a:p>
          <a:p>
            <a:pPr indent="-228600" lvl="1" marL="914400" rtl="0">
              <a:spcBef>
                <a:spcPts val="0"/>
              </a:spcBef>
            </a:pPr>
            <a:r>
              <a:rPr lang="en"/>
              <a:t>Generating snippet from pruned document. </a:t>
            </a:r>
          </a:p>
          <a:p>
            <a:pPr indent="-228600" lvl="1" marL="914400">
              <a:spcBef>
                <a:spcPts val="0"/>
              </a:spcBef>
            </a:pPr>
            <a:r>
              <a:rPr lang="en"/>
              <a:t>Over 80% identical snippets. </a:t>
            </a:r>
          </a:p>
        </p:txBody>
      </p:sp>
      <p:sp>
        <p:nvSpPr>
          <p:cNvPr id="280" name="Shape 28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en"/>
              <a:t>How snippet is generated?</a:t>
            </a:r>
          </a:p>
        </p:txBody>
      </p:sp>
      <p:sp>
        <p:nvSpPr>
          <p:cNvPr id="91" name="Shape 91"/>
          <p:cNvSpPr txBox="1"/>
          <p:nvPr>
            <p:ph idx="1" type="body"/>
          </p:nvPr>
        </p:nvSpPr>
        <p:spPr>
          <a:xfrm>
            <a:off x="4273450" y="1147425"/>
            <a:ext cx="4199100" cy="3023700"/>
          </a:xfrm>
          <a:prstGeom prst="rect">
            <a:avLst/>
          </a:prstGeom>
        </p:spPr>
        <p:txBody>
          <a:bodyPr anchorCtr="0" anchor="t" bIns="91425" lIns="91425" rIns="91425" tIns="91425">
            <a:noAutofit/>
          </a:bodyPr>
          <a:lstStyle/>
          <a:p>
            <a:pPr indent="-317500" lvl="0" marL="457200" rtl="0">
              <a:spcBef>
                <a:spcPts val="0"/>
              </a:spcBef>
              <a:buSzPct val="100000"/>
              <a:buAutoNum type="arabicPeriod"/>
            </a:pPr>
            <a:r>
              <a:rPr b="1" lang="en" sz="1400"/>
              <a:t>Lexicon engine</a:t>
            </a:r>
            <a:r>
              <a:rPr lang="en" sz="1400"/>
              <a:t>	→ </a:t>
            </a:r>
            <a:r>
              <a:rPr b="1" lang="en" sz="1400" u="sng"/>
              <a:t>maps</a:t>
            </a:r>
            <a:r>
              <a:rPr lang="en" sz="1400"/>
              <a:t> query terms to integers</a:t>
            </a:r>
          </a:p>
          <a:p>
            <a:pPr indent="-317500" lvl="0" marL="457200" rtl="0">
              <a:spcBef>
                <a:spcPts val="0"/>
              </a:spcBef>
              <a:buSzPct val="100000"/>
              <a:buAutoNum type="arabicPeriod"/>
            </a:pPr>
            <a:r>
              <a:rPr b="1" lang="en" sz="1400"/>
              <a:t>Ranking engine</a:t>
            </a:r>
            <a:r>
              <a:rPr lang="en" sz="1400"/>
              <a:t>	→ </a:t>
            </a:r>
            <a:r>
              <a:rPr b="1" lang="en" sz="1400" u="sng"/>
              <a:t>retrieves</a:t>
            </a:r>
            <a:r>
              <a:rPr lang="en" sz="1400"/>
              <a:t> inverted lists for each term and use them to get a </a:t>
            </a:r>
            <a:r>
              <a:rPr b="1" lang="en" sz="1400" u="sng"/>
              <a:t>ranked list of documents</a:t>
            </a:r>
          </a:p>
          <a:p>
            <a:pPr indent="-317500" lvl="0" marL="457200" rtl="0">
              <a:spcBef>
                <a:spcPts val="0"/>
              </a:spcBef>
              <a:buSzPct val="100000"/>
              <a:buAutoNum type="arabicPeriod"/>
            </a:pPr>
            <a:r>
              <a:rPr b="1" lang="en" sz="1400">
                <a:solidFill>
                  <a:srgbClr val="FF0000"/>
                </a:solidFill>
              </a:rPr>
              <a:t>Snippet engine</a:t>
            </a:r>
            <a:r>
              <a:rPr lang="en" sz="1400"/>
              <a:t>	→ use document numbers &amp; query term numbers to generate snippets. </a:t>
            </a:r>
          </a:p>
          <a:p>
            <a:pPr indent="-317500" lvl="0" marL="457200" rtl="0">
              <a:spcBef>
                <a:spcPts val="0"/>
              </a:spcBef>
              <a:buSzPct val="100000"/>
              <a:buAutoNum type="arabicPeriod"/>
            </a:pPr>
            <a:r>
              <a:rPr b="1" lang="en" sz="1400"/>
              <a:t>Metadata engine</a:t>
            </a:r>
            <a:r>
              <a:rPr lang="en" sz="1400"/>
              <a:t>	→ fetches information (title, URL, etc)</a:t>
            </a:r>
          </a:p>
        </p:txBody>
      </p:sp>
      <p:sp>
        <p:nvSpPr>
          <p:cNvPr id="92" name="Shape 9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93" name="Shape 93"/>
          <p:cNvPicPr preferRelativeResize="0"/>
          <p:nvPr/>
        </p:nvPicPr>
        <p:blipFill>
          <a:blip r:embed="rId3">
            <a:alphaModFix/>
          </a:blip>
          <a:stretch>
            <a:fillRect/>
          </a:stretch>
        </p:blipFill>
        <p:spPr>
          <a:xfrm>
            <a:off x="349300" y="1147425"/>
            <a:ext cx="3575040" cy="3351600"/>
          </a:xfrm>
          <a:prstGeom prst="rect">
            <a:avLst/>
          </a:prstGeom>
          <a:noFill/>
          <a:ln cap="flat" cmpd="sng" w="9525">
            <a:solidFill>
              <a:srgbClr val="000000"/>
            </a:solidFill>
            <a:prstDash val="solid"/>
            <a:round/>
            <a:headEnd len="med" w="med" type="none"/>
            <a:tailEnd len="med" w="med" type="none"/>
          </a:ln>
        </p:spPr>
      </p:pic>
      <p:sp>
        <p:nvSpPr>
          <p:cNvPr id="94" name="Shape 94"/>
          <p:cNvSpPr txBox="1"/>
          <p:nvPr/>
        </p:nvSpPr>
        <p:spPr>
          <a:xfrm>
            <a:off x="349300" y="4441450"/>
            <a:ext cx="3467400" cy="179100"/>
          </a:xfrm>
          <a:prstGeom prst="rect">
            <a:avLst/>
          </a:prstGeom>
          <a:noFill/>
          <a:ln>
            <a:noFill/>
          </a:ln>
        </p:spPr>
        <p:txBody>
          <a:bodyPr anchorCtr="0" anchor="t" bIns="91425" lIns="91425" rIns="91425" tIns="91425">
            <a:noAutofit/>
          </a:bodyPr>
          <a:lstStyle/>
          <a:p>
            <a:pPr lvl="0">
              <a:spcBef>
                <a:spcPts val="0"/>
              </a:spcBef>
              <a:buNone/>
            </a:pPr>
            <a:r>
              <a:rPr b="1" lang="en" sz="900"/>
              <a:t>Fig. 1 Abstraction of some subsystems in search engine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en"/>
              <a:t>So, </a:t>
            </a:r>
            <a:r>
              <a:rPr lang="en"/>
              <a:t>W</a:t>
            </a:r>
            <a:r>
              <a:rPr lang="en"/>
              <a:t>hat is </a:t>
            </a:r>
            <a:r>
              <a:rPr lang="en"/>
              <a:t>T</a:t>
            </a:r>
            <a:r>
              <a:rPr lang="en"/>
              <a:t>he </a:t>
            </a:r>
            <a:r>
              <a:rPr lang="en"/>
              <a:t>P</a:t>
            </a:r>
            <a:r>
              <a:rPr lang="en"/>
              <a:t>roblem?</a:t>
            </a:r>
          </a:p>
        </p:txBody>
      </p:sp>
      <p:sp>
        <p:nvSpPr>
          <p:cNvPr id="100" name="Shape 100"/>
          <p:cNvSpPr txBox="1"/>
          <p:nvPr>
            <p:ph idx="1" type="body"/>
          </p:nvPr>
        </p:nvSpPr>
        <p:spPr>
          <a:xfrm>
            <a:off x="349300" y="1083125"/>
            <a:ext cx="8123100" cy="3172500"/>
          </a:xfrm>
          <a:prstGeom prst="rect">
            <a:avLst/>
          </a:prstGeom>
        </p:spPr>
        <p:txBody>
          <a:bodyPr anchorCtr="0" anchor="t" bIns="91425" lIns="91425" rIns="91425" tIns="91425">
            <a:noAutofit/>
          </a:bodyPr>
          <a:lstStyle/>
          <a:p>
            <a:pPr lvl="0" rtl="0">
              <a:spcBef>
                <a:spcPts val="0"/>
              </a:spcBef>
              <a:buNone/>
            </a:pPr>
            <a:r>
              <a:rPr lang="en"/>
              <a:t>Query-biased Snippet is dynamic. </a:t>
            </a:r>
          </a:p>
          <a:p>
            <a:pPr lvl="0" rtl="0">
              <a:spcBef>
                <a:spcPts val="0"/>
              </a:spcBef>
              <a:buNone/>
            </a:pPr>
            <a:br>
              <a:rPr lang="en"/>
            </a:br>
            <a:br>
              <a:rPr lang="en"/>
            </a:br>
            <a:br>
              <a:rPr lang="en"/>
            </a:br>
            <a:br>
              <a:rPr lang="en"/>
            </a:br>
          </a:p>
        </p:txBody>
      </p:sp>
      <p:sp>
        <p:nvSpPr>
          <p:cNvPr id="101" name="Shape 10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02" name="Shape 102"/>
          <p:cNvSpPr txBox="1"/>
          <p:nvPr/>
        </p:nvSpPr>
        <p:spPr>
          <a:xfrm>
            <a:off x="2443175" y="1550200"/>
            <a:ext cx="6415200" cy="9645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indent="-330200" lvl="0" marL="457200" rtl="0">
              <a:lnSpc>
                <a:spcPct val="115000"/>
              </a:lnSpc>
              <a:spcBef>
                <a:spcPts val="0"/>
              </a:spcBef>
              <a:spcAft>
                <a:spcPts val="1600"/>
              </a:spcAft>
              <a:buClr>
                <a:schemeClr val="dk2"/>
              </a:buClr>
              <a:buSzPct val="100000"/>
            </a:pPr>
            <a:r>
              <a:rPr lang="en" sz="1600">
                <a:solidFill>
                  <a:schemeClr val="dk2"/>
                </a:solidFill>
              </a:rPr>
              <a:t>Storage		→ Order of ten billion web pages</a:t>
            </a:r>
          </a:p>
          <a:p>
            <a:pPr indent="-330200" lvl="0" marL="457200" rtl="0">
              <a:lnSpc>
                <a:spcPct val="115000"/>
              </a:lnSpc>
              <a:spcBef>
                <a:spcPts val="0"/>
              </a:spcBef>
              <a:spcAft>
                <a:spcPts val="1600"/>
              </a:spcAft>
              <a:buClr>
                <a:schemeClr val="dk2"/>
              </a:buClr>
              <a:buSzPct val="100000"/>
            </a:pPr>
            <a:r>
              <a:rPr lang="en" sz="1600">
                <a:solidFill>
                  <a:schemeClr val="dk2"/>
                </a:solidFill>
              </a:rPr>
              <a:t>Load			→ Hundreds of millions of search queries per day</a:t>
            </a:r>
          </a:p>
          <a:p>
            <a:pPr indent="-330200" lvl="0" marL="457200" rtl="0">
              <a:lnSpc>
                <a:spcPct val="115000"/>
              </a:lnSpc>
              <a:spcBef>
                <a:spcPts val="0"/>
              </a:spcBef>
              <a:spcAft>
                <a:spcPts val="1600"/>
              </a:spcAft>
              <a:buClr>
                <a:schemeClr val="dk2"/>
              </a:buClr>
              <a:buSzPct val="100000"/>
            </a:pPr>
            <a:r>
              <a:rPr lang="en" sz="1600">
                <a:solidFill>
                  <a:schemeClr val="dk2"/>
                </a:solidFill>
              </a:rPr>
              <a:t>Response		→ File accessing is a major bottleneck</a:t>
            </a:r>
          </a:p>
        </p:txBody>
      </p:sp>
      <p:sp>
        <p:nvSpPr>
          <p:cNvPr id="103" name="Shape 103"/>
          <p:cNvSpPr/>
          <p:nvPr/>
        </p:nvSpPr>
        <p:spPr>
          <a:xfrm>
            <a:off x="264325" y="1714500"/>
            <a:ext cx="1021500" cy="5643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Clr>
                <a:schemeClr val="dk1"/>
              </a:buClr>
              <a:buFont typeface="Arial"/>
              <a:buNone/>
            </a:pPr>
            <a:r>
              <a:rPr lang="en">
                <a:solidFill>
                  <a:schemeClr val="dk1"/>
                </a:solidFill>
              </a:rPr>
              <a:t>Deal with these ...</a:t>
            </a:r>
          </a:p>
        </p:txBody>
      </p:sp>
      <p:pic>
        <p:nvPicPr>
          <p:cNvPr id="104" name="Shape 104"/>
          <p:cNvPicPr preferRelativeResize="0"/>
          <p:nvPr/>
        </p:nvPicPr>
        <p:blipFill>
          <a:blip r:embed="rId3">
            <a:alphaModFix/>
          </a:blip>
          <a:stretch>
            <a:fillRect/>
          </a:stretch>
        </p:blipFill>
        <p:spPr>
          <a:xfrm>
            <a:off x="1435900" y="1650262"/>
            <a:ext cx="764375" cy="764375"/>
          </a:xfrm>
          <a:prstGeom prst="rect">
            <a:avLst/>
          </a:prstGeom>
          <a:noFill/>
          <a:ln>
            <a:noFill/>
          </a:ln>
        </p:spPr>
      </p:pic>
      <p:pic>
        <p:nvPicPr>
          <p:cNvPr id="105" name="Shape 105"/>
          <p:cNvPicPr preferRelativeResize="0"/>
          <p:nvPr/>
        </p:nvPicPr>
        <p:blipFill>
          <a:blip r:embed="rId4">
            <a:alphaModFix/>
          </a:blip>
          <a:stretch>
            <a:fillRect/>
          </a:stretch>
        </p:blipFill>
        <p:spPr>
          <a:xfrm>
            <a:off x="6038925" y="2679624"/>
            <a:ext cx="1357200" cy="1496911"/>
          </a:xfrm>
          <a:prstGeom prst="rect">
            <a:avLst/>
          </a:prstGeom>
          <a:noFill/>
          <a:ln>
            <a:noFill/>
          </a:ln>
        </p:spPr>
      </p:pic>
      <p:sp>
        <p:nvSpPr>
          <p:cNvPr id="106" name="Shape 106"/>
          <p:cNvSpPr txBox="1"/>
          <p:nvPr/>
        </p:nvSpPr>
        <p:spPr>
          <a:xfrm>
            <a:off x="6038912" y="4176525"/>
            <a:ext cx="1357200" cy="235800"/>
          </a:xfrm>
          <a:prstGeom prst="rect">
            <a:avLst/>
          </a:prstGeom>
          <a:noFill/>
          <a:ln>
            <a:noFill/>
          </a:ln>
        </p:spPr>
        <p:txBody>
          <a:bodyPr anchorCtr="0" anchor="t" bIns="91425" lIns="91425" rIns="91425" tIns="91425">
            <a:noAutofit/>
          </a:bodyPr>
          <a:lstStyle/>
          <a:p>
            <a:pPr lvl="0" rtl="0" algn="ctr">
              <a:spcBef>
                <a:spcPts val="0"/>
              </a:spcBef>
              <a:buNone/>
            </a:pPr>
            <a:r>
              <a:rPr b="1" lang="en" sz="800"/>
              <a:t>Search engine</a:t>
            </a:r>
          </a:p>
        </p:txBody>
      </p:sp>
      <p:pic>
        <p:nvPicPr>
          <p:cNvPr id="107" name="Shape 107"/>
          <p:cNvPicPr preferRelativeResize="0"/>
          <p:nvPr/>
        </p:nvPicPr>
        <p:blipFill>
          <a:blip r:embed="rId5">
            <a:alphaModFix/>
          </a:blip>
          <a:stretch>
            <a:fillRect/>
          </a:stretch>
        </p:blipFill>
        <p:spPr>
          <a:xfrm>
            <a:off x="583400" y="2921450"/>
            <a:ext cx="1438300" cy="1438300"/>
          </a:xfrm>
          <a:prstGeom prst="rect">
            <a:avLst/>
          </a:prstGeom>
          <a:noFill/>
          <a:ln>
            <a:noFill/>
          </a:ln>
        </p:spPr>
      </p:pic>
      <p:sp>
        <p:nvSpPr>
          <p:cNvPr id="108" name="Shape 108"/>
          <p:cNvSpPr/>
          <p:nvPr/>
        </p:nvSpPr>
        <p:spPr>
          <a:xfrm>
            <a:off x="2586025" y="3014975"/>
            <a:ext cx="2028900" cy="826200"/>
          </a:xfrm>
          <a:prstGeom prst="wedgeRoundRectCallout">
            <a:avLst>
              <a:gd fmla="val -77471" name="adj1"/>
              <a:gd fmla="val 50461" name="adj2"/>
              <a:gd fmla="val 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solidFill>
                  <a:schemeClr val="dk1"/>
                </a:solidFill>
              </a:rPr>
              <a:t>we don’t want to waste our time waiting for the snippet  </a:t>
            </a:r>
          </a:p>
        </p:txBody>
      </p:sp>
      <p:sp>
        <p:nvSpPr>
          <p:cNvPr id="109" name="Shape 109"/>
          <p:cNvSpPr txBox="1"/>
          <p:nvPr/>
        </p:nvSpPr>
        <p:spPr>
          <a:xfrm>
            <a:off x="878675" y="4279100"/>
            <a:ext cx="585900" cy="214200"/>
          </a:xfrm>
          <a:prstGeom prst="rect">
            <a:avLst/>
          </a:prstGeom>
          <a:noFill/>
          <a:ln>
            <a:noFill/>
          </a:ln>
        </p:spPr>
        <p:txBody>
          <a:bodyPr anchorCtr="0" anchor="t" bIns="91425" lIns="91425" rIns="91425" tIns="91425">
            <a:noAutofit/>
          </a:bodyPr>
          <a:lstStyle/>
          <a:p>
            <a:pPr lvl="0">
              <a:spcBef>
                <a:spcPts val="0"/>
              </a:spcBef>
              <a:buNone/>
            </a:pPr>
            <a:r>
              <a:rPr b="1" lang="en" sz="1000"/>
              <a:t>users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49300" y="334525"/>
            <a:ext cx="7407000" cy="663000"/>
          </a:xfrm>
          <a:prstGeom prst="rect">
            <a:avLst/>
          </a:prstGeom>
        </p:spPr>
        <p:txBody>
          <a:bodyPr anchorCtr="0" anchor="b" bIns="91425" lIns="91425" rIns="91425" tIns="91425">
            <a:noAutofit/>
          </a:bodyPr>
          <a:lstStyle/>
          <a:p>
            <a:pPr lvl="0">
              <a:spcBef>
                <a:spcPts val="0"/>
              </a:spcBef>
              <a:buNone/>
            </a:pPr>
            <a:r>
              <a:rPr lang="en"/>
              <a:t>Identify the running time ...</a:t>
            </a:r>
          </a:p>
        </p:txBody>
      </p:sp>
      <p:sp>
        <p:nvSpPr>
          <p:cNvPr id="115" name="Shape 1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116" name="Shape 116"/>
          <p:cNvSpPr txBox="1"/>
          <p:nvPr/>
        </p:nvSpPr>
        <p:spPr>
          <a:xfrm>
            <a:off x="349300" y="1202700"/>
            <a:ext cx="4207500" cy="12216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15000"/>
              </a:lnSpc>
              <a:spcBef>
                <a:spcPts val="0"/>
              </a:spcBef>
              <a:spcAft>
                <a:spcPts val="1600"/>
              </a:spcAft>
              <a:buNone/>
            </a:pPr>
            <a:r>
              <a:rPr lang="en" sz="1600">
                <a:solidFill>
                  <a:schemeClr val="dk2"/>
                </a:solidFill>
              </a:rPr>
              <a:t>Majority of </a:t>
            </a:r>
            <a:r>
              <a:rPr b="1" lang="en" sz="1600">
                <a:solidFill>
                  <a:schemeClr val="dk2"/>
                </a:solidFill>
              </a:rPr>
              <a:t>time spent</a:t>
            </a:r>
            <a:r>
              <a:rPr lang="en" sz="1600">
                <a:solidFill>
                  <a:schemeClr val="dk2"/>
                </a:solidFill>
              </a:rPr>
              <a:t> generating a snippet is in </a:t>
            </a:r>
            <a:r>
              <a:rPr b="1" lang="en" sz="1600">
                <a:solidFill>
                  <a:schemeClr val="dk2"/>
                </a:solidFill>
              </a:rPr>
              <a:t>locating the document on disk (seek)</a:t>
            </a:r>
            <a:r>
              <a:rPr lang="en" sz="1600">
                <a:solidFill>
                  <a:schemeClr val="dk2"/>
                </a:solidFill>
              </a:rPr>
              <a:t>: </a:t>
            </a:r>
            <a:r>
              <a:rPr b="1" lang="en" sz="1800">
                <a:solidFill>
                  <a:srgbClr val="FF0000"/>
                </a:solidFill>
              </a:rPr>
              <a:t>64%</a:t>
            </a:r>
            <a:r>
              <a:rPr lang="en" sz="1600">
                <a:solidFill>
                  <a:schemeClr val="dk2"/>
                </a:solidFill>
              </a:rPr>
              <a:t> for whole documents.</a:t>
            </a:r>
          </a:p>
        </p:txBody>
      </p:sp>
      <p:sp>
        <p:nvSpPr>
          <p:cNvPr id="117" name="Shape 117"/>
          <p:cNvSpPr/>
          <p:nvPr/>
        </p:nvSpPr>
        <p:spPr>
          <a:xfrm>
            <a:off x="5614300" y="1243025"/>
            <a:ext cx="2893200" cy="1014300"/>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15000"/>
              </a:lnSpc>
              <a:spcBef>
                <a:spcPts val="0"/>
              </a:spcBef>
              <a:spcAft>
                <a:spcPts val="1600"/>
              </a:spcAft>
              <a:buNone/>
            </a:pPr>
            <a:r>
              <a:rPr lang="en" sz="1600">
                <a:solidFill>
                  <a:schemeClr val="dk2"/>
                </a:solidFill>
              </a:rPr>
              <a:t>With </a:t>
            </a:r>
            <a:r>
              <a:rPr b="1" lang="en" sz="1600">
                <a:solidFill>
                  <a:schemeClr val="dk2"/>
                </a:solidFill>
              </a:rPr>
              <a:t>1% of documents cached</a:t>
            </a:r>
            <a:r>
              <a:rPr lang="en" sz="1600">
                <a:solidFill>
                  <a:schemeClr val="dk2"/>
                </a:solidFill>
              </a:rPr>
              <a:t> →  around </a:t>
            </a:r>
            <a:r>
              <a:rPr b="1" lang="en" sz="1600">
                <a:solidFill>
                  <a:schemeClr val="dk2"/>
                </a:solidFill>
              </a:rPr>
              <a:t>80% of disk seeks are avoided</a:t>
            </a:r>
          </a:p>
        </p:txBody>
      </p:sp>
      <p:pic>
        <p:nvPicPr>
          <p:cNvPr id="118" name="Shape 118"/>
          <p:cNvPicPr preferRelativeResize="0"/>
          <p:nvPr/>
        </p:nvPicPr>
        <p:blipFill>
          <a:blip r:embed="rId3">
            <a:alphaModFix/>
          </a:blip>
          <a:stretch>
            <a:fillRect/>
          </a:stretch>
        </p:blipFill>
        <p:spPr>
          <a:xfrm>
            <a:off x="4645125" y="1367975"/>
            <a:ext cx="764375" cy="764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49300" y="334525"/>
            <a:ext cx="7407000" cy="663000"/>
          </a:xfrm>
          <a:prstGeom prst="rect">
            <a:avLst/>
          </a:prstGeom>
        </p:spPr>
        <p:txBody>
          <a:bodyPr anchorCtr="0" anchor="b" bIns="91425" lIns="91425" rIns="91425" tIns="91425">
            <a:noAutofit/>
          </a:bodyPr>
          <a:lstStyle/>
          <a:p>
            <a:pPr lvl="0">
              <a:spcBef>
                <a:spcPts val="0"/>
              </a:spcBef>
              <a:buNone/>
            </a:pPr>
            <a:r>
              <a:rPr lang="en"/>
              <a:t>How to speed up?</a:t>
            </a:r>
          </a:p>
        </p:txBody>
      </p:sp>
      <p:sp>
        <p:nvSpPr>
          <p:cNvPr id="124" name="Shape 124"/>
          <p:cNvSpPr txBox="1"/>
          <p:nvPr>
            <p:ph idx="1" type="body"/>
          </p:nvPr>
        </p:nvSpPr>
        <p:spPr>
          <a:xfrm>
            <a:off x="349300" y="1147425"/>
            <a:ext cx="7407000" cy="3172500"/>
          </a:xfrm>
          <a:prstGeom prst="rect">
            <a:avLst/>
          </a:prstGeom>
        </p:spPr>
        <p:txBody>
          <a:bodyPr anchorCtr="0" anchor="t" bIns="91425" lIns="91425" rIns="91425" tIns="91425">
            <a:noAutofit/>
          </a:bodyPr>
          <a:lstStyle/>
          <a:p>
            <a:pPr indent="-228600" lvl="0" marL="457200" rtl="0">
              <a:spcBef>
                <a:spcPts val="0"/>
              </a:spcBef>
            </a:pPr>
            <a:r>
              <a:rPr lang="en"/>
              <a:t>Utilize the in-memory </a:t>
            </a:r>
            <a:r>
              <a:rPr b="1" lang="en">
                <a:solidFill>
                  <a:srgbClr val="FF0000"/>
                </a:solidFill>
              </a:rPr>
              <a:t>Cache</a:t>
            </a:r>
          </a:p>
          <a:p>
            <a:pPr indent="-228600" lvl="1" marL="914400" rtl="0">
              <a:spcBef>
                <a:spcPts val="0"/>
              </a:spcBef>
            </a:pPr>
            <a:r>
              <a:rPr lang="en" sz="1500">
                <a:solidFill>
                  <a:srgbClr val="000000"/>
                </a:solidFill>
              </a:rPr>
              <a:t>Reducing Disk Access</a:t>
            </a:r>
            <a:br>
              <a:rPr b="1" lang="en">
                <a:solidFill>
                  <a:srgbClr val="FF0000"/>
                </a:solidFill>
              </a:rPr>
            </a:br>
          </a:p>
          <a:p>
            <a:pPr indent="-228600" lvl="0" marL="457200" rtl="0">
              <a:spcBef>
                <a:spcPts val="0"/>
              </a:spcBef>
            </a:pPr>
            <a:r>
              <a:rPr lang="en"/>
              <a:t>Document </a:t>
            </a:r>
            <a:r>
              <a:rPr b="1" lang="en">
                <a:solidFill>
                  <a:srgbClr val="FF0000"/>
                </a:solidFill>
              </a:rPr>
              <a:t>Compression</a:t>
            </a:r>
          </a:p>
          <a:p>
            <a:pPr indent="-323850" lvl="1" marL="914400" rtl="0">
              <a:spcBef>
                <a:spcPts val="0"/>
              </a:spcBef>
              <a:buClr>
                <a:srgbClr val="000000"/>
              </a:buClr>
              <a:buSzPct val="100000"/>
            </a:pPr>
            <a:r>
              <a:rPr lang="en" sz="1500">
                <a:solidFill>
                  <a:srgbClr val="000000"/>
                </a:solidFill>
              </a:rPr>
              <a:t>The smaller document size, the more documents can be cached</a:t>
            </a:r>
          </a:p>
          <a:p>
            <a:pPr indent="-228600" lvl="0" marL="457200" rtl="0">
              <a:spcBef>
                <a:spcPts val="0"/>
              </a:spcBef>
            </a:pPr>
            <a:r>
              <a:rPr lang="en"/>
              <a:t>Document </a:t>
            </a:r>
            <a:r>
              <a:rPr b="1" lang="en">
                <a:solidFill>
                  <a:srgbClr val="FF0000"/>
                </a:solidFill>
              </a:rPr>
              <a:t>Compaction</a:t>
            </a:r>
          </a:p>
          <a:p>
            <a:pPr indent="-323850" lvl="1" marL="914400" rtl="0">
              <a:spcBef>
                <a:spcPts val="0"/>
              </a:spcBef>
              <a:buClr>
                <a:srgbClr val="000000"/>
              </a:buClr>
              <a:buSzPct val="100000"/>
            </a:pPr>
            <a:r>
              <a:rPr lang="en" sz="1500">
                <a:solidFill>
                  <a:srgbClr val="000000"/>
                </a:solidFill>
              </a:rPr>
              <a:t>Consider only the important part</a:t>
            </a:r>
          </a:p>
        </p:txBody>
      </p:sp>
      <p:sp>
        <p:nvSpPr>
          <p:cNvPr id="125" name="Shape 1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49300" y="334525"/>
            <a:ext cx="7407000" cy="663000"/>
          </a:xfrm>
          <a:prstGeom prst="rect">
            <a:avLst/>
          </a:prstGeom>
        </p:spPr>
        <p:txBody>
          <a:bodyPr anchorCtr="0" anchor="b" bIns="91425" lIns="91425" rIns="91425" tIns="91425">
            <a:noAutofit/>
          </a:bodyPr>
          <a:lstStyle/>
          <a:p>
            <a:pPr lvl="0">
              <a:spcBef>
                <a:spcPts val="0"/>
              </a:spcBef>
              <a:buNone/>
            </a:pPr>
            <a:r>
              <a:rPr lang="en"/>
              <a:t>Caching</a:t>
            </a:r>
          </a:p>
        </p:txBody>
      </p:sp>
      <p:sp>
        <p:nvSpPr>
          <p:cNvPr id="131" name="Shape 131"/>
          <p:cNvSpPr txBox="1"/>
          <p:nvPr>
            <p:ph idx="1" type="body"/>
          </p:nvPr>
        </p:nvSpPr>
        <p:spPr>
          <a:xfrm>
            <a:off x="349300" y="1147425"/>
            <a:ext cx="8123100" cy="3172500"/>
          </a:xfrm>
          <a:prstGeom prst="rect">
            <a:avLst/>
          </a:prstGeom>
        </p:spPr>
        <p:txBody>
          <a:bodyPr anchorCtr="0" anchor="t" bIns="91425" lIns="91425" rIns="91425" tIns="91425">
            <a:noAutofit/>
          </a:bodyPr>
          <a:lstStyle/>
          <a:p>
            <a:pPr lvl="0" rtl="0">
              <a:spcBef>
                <a:spcPts val="0"/>
              </a:spcBef>
              <a:buNone/>
            </a:pPr>
            <a:r>
              <a:rPr lang="en"/>
              <a:t>What should be cached?</a:t>
            </a:r>
          </a:p>
          <a:p>
            <a:pPr indent="-228600" lvl="0" marL="457200" rtl="0">
              <a:spcBef>
                <a:spcPts val="0"/>
              </a:spcBef>
            </a:pPr>
            <a:r>
              <a:rPr b="1" lang="en"/>
              <a:t>Document cached	</a:t>
            </a:r>
            <a:r>
              <a:rPr lang="en"/>
              <a:t>		→ Frequently accessed documents</a:t>
            </a:r>
          </a:p>
          <a:p>
            <a:pPr indent="-228600" lvl="0" marL="457200" rtl="0">
              <a:spcBef>
                <a:spcPts val="0"/>
              </a:spcBef>
            </a:pPr>
            <a:r>
              <a:rPr b="1" lang="en"/>
              <a:t>Query cached	</a:t>
            </a:r>
            <a:r>
              <a:rPr lang="en"/>
              <a:t>			→ Precomputed result pages for popular queries</a:t>
            </a:r>
          </a:p>
        </p:txBody>
      </p:sp>
      <p:sp>
        <p:nvSpPr>
          <p:cNvPr id="132" name="Shape 1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49300" y="334525"/>
            <a:ext cx="7407000" cy="663000"/>
          </a:xfrm>
          <a:prstGeom prst="rect">
            <a:avLst/>
          </a:prstGeom>
        </p:spPr>
        <p:txBody>
          <a:bodyPr anchorCtr="0" anchor="b" bIns="91425" lIns="91425" rIns="91425" tIns="91425">
            <a:noAutofit/>
          </a:bodyPr>
          <a:lstStyle/>
          <a:p>
            <a:pPr lvl="0" rtl="0">
              <a:spcBef>
                <a:spcPts val="0"/>
              </a:spcBef>
              <a:buNone/>
            </a:pPr>
            <a:r>
              <a:rPr lang="en"/>
              <a:t>Document Compression</a:t>
            </a:r>
          </a:p>
        </p:txBody>
      </p:sp>
      <p:sp>
        <p:nvSpPr>
          <p:cNvPr id="138" name="Shape 138"/>
          <p:cNvSpPr txBox="1"/>
          <p:nvPr>
            <p:ph idx="1" type="body"/>
          </p:nvPr>
        </p:nvSpPr>
        <p:spPr>
          <a:xfrm>
            <a:off x="349300" y="1147425"/>
            <a:ext cx="8123100" cy="3172500"/>
          </a:xfrm>
          <a:prstGeom prst="rect">
            <a:avLst/>
          </a:prstGeom>
        </p:spPr>
        <p:txBody>
          <a:bodyPr anchorCtr="0" anchor="t" bIns="91425" lIns="91425" rIns="91425" tIns="91425">
            <a:noAutofit/>
          </a:bodyPr>
          <a:lstStyle/>
          <a:p>
            <a:pPr lvl="0" rtl="0">
              <a:spcBef>
                <a:spcPts val="0"/>
              </a:spcBef>
              <a:buNone/>
            </a:pPr>
            <a:r>
              <a:rPr lang="en">
                <a:solidFill>
                  <a:srgbClr val="000000"/>
                </a:solidFill>
              </a:rPr>
              <a:t>Compression is processed by </a:t>
            </a:r>
            <a:r>
              <a:rPr b="1" lang="en">
                <a:solidFill>
                  <a:srgbClr val="FF0000"/>
                </a:solidFill>
              </a:rPr>
              <a:t>Snippet Engine</a:t>
            </a:r>
          </a:p>
          <a:p>
            <a:pPr indent="-228600" lvl="0" marL="457200" rtl="0">
              <a:spcBef>
                <a:spcPts val="0"/>
              </a:spcBef>
              <a:buClr>
                <a:srgbClr val="000000"/>
              </a:buClr>
            </a:pPr>
            <a:r>
              <a:rPr lang="en">
                <a:solidFill>
                  <a:srgbClr val="000000"/>
                </a:solidFill>
              </a:rPr>
              <a:t>Proposed Compressor				→ </a:t>
            </a:r>
            <a:r>
              <a:rPr b="1" lang="en">
                <a:solidFill>
                  <a:srgbClr val="000000"/>
                </a:solidFill>
              </a:rPr>
              <a:t>Compressed Token System (CTS)</a:t>
            </a:r>
          </a:p>
          <a:p>
            <a:pPr indent="-228600" lvl="0" marL="457200" rtl="0">
              <a:spcBef>
                <a:spcPts val="0"/>
              </a:spcBef>
              <a:buClr>
                <a:srgbClr val="000000"/>
              </a:buClr>
            </a:pPr>
            <a:r>
              <a:rPr lang="en">
                <a:solidFill>
                  <a:schemeClr val="dk1"/>
                </a:solidFill>
              </a:rPr>
              <a:t>Well-known Compressor (baseline)		→ Zlib Compressor Library</a:t>
            </a:r>
          </a:p>
          <a:p>
            <a:pPr lvl="0" rtl="0">
              <a:spcBef>
                <a:spcPts val="0"/>
              </a:spcBef>
              <a:buNone/>
            </a:pPr>
            <a:r>
              <a:t/>
            </a:r>
            <a:endParaRPr b="1">
              <a:solidFill>
                <a:srgbClr val="000000"/>
              </a:solidFill>
            </a:endParaRPr>
          </a:p>
        </p:txBody>
      </p:sp>
      <p:sp>
        <p:nvSpPr>
          <p:cNvPr id="139" name="Shape 13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49300" y="334525"/>
            <a:ext cx="7407000" cy="663000"/>
          </a:xfrm>
          <a:prstGeom prst="rect">
            <a:avLst/>
          </a:prstGeom>
        </p:spPr>
        <p:txBody>
          <a:bodyPr anchorCtr="0" anchor="b" bIns="91425" lIns="91425" rIns="91425" tIns="91425">
            <a:noAutofit/>
          </a:bodyPr>
          <a:lstStyle/>
          <a:p>
            <a:pPr lvl="0">
              <a:spcBef>
                <a:spcPts val="0"/>
              </a:spcBef>
              <a:buNone/>
            </a:pPr>
            <a:r>
              <a:rPr lang="en"/>
              <a:t>How CTS Works?</a:t>
            </a:r>
          </a:p>
        </p:txBody>
      </p:sp>
      <p:sp>
        <p:nvSpPr>
          <p:cNvPr id="145" name="Shape 145"/>
          <p:cNvSpPr txBox="1"/>
          <p:nvPr>
            <p:ph idx="1" type="body"/>
          </p:nvPr>
        </p:nvSpPr>
        <p:spPr>
          <a:xfrm>
            <a:off x="170700" y="985500"/>
            <a:ext cx="8123100" cy="3172500"/>
          </a:xfrm>
          <a:prstGeom prst="rect">
            <a:avLst/>
          </a:prstGeom>
        </p:spPr>
        <p:txBody>
          <a:bodyPr anchorCtr="0" anchor="t" bIns="91425" lIns="91425" rIns="91425" tIns="91425">
            <a:noAutofit/>
          </a:bodyPr>
          <a:lstStyle/>
          <a:p>
            <a:pPr indent="-228600" lvl="0" marL="457200" rtl="0">
              <a:spcBef>
                <a:spcPts val="0"/>
              </a:spcBef>
              <a:buAutoNum type="arabicPeriod"/>
            </a:pPr>
            <a:r>
              <a:rPr b="1" lang="en"/>
              <a:t>Parsing</a:t>
            </a:r>
            <a:r>
              <a:rPr lang="en"/>
              <a:t> the document</a:t>
            </a:r>
          </a:p>
          <a:p>
            <a:pPr indent="-228600" lvl="1" marL="914400" rtl="0">
              <a:spcBef>
                <a:spcPts val="0"/>
              </a:spcBef>
              <a:buAutoNum type="alphaLcPeriod"/>
            </a:pPr>
            <a:r>
              <a:rPr lang="en"/>
              <a:t>Remove tags</a:t>
            </a:r>
          </a:p>
          <a:p>
            <a:pPr indent="-228600" lvl="1" marL="914400" rtl="0">
              <a:spcBef>
                <a:spcPts val="0"/>
              </a:spcBef>
              <a:buAutoNum type="alphaLcPeriod"/>
            </a:pPr>
            <a:r>
              <a:rPr lang="en"/>
              <a:t>Determine the beginning and ending of a sentence</a:t>
            </a:r>
          </a:p>
          <a:p>
            <a:pPr indent="-228600" lvl="2" marL="1371600" rtl="0">
              <a:spcBef>
                <a:spcPts val="0"/>
              </a:spcBef>
              <a:buAutoNum type="romanLcPeriod"/>
            </a:pPr>
            <a:r>
              <a:rPr lang="en"/>
              <a:t>Restrictions:</a:t>
            </a:r>
            <a:br>
              <a:rPr lang="en"/>
            </a:br>
            <a:r>
              <a:rPr lang="en"/>
              <a:t>5 &lt;= sentence words &lt;= 20</a:t>
            </a:r>
          </a:p>
          <a:p>
            <a:pPr indent="-228600" lvl="1" marL="914400" rtl="0">
              <a:spcBef>
                <a:spcPts val="0"/>
              </a:spcBef>
              <a:buAutoNum type="alphaLcPeriod"/>
            </a:pPr>
            <a:r>
              <a:rPr lang="en"/>
              <a:t>Output: word tokens &amp; non-word tokens (punctuations)</a:t>
            </a:r>
            <a:br>
              <a:rPr lang="en"/>
            </a:br>
          </a:p>
          <a:p>
            <a:pPr indent="-228600" lvl="0" marL="457200" rtl="0">
              <a:spcBef>
                <a:spcPts val="0"/>
              </a:spcBef>
              <a:buAutoNum type="arabicPeriod"/>
            </a:pPr>
            <a:r>
              <a:rPr b="1" lang="en"/>
              <a:t>Pruning</a:t>
            </a:r>
            <a:r>
              <a:rPr lang="en"/>
              <a:t> algorithm</a:t>
            </a:r>
          </a:p>
          <a:p>
            <a:pPr indent="-228600" lvl="1" marL="914400" rtl="0">
              <a:spcBef>
                <a:spcPts val="0"/>
              </a:spcBef>
              <a:buAutoNum type="alphaLcPeriod"/>
            </a:pPr>
            <a:r>
              <a:rPr b="1" lang="en"/>
              <a:t>Collect</a:t>
            </a:r>
            <a:r>
              <a:rPr lang="en"/>
              <a:t> the words and non-words tokens  </a:t>
            </a:r>
          </a:p>
          <a:p>
            <a:pPr indent="-228600" lvl="1" marL="914400" rtl="0">
              <a:spcBef>
                <a:spcPts val="0"/>
              </a:spcBef>
              <a:buAutoNum type="alphaLcPeriod"/>
            </a:pPr>
            <a:r>
              <a:rPr lang="en"/>
              <a:t>Construct </a:t>
            </a:r>
            <a:r>
              <a:rPr b="1" lang="en"/>
              <a:t>model</a:t>
            </a:r>
            <a:r>
              <a:rPr lang="en"/>
              <a:t> → estimate distribution of the term frequencies</a:t>
            </a:r>
          </a:p>
          <a:p>
            <a:pPr indent="-228600" lvl="2" marL="1371600" rtl="0">
              <a:spcBef>
                <a:spcPts val="0"/>
              </a:spcBef>
              <a:buAutoNum type="romanLcPeriod"/>
            </a:pPr>
            <a:r>
              <a:rPr lang="en"/>
              <a:t>Discard rare tokens (low frequency) → save storage</a:t>
            </a:r>
          </a:p>
          <a:p>
            <a:pPr indent="-228600" lvl="1" marL="914400" rtl="0">
              <a:spcBef>
                <a:spcPts val="0"/>
              </a:spcBef>
              <a:buAutoNum type="alphaLcPeriod"/>
            </a:pPr>
            <a:r>
              <a:rPr b="1" lang="en"/>
              <a:t>Encode</a:t>
            </a:r>
            <a:r>
              <a:rPr lang="en"/>
              <a:t> using vbyte scheme  → higher frequency = smaller bits</a:t>
            </a:r>
          </a:p>
          <a:p>
            <a:pPr indent="-228600" lvl="2" marL="1371600" rtl="0">
              <a:spcBef>
                <a:spcPts val="0"/>
              </a:spcBef>
              <a:buAutoNum type="romanLcPeriod"/>
            </a:pPr>
            <a:r>
              <a:rPr b="1" lang="en"/>
              <a:t>Replace</a:t>
            </a:r>
            <a:r>
              <a:rPr lang="en"/>
              <a:t> the tokens with their vbyte codes</a:t>
            </a:r>
          </a:p>
          <a:p>
            <a:pPr indent="-228600" lvl="1" marL="914400">
              <a:spcBef>
                <a:spcPts val="0"/>
              </a:spcBef>
              <a:buAutoNum type="alphaLcPeriod"/>
            </a:pPr>
            <a:r>
              <a:rPr b="1" lang="en"/>
              <a:t>Discarded tokens</a:t>
            </a:r>
            <a:r>
              <a:rPr lang="en"/>
              <a:t> are replaced with </a:t>
            </a:r>
            <a:r>
              <a:rPr b="1" lang="en"/>
              <a:t>ESCAPE</a:t>
            </a:r>
            <a:r>
              <a:rPr lang="en"/>
              <a:t> symbol. </a:t>
            </a:r>
          </a:p>
        </p:txBody>
      </p:sp>
      <p:sp>
        <p:nvSpPr>
          <p:cNvPr id="146" name="Shape 14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147" name="Shape 147"/>
          <p:cNvPicPr preferRelativeResize="0"/>
          <p:nvPr/>
        </p:nvPicPr>
        <p:blipFill>
          <a:blip r:embed="rId3">
            <a:alphaModFix/>
          </a:blip>
          <a:stretch>
            <a:fillRect/>
          </a:stretch>
        </p:blipFill>
        <p:spPr>
          <a:xfrm>
            <a:off x="5729325" y="470249"/>
            <a:ext cx="1429625" cy="1901474"/>
          </a:xfrm>
          <a:prstGeom prst="rect">
            <a:avLst/>
          </a:prstGeom>
          <a:noFill/>
          <a:ln cap="flat" cmpd="sng" w="9525">
            <a:solidFill>
              <a:srgbClr val="000000"/>
            </a:solidFill>
            <a:prstDash val="solid"/>
            <a:round/>
            <a:headEnd len="med" w="med" type="none"/>
            <a:tailEnd len="med" w="med" type="none"/>
          </a:ln>
        </p:spPr>
      </p:pic>
      <p:pic>
        <p:nvPicPr>
          <p:cNvPr id="148" name="Shape 148"/>
          <p:cNvPicPr preferRelativeResize="0"/>
          <p:nvPr/>
        </p:nvPicPr>
        <p:blipFill>
          <a:blip r:embed="rId4">
            <a:alphaModFix/>
          </a:blip>
          <a:stretch>
            <a:fillRect/>
          </a:stretch>
        </p:blipFill>
        <p:spPr>
          <a:xfrm>
            <a:off x="7274700" y="470250"/>
            <a:ext cx="1746455" cy="1901475"/>
          </a:xfrm>
          <a:prstGeom prst="rect">
            <a:avLst/>
          </a:prstGeom>
          <a:noFill/>
          <a:ln cap="flat" cmpd="sng" w="9525">
            <a:solidFill>
              <a:srgbClr val="000000"/>
            </a:solidFill>
            <a:prstDash val="solid"/>
            <a:round/>
            <a:headEnd len="med" w="med" type="none"/>
            <a:tailEnd len="med" w="med" type="none"/>
          </a:ln>
        </p:spPr>
      </p:pic>
      <p:pic>
        <p:nvPicPr>
          <p:cNvPr id="149" name="Shape 149"/>
          <p:cNvPicPr preferRelativeResize="0"/>
          <p:nvPr/>
        </p:nvPicPr>
        <p:blipFill>
          <a:blip r:embed="rId5">
            <a:alphaModFix/>
          </a:blip>
          <a:stretch>
            <a:fillRect/>
          </a:stretch>
        </p:blipFill>
        <p:spPr>
          <a:xfrm>
            <a:off x="6447550" y="2955475"/>
            <a:ext cx="2522424" cy="1124000"/>
          </a:xfrm>
          <a:prstGeom prst="rect">
            <a:avLst/>
          </a:prstGeom>
          <a:noFill/>
          <a:ln cap="flat" cmpd="sng" w="9525">
            <a:solidFill>
              <a:srgbClr val="000000"/>
            </a:solidFill>
            <a:prstDash val="solid"/>
            <a:round/>
            <a:headEnd len="med" w="med" type="none"/>
            <a:tailEnd len="med" w="med" type="none"/>
          </a:ln>
        </p:spPr>
      </p:pic>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