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Convert plural to singular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‘-ies’: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‘-s’	→ check dictionary: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root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Else		→ replace ‘-ies’ with ‘-y’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‘-es’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‘-es’	→ check dictionary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root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Else		→ remove ‘-es’	→ check dictionary</a:t>
            </a:r>
          </a:p>
          <a:p>
            <a:pPr indent="-292100" lvl="4" marL="2286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Not found: root ends with ‘-e’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‘-s’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End with ‘-ous’, ‘-ss’?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Yes: this is the root. 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No: remove ‘-s’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Convert past tense to present tense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‘-ing’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the ending	→ check dictionary</a:t>
            </a:r>
          </a:p>
          <a:p>
            <a: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it is the root</a:t>
            </a:r>
          </a:p>
          <a:p>
            <a: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Not found	→ check double letter</a:t>
            </a:r>
          </a:p>
          <a:p>
            <a: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Controlling vs control. </a:t>
            </a:r>
          </a:p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Identify all words that: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End with ‘e’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Still in dictionary after the ‘e’ is removed. 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229 words end with ‘e’	→ 60 are the exceptions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Use part-of-speech: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If it’s a plural noun	→ use the exception form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E.g: suited  → suit	;  suites	→ suite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definition of em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partition? All possiblities that we can do to split a large conflation.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Aggressive stemmer → over-stemming  → large equivalence classes (conflation)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  an optimal partition to solve this over-stemming problem.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Race has 2 distinct meanings: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Related to human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Related to competition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Choose 50% of WSJ to generate the equivalence classes for the whole corpus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Judul slide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References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Pastikan judul tiap slide nyambung dengan kontennya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Pastikan ada nomor slide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grammar dan typos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judul table dan figures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Kalo ada table dan gambar yang bukan diambil dari paper, cantumkan sumbernya.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Check Outline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Stemmers attempt to reduce morphological variations of words to a common stem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usually involves removing suffixes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Imagine if there is no stemming, the words like distributed and distributing will be considered not related.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we recall, the retrieval process rely on matching the words to find relevant documents.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Stemmers attempt to reduce morphological variations of words to a common stem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usually involves removing suffixes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Imagine if there is no stemming, the words like distributed and distributing will be considered not related.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do we care about morphology?  Because we used stemmers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Rewrite the porter’s algorithm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Stemming = query expansion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Word-sense disambiguation</a:t>
            </a:r>
          </a:p>
          <a:p>
            <a:pPr indent="-2286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removal of ambiguity by making something clear.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 example when sense in the query word does not match the sense the word in the documents.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Lexicon = list of words (stems + affixes)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8659499" y="-25"/>
            <a:ext cx="484500" cy="34602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hyperlink" Target="http://davidbrett.uniss.it/morphology/treeDiagramTextInput/treeDiagramTextInput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hyperlink" Target="http://kurdistantribune.com/2013/importance-of-morphology-english-language-as-prime-examp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hyperlink" Target="https://web.stanford.edu/class/cs124/lec/textprocessingboth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24475" y="465975"/>
            <a:ext cx="8526600" cy="13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Viewing Morphology as an Inference Process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Krovetz, R</a:t>
            </a:r>
            <a:r>
              <a:rPr lang="en" sz="140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 Proceedings of the 16th annual international ACM SIGIR conference on Research and development in information retrieval, pp. 191-202. ACM, 1993.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23200" y="3519725"/>
            <a:ext cx="56976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Presented by Erika Siregar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CS 834 - Introduction to Information Retrieval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Fall 2016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Old Dominion University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October 6,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55425" y="1818525"/>
            <a:ext cx="8526600" cy="13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Corpus-Based Stemming Using Cooccurence of Word Variants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Xu, Jinxi, and W. Bruce Croft.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ACM Transactions on Information Systems (TOIS)</a:t>
            </a:r>
            <a:r>
              <a:rPr lang="en" sz="1400">
                <a:solidFill>
                  <a:srgbClr val="000000"/>
                </a:solidFill>
              </a:rPr>
              <a:t> 16.1 (1998): 61-81.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Experiment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347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4 test collections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computer science (CACM)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newspaper stories (Time)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physics (NPL)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law (WEST).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5303"/>
          <a:stretch/>
        </p:blipFill>
        <p:spPr>
          <a:xfrm>
            <a:off x="2198474" y="2786175"/>
            <a:ext cx="6822686" cy="20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Algorithm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39423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Handling inflexional stemmer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Handling derivational stemmer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List various suffixes from Longman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List the words for each suffix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Count how many times each suffix occured in the document collections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00" y="1017724"/>
            <a:ext cx="3596992" cy="351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76" name="Shape 176"/>
          <p:cNvSpPr txBox="1"/>
          <p:nvPr/>
        </p:nvSpPr>
        <p:spPr>
          <a:xfrm>
            <a:off x="4429125" y="4500575"/>
            <a:ext cx="3942300" cy="2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Table 6: Frequencies for Derivational Endings in the NPL Collection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74" y="136075"/>
            <a:ext cx="7127975" cy="49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864775" y="136075"/>
            <a:ext cx="24789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How does Krovetz work?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Statistics on Inflectional Endings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Table from Krovetz (1993)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Table from Krovetz (1993)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17904" l="0" r="0" t="0"/>
          <a:stretch/>
        </p:blipFill>
        <p:spPr>
          <a:xfrm>
            <a:off x="353625" y="1152475"/>
            <a:ext cx="7807049" cy="121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*Table from Krovetz (1993)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Krovetz’s weaknesses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Heavily relied on dictionary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lexicon to be created in advance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Dictionary is incomplete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Cannot handle words outside of the lexicon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Spelling errors → </a:t>
            </a:r>
            <a:r>
              <a:rPr lang="en">
                <a:solidFill>
                  <a:schemeClr val="dk1"/>
                </a:solidFill>
              </a:rPr>
              <a:t>fail to conflate terms with its root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Conservative in conflation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b="1" lang="en">
                <a:solidFill>
                  <a:srgbClr val="434343"/>
                </a:solidFill>
              </a:rPr>
              <a:t>‘Stocks’</a:t>
            </a:r>
            <a:r>
              <a:rPr lang="en">
                <a:solidFill>
                  <a:srgbClr val="434343"/>
                </a:solidFill>
              </a:rPr>
              <a:t> and </a:t>
            </a:r>
            <a:r>
              <a:rPr b="1" lang="en">
                <a:solidFill>
                  <a:srgbClr val="434343"/>
                </a:solidFill>
              </a:rPr>
              <a:t>‘bonds’</a:t>
            </a:r>
            <a:r>
              <a:rPr lang="en">
                <a:solidFill>
                  <a:srgbClr val="434343"/>
                </a:solidFill>
              </a:rPr>
              <a:t> appear in the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They will not be in the same group with </a:t>
            </a:r>
            <a:r>
              <a:rPr b="1" lang="en">
                <a:solidFill>
                  <a:srgbClr val="434343"/>
                </a:solidFill>
              </a:rPr>
              <a:t>‘stock’</a:t>
            </a:r>
            <a:r>
              <a:rPr lang="en">
                <a:solidFill>
                  <a:srgbClr val="434343"/>
                </a:solidFill>
              </a:rPr>
              <a:t> and </a:t>
            </a:r>
            <a:r>
              <a:rPr b="1" lang="en">
                <a:solidFill>
                  <a:srgbClr val="434343"/>
                </a:solidFill>
              </a:rPr>
              <a:t>‘bond’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efficient for large documents</a:t>
            </a:r>
          </a:p>
        </p:txBody>
      </p:sp>
      <p:sp>
        <p:nvSpPr>
          <p:cNvPr id="200" name="Shape 200"/>
          <p:cNvSpPr/>
          <p:nvPr/>
        </p:nvSpPr>
        <p:spPr>
          <a:xfrm>
            <a:off x="5107800" y="3520225"/>
            <a:ext cx="3300300" cy="1143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Jinxi Xu and Bruce Croft come up with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“Corpus-Based Stemming”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idea </a:t>
            </a:r>
            <a:r>
              <a:rPr lang="en"/>
              <a:t>...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E599"/>
                </a:highlight>
              </a:rPr>
              <a:t>“Word forms that should be conflated for a given corpus will cooccur in documents from that corpus.”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Conducted a class refinement.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Formula: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br>
              <a:rPr lang="en"/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50" y="3053087"/>
            <a:ext cx="3781424" cy="819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9" name="Shape 209"/>
          <p:cNvSpPr/>
          <p:nvPr/>
        </p:nvSpPr>
        <p:spPr>
          <a:xfrm>
            <a:off x="4953600" y="2215962"/>
            <a:ext cx="3459900" cy="249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a</a:t>
            </a:r>
            <a:r>
              <a:rPr b="1" lang="en" sz="1200"/>
              <a:t>  = occurences of a in the corpus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b</a:t>
            </a:r>
            <a:r>
              <a:rPr b="1" lang="en" sz="1200"/>
              <a:t>  = occurences of b in the corpus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ab</a:t>
            </a:r>
            <a:r>
              <a:rPr b="1" lang="en" sz="1200"/>
              <a:t> =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Win = size of the text window = 100 words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b="1" lang="en" sz="12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487" y="2849437"/>
            <a:ext cx="2309799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01" y="3478900"/>
            <a:ext cx="1515150" cy="2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599" y="3783011"/>
            <a:ext cx="1066635" cy="7571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3" name="Shape 213"/>
          <p:cNvSpPr/>
          <p:nvPr/>
        </p:nvSpPr>
        <p:spPr>
          <a:xfrm>
            <a:off x="514350" y="2107400"/>
            <a:ext cx="607200" cy="2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15" name="Shape 215"/>
          <p:cNvSpPr/>
          <p:nvPr/>
        </p:nvSpPr>
        <p:spPr>
          <a:xfrm>
            <a:off x="591550" y="3964775"/>
            <a:ext cx="3179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em = expected mutual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Xu and Croft’s Experiment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Document Collection: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WEST legal documents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TREC experiments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WSJ (Wall Street Journal)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ISM Collection → Spanish Corpus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Baseline stemmers: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KSTEM</a:t>
            </a:r>
          </a:p>
          <a:p>
            <a:pPr indent="-228600" lvl="1" marL="91440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Trigram matching algorithm</a:t>
            </a:r>
            <a:br>
              <a:rPr lang="en"/>
            </a:b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3821900" y="2871800"/>
            <a:ext cx="300000" cy="6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224" name="Shape 224"/>
          <p:cNvSpPr txBox="1"/>
          <p:nvPr/>
        </p:nvSpPr>
        <p:spPr>
          <a:xfrm>
            <a:off x="4307675" y="2900375"/>
            <a:ext cx="2078700" cy="650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the initial </a:t>
            </a:r>
            <a:r>
              <a:rPr b="1" lang="en" u="sng"/>
              <a:t>equivalence classes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83112" y="173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Xu and Croft’s Algorithm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83112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Collect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all unique word forms</a:t>
            </a:r>
            <a:r>
              <a:rPr lang="en">
                <a:solidFill>
                  <a:schemeClr val="dk1"/>
                </a:solidFill>
              </a:rPr>
              <a:t> in the corpus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AutoNum type="alphaLcPeriod"/>
            </a:pPr>
            <a:r>
              <a:rPr lang="en">
                <a:solidFill>
                  <a:srgbClr val="434343"/>
                </a:solidFill>
              </a:rPr>
              <a:t>Discards numbers, stopwords, and proper nouns.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Use a stemmer (Porter, Krovetz) to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initial equivalence class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Calculate </a:t>
            </a:r>
            <a:r>
              <a:rPr b="1" lang="en" u="sng">
                <a:solidFill>
                  <a:schemeClr val="dk1"/>
                </a:solidFill>
                <a:highlight>
                  <a:srgbClr val="FFE599"/>
                </a:highlight>
              </a:rPr>
              <a:t>em score</a:t>
            </a:r>
            <a:r>
              <a:rPr lang="en">
                <a:solidFill>
                  <a:schemeClr val="dk1"/>
                </a:solidFill>
              </a:rPr>
              <a:t> for every word pairs in the equivalence class.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Crete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connected component graph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Mapping the class into a graph based on the em score.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Find the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optimal partition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Stemming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Increase recall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Decrease precision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Optimal partition = partition that maximizes the formula 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δ = the precision’s harm of a &amp; b.  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3429000" y="3231300"/>
            <a:ext cx="3064725" cy="393000"/>
            <a:chOff x="3421850" y="3493250"/>
            <a:chExt cx="3064725" cy="393000"/>
          </a:xfrm>
        </p:grpSpPr>
        <p:sp>
          <p:nvSpPr>
            <p:cNvPr id="232" name="Shape 232"/>
            <p:cNvSpPr/>
            <p:nvPr/>
          </p:nvSpPr>
          <p:spPr>
            <a:xfrm>
              <a:off x="3421850" y="3500450"/>
              <a:ext cx="385800" cy="378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 sz="3600"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878975" y="3493250"/>
              <a:ext cx="2607600" cy="393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Achieve the best trade-off</a:t>
              </a:r>
            </a:p>
          </p:txBody>
        </p:sp>
      </p:grpSp>
      <p:sp>
        <p:nvSpPr>
          <p:cNvPr id="234" name="Shape 234"/>
          <p:cNvSpPr txBox="1"/>
          <p:nvPr/>
        </p:nvSpPr>
        <p:spPr>
          <a:xfrm>
            <a:off x="5750750" y="4397250"/>
            <a:ext cx="1178700" cy="37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em(a, b) - δ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864375" y="3894162"/>
            <a:ext cx="7115175" cy="361225"/>
            <a:chOff x="985825" y="3204325"/>
            <a:chExt cx="7115175" cy="361225"/>
          </a:xfrm>
        </p:grpSpPr>
        <p:grpSp>
          <p:nvGrpSpPr>
            <p:cNvPr id="236" name="Shape 236"/>
            <p:cNvGrpSpPr/>
            <p:nvPr/>
          </p:nvGrpSpPr>
          <p:grpSpPr>
            <a:xfrm>
              <a:off x="985825" y="3204325"/>
              <a:ext cx="5157850" cy="361200"/>
              <a:chOff x="1021550" y="3814775"/>
              <a:chExt cx="5157850" cy="36120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1021550" y="3814775"/>
                <a:ext cx="1242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Higher em score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2817012" y="3814775"/>
                <a:ext cx="1242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a &amp; b are more related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612500" y="3814775"/>
                <a:ext cx="1566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Good conflation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357425" y="3957650"/>
                <a:ext cx="361800" cy="1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4155312" y="3957650"/>
                <a:ext cx="361800" cy="1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Shape 242"/>
            <p:cNvSpPr/>
            <p:nvPr/>
          </p:nvSpPr>
          <p:spPr>
            <a:xfrm>
              <a:off x="6693700" y="3231350"/>
              <a:ext cx="1407300" cy="33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Improve recall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6250775" y="3359950"/>
              <a:ext cx="318000" cy="20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45" name="Shape 245"/>
          <p:cNvSpPr/>
          <p:nvPr/>
        </p:nvSpPr>
        <p:spPr>
          <a:xfrm>
            <a:off x="5392125" y="0"/>
            <a:ext cx="3629016" cy="14144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Less expansion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= faster retrieval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= better retrieval effectiveness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 Scores Example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99575" cy="2508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3" name="Shape 253"/>
          <p:cNvSpPr txBox="1"/>
          <p:nvPr/>
        </p:nvSpPr>
        <p:spPr>
          <a:xfrm>
            <a:off x="492925" y="3764750"/>
            <a:ext cx="6315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Gases 	→ hot gases, medical gases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Gas		→ natural gas, gasoline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55" name="Shape 255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*Table from Xu and Croft (1998)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757625" y="571500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 = 100 words</a:t>
            </a:r>
          </a:p>
        </p:txBody>
      </p:sp>
      <p:sp>
        <p:nvSpPr>
          <p:cNvPr id="261" name="Shape 261"/>
          <p:cNvSpPr/>
          <p:nvPr/>
        </p:nvSpPr>
        <p:spPr>
          <a:xfrm>
            <a:off x="6757600" y="1309675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threshold = 0.01</a:t>
            </a:r>
          </a:p>
        </p:txBody>
      </p:sp>
      <p:sp>
        <p:nvSpPr>
          <p:cNvPr id="262" name="Shape 262"/>
          <p:cNvSpPr/>
          <p:nvPr/>
        </p:nvSpPr>
        <p:spPr>
          <a:xfrm>
            <a:off x="6757600" y="2047850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δ </a:t>
            </a:r>
            <a:r>
              <a:rPr lang="en"/>
              <a:t>= 0.01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00" y="162650"/>
            <a:ext cx="5309149" cy="450057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5" name="Shape 265"/>
          <p:cNvSpPr/>
          <p:nvPr/>
        </p:nvSpPr>
        <p:spPr>
          <a:xfrm>
            <a:off x="6615125" y="2986100"/>
            <a:ext cx="2357400" cy="14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Do the query expansion: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Query words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 Equivalence classes</a:t>
            </a:r>
          </a:p>
        </p:txBody>
      </p:sp>
      <p:sp>
        <p:nvSpPr>
          <p:cNvPr id="266" name="Shape 266"/>
          <p:cNvSpPr/>
          <p:nvPr/>
        </p:nvSpPr>
        <p:spPr>
          <a:xfrm>
            <a:off x="7215175" y="3921900"/>
            <a:ext cx="171300" cy="235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 Xu and Croft (1998)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Morphology? What is this?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Internal structure of words.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Variations of words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821550" y="1621625"/>
            <a:ext cx="5065025" cy="428650"/>
            <a:chOff x="864400" y="2114550"/>
            <a:chExt cx="5065025" cy="428650"/>
          </a:xfrm>
        </p:grpSpPr>
        <p:sp>
          <p:nvSpPr>
            <p:cNvPr id="73" name="Shape 73"/>
            <p:cNvSpPr txBox="1"/>
            <p:nvPr/>
          </p:nvSpPr>
          <p:spPr>
            <a:xfrm>
              <a:off x="864400" y="2114550"/>
              <a:ext cx="1450200" cy="41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term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3089672" y="2121700"/>
              <a:ext cx="1203600" cy="42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stem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4964925" y="2121700"/>
              <a:ext cx="964500" cy="42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affixes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4486275" y="2214575"/>
              <a:ext cx="300000" cy="278700"/>
            </a:xfrm>
            <a:prstGeom prst="mathPlus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478875" y="2243150"/>
              <a:ext cx="371400" cy="2073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22" y="2786074"/>
            <a:ext cx="2093632" cy="1710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675" y="2786075"/>
            <a:ext cx="1642875" cy="17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871550" y="4663225"/>
            <a:ext cx="5493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Figure from: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http://davidbrett.uniss.it/morphology/treeDiagramTextInput/treeDiagramTextInput.html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90275" y="94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they test the experiment?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825" y="660937"/>
            <a:ext cx="833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Optimal Partition Algorithm vs The Baseline Stemmers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KSTEM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Trigram Matching Algorithm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computer and company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t-test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Optimal partition is better than both Porter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KSTEM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P-value = 0.02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Optimal partition is better than KSTEM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P-value = 0.01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5" y="3564725"/>
            <a:ext cx="5063079" cy="1209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49" y="1366425"/>
            <a:ext cx="4053800" cy="2005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6" name="Shape 276"/>
          <p:cNvSpPr/>
          <p:nvPr/>
        </p:nvSpPr>
        <p:spPr>
          <a:xfrm>
            <a:off x="5822150" y="3564725"/>
            <a:ext cx="1557300" cy="79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78" name="Shape 278"/>
          <p:cNvSpPr txBox="1"/>
          <p:nvPr/>
        </p:nvSpPr>
        <p:spPr>
          <a:xfrm>
            <a:off x="297400" y="483152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 Xu and Croft (1998)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Krovetz Stemmer heavily depends on dictionary which brings some drawbacks: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Incompleteness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 stemming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Corpus-based algorithm comes up to refine both Porter and Krovetz stemmer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the cooccurence of word variants in the calculation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Partition the large equivalence class into smaller conflations.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retrieval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benefits: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Scalability  → </a:t>
            </a:r>
            <a:r>
              <a:rPr lang="en"/>
              <a:t>generate equivalence classes based on part of the corpus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Portability	→ port equivalence classes from one corpus to other corpora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Efficiency	→ smaller equivalence classes, more efficient retrieval process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1312125"/>
            <a:ext cx="7522350" cy="3256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75" y="1079762"/>
            <a:ext cx="7953626" cy="37214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88" name="Shape 288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*Table from Xu and Croft (1998)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References: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[1]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Krovetz, Robert. "Viewing morphology as an inference process."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Proceedings of the 16th annual international ACM SIGIR conference on Research and development in information retrieval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 ACM, 1993.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[2] Xu, Jinxi, and W. Bruce Croft. "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Corpus-based stemming using cooccurrence of word variants.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ACM Transactions on Information Systems (TOIS)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16.1 (1998): 61-81.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[3]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Croft, Bruce., Metzler, Donald., and Strohman, Trevor. 2009. “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</a:rPr>
              <a:t>Search Engines: Information Retrieval in Practice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(1st ed.).” Addison-Wesley Publishing Company, USA.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000000"/>
                </a:solidFill>
              </a:rPr>
              <a:t>Thank You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47400" y="1096150"/>
            <a:ext cx="4102800" cy="32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word could have many variants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Inflectional</a:t>
            </a:r>
            <a:r>
              <a:rPr lang="en"/>
              <a:t>	→ same part-of-speech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Derivational → change the part-of-speech</a:t>
            </a:r>
          </a:p>
          <a:p>
            <a:pPr indent="0" lvl="0" marL="914400" rtl="0">
              <a:spcBef>
                <a:spcPts val="0"/>
              </a:spcBef>
              <a:buNone/>
            </a:pP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25" y="237850"/>
            <a:ext cx="1339975" cy="11429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5965050" y="160450"/>
            <a:ext cx="2078700" cy="650100"/>
          </a:xfrm>
          <a:prstGeom prst="wedgeEllipseCallout">
            <a:avLst>
              <a:gd fmla="val -82649" name="adj1"/>
              <a:gd fmla="val 33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Work, worked, working → V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637" y="810545"/>
            <a:ext cx="1092975" cy="10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6929450" y="810550"/>
            <a:ext cx="2007300" cy="917700"/>
          </a:xfrm>
          <a:prstGeom prst="wedgeEllipseCallout">
            <a:avLst>
              <a:gd fmla="val -90874" name="adj1"/>
              <a:gd fmla="val 282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Fast, faster, fastest →</a:t>
            </a:r>
            <a:r>
              <a:rPr lang="en"/>
              <a:t> </a:t>
            </a:r>
            <a:r>
              <a:rPr lang="en"/>
              <a:t>ADJ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700" y="1943100"/>
            <a:ext cx="3649812" cy="27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care?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47400" y="4791925"/>
            <a:ext cx="6221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Figure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http://kurdistantribune.com/2013/importance-of-morphology-english-language-as-prime-example/</a:t>
            </a:r>
            <a:r>
              <a:rPr lang="en" sz="1000"/>
              <a:t> 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47400" y="1017725"/>
            <a:ext cx="63177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Strong impact on the effectiveness of a retrieval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03587" y="1421600"/>
            <a:ext cx="2200200" cy="4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Failed to process morphological variants</a:t>
            </a:r>
          </a:p>
        </p:txBody>
      </p:sp>
      <p:sp>
        <p:nvSpPr>
          <p:cNvPr id="101" name="Shape 101"/>
          <p:cNvSpPr/>
          <p:nvPr/>
        </p:nvSpPr>
        <p:spPr>
          <a:xfrm>
            <a:off x="3246762" y="1535900"/>
            <a:ext cx="5430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961137" y="1414450"/>
            <a:ext cx="2043000" cy="4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Inability to match query and documents</a:t>
            </a:r>
          </a:p>
        </p:txBody>
      </p:sp>
      <p:sp>
        <p:nvSpPr>
          <p:cNvPr id="103" name="Shape 103"/>
          <p:cNvSpPr/>
          <p:nvPr/>
        </p:nvSpPr>
        <p:spPr>
          <a:xfrm>
            <a:off x="6175512" y="1581125"/>
            <a:ext cx="5430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911512" y="1428750"/>
            <a:ext cx="14289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Poor retrieving result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3510000" y="2514575"/>
            <a:ext cx="5262450" cy="2102675"/>
            <a:chOff x="3510000" y="2514575"/>
            <a:chExt cx="5262450" cy="2102675"/>
          </a:xfrm>
        </p:grpSpPr>
        <p:pic>
          <p:nvPicPr>
            <p:cNvPr id="106" name="Shape 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0000" y="2902750"/>
              <a:ext cx="2286000" cy="17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6572250" y="2514575"/>
              <a:ext cx="2200200" cy="964500"/>
            </a:xfrm>
            <a:prstGeom prst="wedgeEllipseCallout">
              <a:avLst>
                <a:gd fmla="val -84907" name="adj1"/>
                <a:gd fmla="val 4544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chemeClr val="dk1"/>
                  </a:solidFill>
                </a:rPr>
                <a:t>We need stemming!!!</a:t>
              </a:r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Again, why do we care?</a:t>
            </a:r>
          </a:p>
        </p:txBody>
      </p:sp>
      <p:sp>
        <p:nvSpPr>
          <p:cNvPr id="109" name="Shape 109"/>
          <p:cNvSpPr/>
          <p:nvPr/>
        </p:nvSpPr>
        <p:spPr>
          <a:xfrm>
            <a:off x="678650" y="2428875"/>
            <a:ext cx="1228800" cy="1021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Distributed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Distributing</a:t>
            </a:r>
          </a:p>
        </p:txBody>
      </p:sp>
      <p:sp>
        <p:nvSpPr>
          <p:cNvPr id="110" name="Shape 110"/>
          <p:cNvSpPr/>
          <p:nvPr/>
        </p:nvSpPr>
        <p:spPr>
          <a:xfrm>
            <a:off x="1021575" y="2650325"/>
            <a:ext cx="364200" cy="178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21575" y="3095625"/>
            <a:ext cx="364200" cy="178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09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stemming?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782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Reducing word variants to their common stem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How do we stem?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Chop the affixes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 Stemmer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Algorithmic	 → replace ‘sses’ with ‘ss’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Removes the longest possible suffix</a:t>
            </a:r>
          </a:p>
          <a:p>
            <a:pPr indent="-228600" lvl="3" marL="18288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-ed, -eed, -edly, -eedly, -ing, -ingly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Cats → cat,  lakes → lake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12" y="2946800"/>
            <a:ext cx="6145524" cy="192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0" name="Shape 120"/>
          <p:cNvSpPr txBox="1"/>
          <p:nvPr/>
        </p:nvSpPr>
        <p:spPr>
          <a:xfrm>
            <a:off x="1560612" y="4872050"/>
            <a:ext cx="485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from: 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https://web.stanford.edu/class/cs124/lec/textprocessingboth.pdf</a:t>
            </a:r>
            <a:r>
              <a:rPr lang="en" sz="1000"/>
              <a:t> 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47400" y="145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do we still have to analyze morphology?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47400" y="717700"/>
            <a:ext cx="433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Porter Algorithm produces stems not words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Iteration vs iter,  general vs gener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Ignores the word meaning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Example: gravitation → force-of-gravity	→ not ‘seriousness’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Improper conflation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False positives (error of commission): supplies → supplie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False negatives (errror of omission): european → europe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Loss in precision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</a:rPr>
              <a:t>Word-sense disambiguation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7149" l="0" r="0" t="0"/>
          <a:stretch/>
        </p:blipFill>
        <p:spPr>
          <a:xfrm>
            <a:off x="4579100" y="863550"/>
            <a:ext cx="408549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How to solve this?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Existed solution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Lovins: removes the longest-match suffix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Porter: iteratively removes suffix from predefined set.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Improve retrieval performance, not by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words</a:t>
            </a:r>
            <a:r>
              <a:rPr lang="en">
                <a:solidFill>
                  <a:srgbClr val="000000"/>
                </a:solidFill>
              </a:rPr>
              <a:t>, but by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meaning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Word senses are strongly correlated with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judgement of relevance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7" name="Shape 137"/>
          <p:cNvSpPr/>
          <p:nvPr/>
        </p:nvSpPr>
        <p:spPr>
          <a:xfrm>
            <a:off x="2354825" y="3044575"/>
            <a:ext cx="3124500" cy="76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Krovetz devised a new algorithm</a:t>
            </a:r>
          </a:p>
        </p:txBody>
      </p:sp>
      <p:sp>
        <p:nvSpPr>
          <p:cNvPr id="138" name="Shape 138"/>
          <p:cNvSpPr/>
          <p:nvPr/>
        </p:nvSpPr>
        <p:spPr>
          <a:xfrm>
            <a:off x="2015525" y="4025650"/>
            <a:ext cx="3803100" cy="76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KSTEM is a part of Lemur Project.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Download: http://sourceforge.net/projects/lemur/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80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Ideas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916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The stems to be words rather than truncated-words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Distribute, not distribut  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Only conflate word-forms if their meanings were related.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Broad terms coverage.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Assumption: if the variant occured in the dictionary, it has different meaning from the root and should not be conflated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Need an algorithm for word-sense disambiguation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E599"/>
                </a:highlight>
              </a:rPr>
              <a:t>A better algorithm than Porter’s.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287850" y="3847875"/>
            <a:ext cx="36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/>
              <a:t>Table 1. A breakdown of vocabulary after being processed by different stemmers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575" y="2488000"/>
            <a:ext cx="4100700" cy="1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  <p:sp>
        <p:nvSpPr>
          <p:cNvPr id="150" name="Shape 150"/>
          <p:cNvSpPr/>
          <p:nvPr/>
        </p:nvSpPr>
        <p:spPr>
          <a:xfrm>
            <a:off x="3757625" y="1278725"/>
            <a:ext cx="228600" cy="14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What did Krovetz do?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45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Use a machine-readable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LDOCE (Longman Dictionary of Contemporary English)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It’s a hybrid algorithmic-dictionary-based method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Does this word exist in the dictionary?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Yes	→ take this word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	→ remove suffix and chec</a:t>
            </a:r>
            <a:r>
              <a:rPr lang="en">
                <a:solidFill>
                  <a:srgbClr val="000000"/>
                </a:solidFill>
              </a:rPr>
              <a:t>k the dictionary again.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Carefully handle words ends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with ‘-es’ and ‘-ed’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If word is in dictionary	→ found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Else replace ‘ing’, ‘es’, ‘d’ with ‘e’	→ check dictionary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Else remove entire suffix	→ check dictionary</a:t>
            </a:r>
          </a:p>
        </p:txBody>
      </p:sp>
      <p:sp>
        <p:nvSpPr>
          <p:cNvPr id="157" name="Shape 157"/>
          <p:cNvSpPr/>
          <p:nvPr/>
        </p:nvSpPr>
        <p:spPr>
          <a:xfrm>
            <a:off x="5839100" y="916325"/>
            <a:ext cx="3116875" cy="32974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Hypothesis: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Retrieving documents on the basis of </a:t>
            </a:r>
            <a:r>
              <a:rPr b="1" i="1" lang="en" u="sng"/>
              <a:t>word senses</a:t>
            </a:r>
            <a:r>
              <a:rPr i="1" lang="en"/>
              <a:t> (instead of words) will result in </a:t>
            </a:r>
            <a:r>
              <a:rPr b="1" i="1" lang="en" u="sng"/>
              <a:t>better performance</a:t>
            </a:r>
            <a:br>
              <a:rPr b="1" i="1" lang="en" u="sng"/>
            </a:b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i="1" lang="en" u="sng"/>
              <a:t>Unrelated senses</a:t>
            </a:r>
            <a:r>
              <a:rPr i="1" lang="en"/>
              <a:t> will be more </a:t>
            </a:r>
            <a:r>
              <a:rPr b="1" i="1" lang="en" u="sng"/>
              <a:t>effective</a:t>
            </a:r>
            <a:r>
              <a:rPr i="1" lang="en"/>
              <a:t> at separating </a:t>
            </a:r>
            <a:r>
              <a:rPr b="1" i="1" lang="en" u="sng"/>
              <a:t>relevant from nonrelevant </a:t>
            </a:r>
            <a:r>
              <a:rPr i="1" lang="en"/>
              <a:t>documents. 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