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0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3" r:id="rId15"/>
    <p:sldId id="275" r:id="rId16"/>
    <p:sldId id="277" r:id="rId17"/>
    <p:sldId id="287" r:id="rId18"/>
    <p:sldId id="291" r:id="rId19"/>
    <p:sldId id="279" r:id="rId20"/>
    <p:sldId id="281" r:id="rId21"/>
    <p:sldId id="283" r:id="rId22"/>
    <p:sldId id="284" r:id="rId23"/>
    <p:sldId id="286" r:id="rId24"/>
    <p:sldId id="285" r:id="rId25"/>
    <p:sldId id="288" r:id="rId26"/>
    <p:sldId id="289" r:id="rId27"/>
    <p:sldId id="290" r:id="rId28"/>
    <p:sldId id="292" r:id="rId29"/>
    <p:sldId id="293" r:id="rId30"/>
    <p:sldId id="295" r:id="rId31"/>
    <p:sldId id="296" r:id="rId32"/>
    <p:sldId id="298" r:id="rId33"/>
    <p:sldId id="299" r:id="rId34"/>
    <p:sldId id="300" r:id="rId35"/>
    <p:sldId id="301" r:id="rId36"/>
    <p:sldId id="302" r:id="rId37"/>
    <p:sldId id="303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regar, Erika" initials="SE" lastIdx="1" clrIdx="0">
    <p:extLst>
      <p:ext uri="{19B8F6BF-5375-455C-9EA6-DF929625EA0E}">
        <p15:presenceInfo xmlns:p15="http://schemas.microsoft.com/office/powerpoint/2012/main" userId="S0030000984C1193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4T21:42:14.510" idx="1">
    <p:pos x="10" y="10"/>
    <p:text>jangan lupa gambar 3-hierarchynya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B30D4-B13D-410B-9FB2-8D6142E581AA}" type="datetimeFigureOut">
              <a:rPr lang="en-US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CC0F-B096-4960-9DCF-5003E2F939B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6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8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2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9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809">
                <a:latin typeface="Century Gothic"/>
                <a:cs typeface="Arial"/>
              </a:rPr>
            </a:br>
            <a:endParaRPr lang="en-US" sz="809">
              <a:latin typeface="Century Gothic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9">
                <a:latin typeface="Century Gothic"/>
                <a:cs typeface="Arial"/>
              </a:rPr>
              <a:t>Master assign </a:t>
            </a:r>
            <a:r>
              <a:rPr lang="en-US" sz="809" b="1">
                <a:latin typeface="Century Gothic"/>
                <a:cs typeface="Arial"/>
              </a:rPr>
              <a:t>tablets </a:t>
            </a:r>
            <a:r>
              <a:rPr lang="en-US" sz="809">
                <a:latin typeface="Century Gothic"/>
                <a:cs typeface="Arial"/>
              </a:rPr>
              <a:t>to </a:t>
            </a:r>
            <a:r>
              <a:rPr lang="en-US" sz="809" b="1">
                <a:latin typeface="Century Gothic"/>
                <a:cs typeface="Arial"/>
              </a:rPr>
              <a:t>tablet servers</a:t>
            </a:r>
            <a:r>
              <a:rPr lang="en-US" sz="809">
                <a:latin typeface="Century Gothic"/>
                <a:cs typeface="Arial"/>
              </a:rPr>
              <a:t>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9">
                <a:latin typeface="Century Gothic"/>
                <a:cs typeface="Arial"/>
              </a:rPr>
              <a:t>Tablet server manages </a:t>
            </a:r>
            <a:r>
              <a:rPr lang="en-US" sz="809" b="1">
                <a:latin typeface="Century Gothic"/>
                <a:cs typeface="Arial"/>
              </a:rPr>
              <a:t>reads </a:t>
            </a:r>
            <a:r>
              <a:rPr lang="en-US" sz="809">
                <a:latin typeface="Century Gothic"/>
                <a:cs typeface="Arial"/>
              </a:rPr>
              <a:t>and </a:t>
            </a:r>
            <a:r>
              <a:rPr lang="en-US" sz="809" b="1">
                <a:latin typeface="Century Gothic"/>
                <a:cs typeface="Arial"/>
              </a:rPr>
              <a:t>writes </a:t>
            </a:r>
            <a:r>
              <a:rPr lang="en-US" sz="809">
                <a:latin typeface="Century Gothic"/>
                <a:cs typeface="Arial"/>
              </a:rPr>
              <a:t>from it's tablets​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9">
                <a:latin typeface="Century Gothic"/>
                <a:cs typeface="Arial"/>
              </a:rPr>
              <a:t>Clients communicate </a:t>
            </a:r>
            <a:r>
              <a:rPr lang="en-US" sz="809" b="1">
                <a:latin typeface="Century Gothic"/>
                <a:cs typeface="Arial"/>
              </a:rPr>
              <a:t>directly </a:t>
            </a:r>
            <a:r>
              <a:rPr lang="en-US" sz="809">
                <a:latin typeface="Century Gothic"/>
                <a:cs typeface="Arial"/>
              </a:rPr>
              <a:t>with tablet server​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9">
                <a:latin typeface="Century Gothic"/>
                <a:cs typeface="Arial"/>
              </a:rPr>
              <a:t>Tablet server </a:t>
            </a:r>
            <a:r>
              <a:rPr lang="en-US" sz="809" b="1">
                <a:latin typeface="Century Gothic"/>
                <a:cs typeface="Arial"/>
              </a:rPr>
              <a:t>splits tablets </a:t>
            </a:r>
            <a:r>
              <a:rPr lang="en-US" sz="809">
                <a:latin typeface="Century Gothic"/>
                <a:cs typeface="Arial"/>
              </a:rPr>
              <a:t>that have grown too large​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1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4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49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9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69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* it means, you can access any cell in the bigtable by giving the row key, column key, and timestamp.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22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1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38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6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77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7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4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97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9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660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8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31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9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831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18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108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shares implementation like: query, etc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42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* in our example about webtables : family name = anchor ;   quallifier : the referring site.   --&gt;  the cell content  =  link text.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0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13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CC0F-B096-4960-9DCF-5003E2F939B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6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0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5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3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9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1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2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0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863" y="3377994"/>
            <a:ext cx="10777692" cy="790575"/>
          </a:xfrm>
        </p:spPr>
        <p:txBody>
          <a:bodyPr/>
          <a:lstStyle/>
          <a:p>
            <a:br>
              <a:rPr lang="en-US" sz="3600">
                <a:solidFill>
                  <a:schemeClr val="tx1"/>
                </a:solidFill>
                <a:latin typeface="sans-serif" charset="0"/>
              </a:rPr>
            </a:br>
            <a:br>
              <a:rPr lang="en-US" sz="3600">
                <a:solidFill>
                  <a:schemeClr val="tx1"/>
                </a:solidFill>
                <a:latin typeface="sans-serif" charset="0"/>
              </a:rPr>
            </a:br>
            <a:br>
              <a:rPr lang="en-US" sz="3600">
                <a:solidFill>
                  <a:schemeClr val="tx1"/>
                </a:solidFill>
                <a:latin typeface="sans-serif" charset="0"/>
              </a:rPr>
            </a:br>
            <a:br>
              <a:rPr lang="en-US" sz="3600">
                <a:solidFill>
                  <a:schemeClr val="tx1"/>
                </a:solidFill>
                <a:latin typeface="sans-serif" charset="0"/>
              </a:rPr>
            </a:br>
            <a:br>
              <a:rPr lang="en-US" sz="3600">
                <a:solidFill>
                  <a:schemeClr val="tx1"/>
                </a:solidFill>
                <a:latin typeface="sans-serif" charset="0"/>
              </a:rPr>
            </a:br>
            <a:r>
              <a:rPr lang="[Invariant Language]" sz="3600">
                <a:solidFill>
                  <a:srgbClr val="FFFFFF"/>
                </a:solidFill>
                <a:latin typeface="Arial"/>
              </a:rPr>
              <a:t>Cassandra - A Decentralized Structured Storage System</a:t>
            </a:r>
            <a:br>
              <a:rPr lang="en-US" sz="3600">
                <a:solidFill>
                  <a:schemeClr val="tx1"/>
                </a:solidFill>
                <a:latin typeface="sans-serif" charset="0"/>
              </a:rPr>
            </a:br>
            <a:r>
              <a:rPr lang="[Invariant Language]" sz="2000" err="1">
                <a:solidFill>
                  <a:srgbClr val="000000"/>
                </a:solidFill>
                <a:latin typeface="Arial"/>
              </a:rPr>
              <a:t>Avinash</a:t>
            </a:r>
            <a:r>
              <a:rPr lang="[Invariant Language]" sz="2000">
                <a:solidFill>
                  <a:srgbClr val="000000"/>
                </a:solidFill>
                <a:latin typeface="Arial"/>
              </a:rPr>
              <a:t> Lakshman and Prashant Malik</a:t>
            </a:r>
            <a:r>
              <a:rPr lang="[Invariant Language]" sz="2000">
                <a:solidFill>
                  <a:srgbClr val="FFFFFF"/>
                </a:solidFill>
                <a:latin typeface="Arial"/>
              </a:rPr>
              <a:t> </a:t>
            </a:r>
            <a:br>
              <a:rPr lang="en-US" sz="3600">
                <a:solidFill>
                  <a:schemeClr val="tx1"/>
                </a:solidFill>
                <a:latin typeface="Arial"/>
              </a:rPr>
            </a:br>
            <a:endParaRPr lang="en-US">
              <a:solidFill>
                <a:schemeClr val="tx1"/>
              </a:solidFill>
              <a:latin typeface="sans-serif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154" y="5216387"/>
            <a:ext cx="10572750" cy="73314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6000" b="1"/>
              <a:t>Presented by: Erika </a:t>
            </a:r>
            <a:r>
              <a:rPr lang="en-US" sz="6000" b="1" err="1"/>
              <a:t>Siregar</a:t>
            </a:r>
            <a:endParaRPr lang="en-US" sz="6000" b="1"/>
          </a:p>
          <a:p>
            <a:pPr algn="ctr"/>
            <a:r>
              <a:rPr lang="en-US" sz="6000" b="1"/>
              <a:t>CS 834 - Introduction to Information Retrieval</a:t>
            </a:r>
          </a:p>
          <a:p>
            <a:pPr algn="ctr"/>
            <a:r>
              <a:rPr lang="en-US" sz="6000" b="1"/>
              <a:t>Fall 2016</a:t>
            </a:r>
          </a:p>
          <a:p>
            <a:pPr algn="ctr"/>
            <a:r>
              <a:rPr lang="en-US" sz="6000" b="1"/>
              <a:t>Old Dominion University</a:t>
            </a:r>
          </a:p>
          <a:p>
            <a:pPr algn="ctr"/>
            <a:r>
              <a:rPr lang="en-US" sz="6000" b="1"/>
              <a:t>September 15, 2016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5863" y="2518416"/>
            <a:ext cx="10777692" cy="79057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3600">
                <a:solidFill>
                  <a:schemeClr val="tx1"/>
                </a:solidFill>
                <a:latin typeface="sans-serif" charset="0"/>
              </a:rPr>
            </a:br>
            <a:br>
              <a:rPr lang="en-US" sz="3600">
                <a:solidFill>
                  <a:schemeClr val="tx1"/>
                </a:solidFill>
                <a:latin typeface="sans-serif" charset="0"/>
              </a:rPr>
            </a:br>
            <a:br>
              <a:rPr lang="en-US" sz="3600">
                <a:solidFill>
                  <a:schemeClr val="tx1"/>
                </a:solidFill>
                <a:latin typeface="sans-serif" charset="0"/>
              </a:rPr>
            </a:br>
            <a:br>
              <a:rPr lang="en-US" sz="3600">
                <a:solidFill>
                  <a:schemeClr val="tx1"/>
                </a:solidFill>
                <a:latin typeface="sans-serif" charset="0"/>
              </a:rPr>
            </a:br>
            <a:br>
              <a:rPr lang="en-US" sz="3600">
                <a:solidFill>
                  <a:schemeClr val="tx1"/>
                </a:solidFill>
                <a:latin typeface="sans-serif" charset="0"/>
              </a:rPr>
            </a:br>
            <a:r>
              <a:rPr lang="[Invariant Language]" sz="3600" err="1">
                <a:solidFill>
                  <a:srgbClr val="FFFFFF"/>
                </a:solidFill>
                <a:latin typeface="Arial"/>
              </a:rPr>
              <a:t>Bigtable</a:t>
            </a:r>
            <a:r>
              <a:rPr lang="[Invariant Language]" sz="3600">
                <a:solidFill>
                  <a:srgbClr val="FFFFFF"/>
                </a:solidFill>
                <a:latin typeface="Arial"/>
              </a:rPr>
              <a:t>: A Distributed Storage System for Structured Data</a:t>
            </a:r>
            <a:endParaRPr lang="en-US" sz="3600">
              <a:solidFill>
                <a:schemeClr val="tx1"/>
              </a:solidFill>
              <a:latin typeface="Arial"/>
            </a:endParaRPr>
          </a:p>
          <a:p>
            <a:r>
              <a:rPr lang="[Invariant Language]" sz="2000">
                <a:solidFill>
                  <a:srgbClr val="000000"/>
                </a:solidFill>
                <a:latin typeface="Arial"/>
              </a:rPr>
              <a:t>Fay Chang, Jeffrey Dean, et.al.</a:t>
            </a:r>
            <a:endParaRPr lang="en-US" sz="2000">
              <a:solidFill>
                <a:schemeClr val="tx1"/>
              </a:solidFill>
              <a:latin typeface="Arial"/>
            </a:endParaRPr>
          </a:p>
          <a:p>
            <a:endParaRPr lang="en-US" sz="2000">
              <a:solidFill>
                <a:schemeClr val="tx1"/>
              </a:solidFill>
              <a:latin typeface="Arial"/>
            </a:endParaRPr>
          </a:p>
          <a:p>
            <a:br>
              <a:rPr lang="en-US" sz="3600">
                <a:solidFill>
                  <a:schemeClr val="tx1"/>
                </a:solidFill>
                <a:latin typeface="Arial"/>
              </a:rPr>
            </a:br>
            <a:endParaRPr lang="en-US">
              <a:solidFill>
                <a:schemeClr val="tx1"/>
              </a:solidFill>
              <a:latin typeface="sans-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Blocks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Use </a:t>
            </a:r>
            <a:r>
              <a:rPr lang="en-US" b="1"/>
              <a:t>Google File System (GFS) </a:t>
            </a:r>
            <a:r>
              <a:rPr lang="en-US"/>
              <a:t>to </a:t>
            </a:r>
            <a:r>
              <a:rPr lang="en-US" b="1"/>
              <a:t>store log and data files</a:t>
            </a:r>
            <a:r>
              <a:rPr lang="en-US"/>
              <a:t>.</a:t>
            </a:r>
          </a:p>
          <a:p>
            <a:pPr lvl="1"/>
            <a:r>
              <a:rPr lang="en-US"/>
              <a:t>Using Google </a:t>
            </a:r>
            <a:r>
              <a:rPr lang="en-US" b="1" u="sng" err="1"/>
              <a:t>SSTable</a:t>
            </a:r>
            <a:r>
              <a:rPr lang="en-US"/>
              <a:t> file format. </a:t>
            </a:r>
          </a:p>
          <a:p>
            <a:r>
              <a:rPr lang="en-US"/>
              <a:t>A </a:t>
            </a:r>
            <a:r>
              <a:rPr lang="en-US" b="1"/>
              <a:t>cluster management system</a:t>
            </a:r>
          </a:p>
          <a:p>
            <a:pPr lvl="1"/>
            <a:r>
              <a:rPr lang="en-US"/>
              <a:t>Scheduling jobs</a:t>
            </a:r>
          </a:p>
          <a:p>
            <a:pPr lvl="1"/>
            <a:r>
              <a:rPr lang="en-US"/>
              <a:t>Managing resources and shared machines</a:t>
            </a:r>
          </a:p>
          <a:p>
            <a:pPr lvl="1"/>
            <a:r>
              <a:rPr lang="en-US"/>
              <a:t>Dealing with machine failures</a:t>
            </a:r>
          </a:p>
          <a:p>
            <a:pPr lvl="1"/>
            <a:r>
              <a:rPr lang="en-US"/>
              <a:t>Monitoring machine status </a:t>
            </a:r>
          </a:p>
          <a:p>
            <a:r>
              <a:rPr lang="en-US" b="1"/>
              <a:t>Chubby</a:t>
            </a:r>
          </a:p>
          <a:p>
            <a:pPr lvl="1"/>
            <a:r>
              <a:rPr lang="en-US"/>
              <a:t>A distributed lock service</a:t>
            </a:r>
          </a:p>
          <a:p>
            <a:pPr lvl="1"/>
            <a:r>
              <a:rPr lang="en-US"/>
              <a:t>Consists of 5 active replicas --&gt; 1 of them is the master</a:t>
            </a:r>
          </a:p>
        </p:txBody>
      </p:sp>
    </p:spTree>
    <p:extLst>
      <p:ext uri="{BB962C8B-B14F-4D97-AF65-F5344CB8AC3E}">
        <p14:creationId xmlns:p14="http://schemas.microsoft.com/office/powerpoint/2010/main" val="414900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SSTable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563" y="2339975"/>
            <a:ext cx="4952366" cy="2229699"/>
          </a:xfrm>
        </p:spPr>
      </p:pic>
      <p:sp>
        <p:nvSpPr>
          <p:cNvPr id="9" name="TextBox 8"/>
          <p:cNvSpPr txBox="1"/>
          <p:nvPr/>
        </p:nvSpPr>
        <p:spPr>
          <a:xfrm>
            <a:off x="5922963" y="2601482"/>
            <a:ext cx="5810250" cy="175432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entury Gothic" charset="0"/>
              </a:rPr>
              <a:t>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entury Gothic" charset="0"/>
              </a:rPr>
              <a:t>contains a </a:t>
            </a:r>
            <a:r>
              <a:rPr lang="en-US" b="1">
                <a:latin typeface="Century Gothic" charset="0"/>
              </a:rPr>
              <a:t>sequence of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entury Gothic" charset="0"/>
              </a:rPr>
              <a:t>A block index is used to</a:t>
            </a:r>
            <a:r>
              <a:rPr lang="en-US" b="1">
                <a:latin typeface="Century Gothic" charset="0"/>
              </a:rPr>
              <a:t> locate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entury Gothic" charset="0"/>
              </a:rPr>
              <a:t>This index is loaded into memory when the table is open.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entury 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1241" y="8442005"/>
            <a:ext cx="12192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198" y="4773690"/>
            <a:ext cx="7092037" cy="16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3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Chubby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Lock system that is used in </a:t>
            </a:r>
            <a:r>
              <a:rPr lang="en-US" err="1"/>
              <a:t>Bigtable</a:t>
            </a:r>
            <a:r>
              <a:rPr lang="en-US"/>
              <a:t>. </a:t>
            </a:r>
          </a:p>
          <a:p>
            <a:r>
              <a:rPr lang="en-US">
                <a:latin typeface="Century Gothic" charset="0"/>
              </a:rPr>
              <a:t>Usage:</a:t>
            </a:r>
          </a:p>
          <a:p>
            <a:pPr lvl="1"/>
            <a:r>
              <a:rPr lang="en-US">
                <a:latin typeface="Century Gothic" charset="0"/>
              </a:rPr>
              <a:t>Ensure that there is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at most one active master</a:t>
            </a:r>
            <a:r>
              <a:rPr lang="en-US">
                <a:latin typeface="Century Gothic" charset="0"/>
              </a:rPr>
              <a:t> at any time; </a:t>
            </a:r>
          </a:p>
          <a:p>
            <a:pPr lvl="1"/>
            <a:r>
              <a:rPr lang="en-US" b="1">
                <a:solidFill>
                  <a:srgbClr val="43FEF4"/>
                </a:solidFill>
                <a:latin typeface="Century Gothic" charset="0"/>
              </a:rPr>
              <a:t>Store the bootstrap location</a:t>
            </a:r>
            <a:r>
              <a:rPr lang="en-US">
                <a:latin typeface="Century Gothic" charset="0"/>
              </a:rPr>
              <a:t> of </a:t>
            </a:r>
            <a:r>
              <a:rPr lang="en-US" err="1">
                <a:latin typeface="Century Gothic" charset="0"/>
              </a:rPr>
              <a:t>Bigtable</a:t>
            </a:r>
            <a:r>
              <a:rPr lang="en-US">
                <a:latin typeface="Century Gothic" charset="0"/>
              </a:rPr>
              <a:t> data; </a:t>
            </a:r>
          </a:p>
          <a:p>
            <a:pPr lvl="1"/>
            <a:r>
              <a:rPr lang="en-US" b="1">
                <a:solidFill>
                  <a:srgbClr val="43FEF4"/>
                </a:solidFill>
                <a:latin typeface="Century Gothic" charset="0"/>
              </a:rPr>
              <a:t>Discover tablet servers</a:t>
            </a:r>
            <a:r>
              <a:rPr lang="en-US">
                <a:latin typeface="Century Gothic" charset="0"/>
              </a:rPr>
              <a:t> and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finalize tablet server deaths</a:t>
            </a:r>
            <a:r>
              <a:rPr lang="en-US">
                <a:latin typeface="Century Gothic" charset="0"/>
              </a:rPr>
              <a:t>; </a:t>
            </a:r>
          </a:p>
          <a:p>
            <a:pPr lvl="1"/>
            <a:r>
              <a:rPr lang="en-US" b="1">
                <a:solidFill>
                  <a:srgbClr val="43FEF4"/>
                </a:solidFill>
                <a:latin typeface="Century Gothic" charset="0"/>
              </a:rPr>
              <a:t>Store </a:t>
            </a:r>
            <a:r>
              <a:rPr lang="en-US" b="1" err="1">
                <a:solidFill>
                  <a:srgbClr val="43FEF4"/>
                </a:solidFill>
                <a:latin typeface="Century Gothic" charset="0"/>
              </a:rPr>
              <a:t>Bigtable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 schemas</a:t>
            </a:r>
            <a:r>
              <a:rPr lang="en-US">
                <a:latin typeface="Century Gothic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8181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675" y="2370138"/>
            <a:ext cx="6795690" cy="4057296"/>
          </a:xfrm>
        </p:spPr>
      </p:pic>
      <p:sp>
        <p:nvSpPr>
          <p:cNvPr id="7" name="TextBox 6"/>
          <p:cNvSpPr txBox="1"/>
          <p:nvPr/>
        </p:nvSpPr>
        <p:spPr>
          <a:xfrm>
            <a:off x="7527925" y="2376488"/>
            <a:ext cx="4280177" cy="147732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b="1"/>
              <a:t>3 major components: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 </a:t>
            </a:r>
            <a:r>
              <a:rPr lang="en-US" b="1">
                <a:solidFill>
                  <a:srgbClr val="43FEF4"/>
                </a:solidFill>
              </a:rPr>
              <a:t>library </a:t>
            </a:r>
            <a:r>
              <a:rPr lang="en-US"/>
              <a:t>that is linked to every 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One </a:t>
            </a:r>
            <a:r>
              <a:rPr lang="en-US" b="1">
                <a:solidFill>
                  <a:srgbClr val="43FEF4"/>
                </a:solidFill>
              </a:rPr>
              <a:t>master server</a:t>
            </a:r>
            <a:endParaRPr lang="en-US" b="1"/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</a:rPr>
              <a:t>Many </a:t>
            </a:r>
            <a:r>
              <a:rPr lang="en-US" b="1">
                <a:solidFill>
                  <a:srgbClr val="43FEF4"/>
                </a:solidFill>
              </a:rPr>
              <a:t>tablet servers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3199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Bigtable</a:t>
            </a:r>
            <a:r>
              <a:rPr lang="en-US"/>
              <a:t> Illustration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213" y="2341563"/>
            <a:ext cx="6662198" cy="4091752"/>
          </a:xfrm>
        </p:spPr>
      </p:pic>
      <p:sp>
        <p:nvSpPr>
          <p:cNvPr id="4" name="TextBox 3"/>
          <p:cNvSpPr txBox="1"/>
          <p:nvPr/>
        </p:nvSpPr>
        <p:spPr>
          <a:xfrm>
            <a:off x="-2546993" y="3177375"/>
            <a:ext cx="15199359" cy="39469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24750" y="2327275"/>
            <a:ext cx="4373023" cy="2585323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b="1"/>
              <a:t>Master: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>
                <a:solidFill>
                  <a:srgbClr val="43FEF4"/>
                </a:solidFill>
              </a:rPr>
              <a:t>assigning </a:t>
            </a:r>
            <a:r>
              <a:rPr lang="en-US"/>
              <a:t>tablets to tablet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>
                <a:solidFill>
                  <a:srgbClr val="43FEF4"/>
                </a:solidFill>
              </a:rPr>
              <a:t>detecting </a:t>
            </a:r>
            <a:r>
              <a:rPr lang="en-US"/>
              <a:t>the addition and expiration of tablet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>
                <a:solidFill>
                  <a:srgbClr val="43FEF4"/>
                </a:solidFill>
              </a:rPr>
              <a:t>balancing </a:t>
            </a:r>
            <a:r>
              <a:rPr lang="en-US"/>
              <a:t>tablet-server load --&gt; split tablets that have grown too large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>
                <a:solidFill>
                  <a:srgbClr val="43FEF4"/>
                </a:solidFill>
              </a:rPr>
              <a:t>garbage collection</a:t>
            </a:r>
            <a:r>
              <a:rPr lang="en-US"/>
              <a:t> of files in GFS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handling </a:t>
            </a:r>
            <a:r>
              <a:rPr lang="en-US" b="1">
                <a:solidFill>
                  <a:srgbClr val="43FEF4"/>
                </a:solidFill>
              </a:rPr>
              <a:t>schema changes</a:t>
            </a:r>
            <a:endParaRPr 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7924800" y="5303838"/>
            <a:ext cx="3809382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Clients never communicate with the master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7504113" y="5246688"/>
            <a:ext cx="4354204" cy="9144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Tablet Location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2222500"/>
            <a:ext cx="5308600" cy="3759772"/>
          </a:xfrm>
        </p:spPr>
        <p:txBody>
          <a:bodyPr/>
          <a:lstStyle/>
          <a:p>
            <a:r>
              <a:rPr lang="en-US">
                <a:latin typeface="Century Gothic" charset="0"/>
              </a:rPr>
              <a:t>Use a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three-level </a:t>
            </a:r>
            <a:r>
              <a:rPr lang="en-US">
                <a:latin typeface="Century Gothic" charset="0"/>
              </a:rPr>
              <a:t>hierarchy analogous :</a:t>
            </a:r>
          </a:p>
          <a:p>
            <a:pPr lvl="1">
              <a:buFont typeface="+mj-lt"/>
              <a:buAutoNum type="arabicPeriod"/>
            </a:pPr>
            <a:r>
              <a:rPr lang="en-US">
                <a:latin typeface="Century Gothic" charset="0"/>
              </a:rPr>
              <a:t>A file stored in Chubby --&gt; contains 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location of the root tablet</a:t>
            </a:r>
            <a:endParaRPr lang="en-US" b="1">
              <a:latin typeface="Century Gothic" charset="0"/>
            </a:endParaRPr>
          </a:p>
          <a:p>
            <a:pPr lvl="1">
              <a:buFont typeface="+mj-lt"/>
              <a:buAutoNum type="arabicPeriod"/>
            </a:pPr>
            <a:r>
              <a:rPr lang="en-US">
                <a:latin typeface="Century Gothic" charset="0"/>
              </a:rPr>
              <a:t>The root tablet contains 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locations of all of the tablets</a:t>
            </a:r>
            <a:r>
              <a:rPr lang="en-US">
                <a:latin typeface="Century Gothic" charset="0"/>
              </a:rPr>
              <a:t> of a special METADATA table</a:t>
            </a:r>
          </a:p>
          <a:p>
            <a:pPr lvl="1">
              <a:buFont typeface="+mj-lt"/>
              <a:buAutoNum type="arabicPeriod"/>
            </a:pPr>
            <a:r>
              <a:rPr lang="en-US">
                <a:latin typeface="Century Gothic" charset="0"/>
              </a:rPr>
              <a:t>Each METADATA tablet contains 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location of a set of user tablets</a:t>
            </a:r>
            <a:endParaRPr lang="en-US" b="1">
              <a:latin typeface="Century Gothic" charset="0"/>
            </a:endParaRPr>
          </a:p>
        </p:txBody>
      </p:sp>
      <p:pic>
        <p:nvPicPr>
          <p:cNvPr id="8" name="Picture 7" descr="tablet-loc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18" y="2679700"/>
            <a:ext cx="5053645" cy="2639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938" y="2051050"/>
            <a:ext cx="5496973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Century Gothic" charset="0"/>
              </a:rPr>
              <a:t>given a row, how do clients find the right machine?</a:t>
            </a:r>
            <a:endParaRPr lang="en-US" b="1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1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Tablet Assignment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2003425"/>
            <a:ext cx="10434638" cy="4293782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rgbClr val="43FEF4"/>
                </a:solidFill>
                <a:latin typeface="Arial" charset="0"/>
              </a:rPr>
              <a:t>Each tablet</a:t>
            </a:r>
            <a:r>
              <a:rPr lang="en-US">
                <a:solidFill>
                  <a:srgbClr val="FFFFFF"/>
                </a:solidFill>
                <a:latin typeface="Arial" charset="0"/>
              </a:rPr>
              <a:t> is assigned to </a:t>
            </a:r>
            <a:r>
              <a:rPr lang="en-US" b="1">
                <a:solidFill>
                  <a:srgbClr val="43FEF4"/>
                </a:solidFill>
                <a:latin typeface="Arial" charset="0"/>
              </a:rPr>
              <a:t>one tablet server</a:t>
            </a:r>
            <a:r>
              <a:rPr lang="en-US">
                <a:solidFill>
                  <a:srgbClr val="FFFFFF"/>
                </a:solidFill>
                <a:latin typeface="Arial" charset="0"/>
              </a:rPr>
              <a:t> at a time</a:t>
            </a:r>
            <a:r>
              <a:rPr lang="en-US">
                <a:solidFill>
                  <a:srgbClr val="43FEF4"/>
                </a:solidFill>
                <a:latin typeface="Arial" charset="0"/>
              </a:rPr>
              <a:t> 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The master keeps track of: 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Arial" charset="0"/>
              </a:rPr>
              <a:t>The set of </a:t>
            </a:r>
            <a:r>
              <a:rPr lang="en-US" b="1">
                <a:solidFill>
                  <a:srgbClr val="43FEF4"/>
                </a:solidFill>
                <a:latin typeface="Arial" charset="0"/>
              </a:rPr>
              <a:t>live tablet servers</a:t>
            </a:r>
            <a:r>
              <a:rPr lang="en-US">
                <a:latin typeface="Arial" charset="0"/>
              </a:rPr>
              <a:t> 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Arial" charset="0"/>
              </a:rPr>
              <a:t>The </a:t>
            </a:r>
            <a:r>
              <a:rPr lang="en-US" b="1">
                <a:solidFill>
                  <a:srgbClr val="43FEF4"/>
                </a:solidFill>
                <a:latin typeface="Arial" charset="0"/>
              </a:rPr>
              <a:t>current assignment of tablets</a:t>
            </a:r>
            <a:r>
              <a:rPr lang="en-US">
                <a:latin typeface="Arial" charset="0"/>
              </a:rPr>
              <a:t> to tablet servers </a:t>
            </a:r>
          </a:p>
          <a:p>
            <a:pPr marL="0" indent="0">
              <a:buNone/>
            </a:pPr>
            <a:endParaRPr lang="en-US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How to </a:t>
            </a:r>
            <a:r>
              <a:rPr lang="en-US" sz="1600" b="1">
                <a:solidFill>
                  <a:srgbClr val="43FEF4"/>
                </a:solidFill>
                <a:latin typeface="Century Gothic" charset="0"/>
              </a:rPr>
              <a:t>keep track of tablet server</a:t>
            </a:r>
            <a:r>
              <a:rPr lang="en-US" sz="1600">
                <a:latin typeface="Century Gothic" charset="0"/>
              </a:rPr>
              <a:t>?</a:t>
            </a:r>
          </a:p>
          <a:p>
            <a:pPr lvl="1"/>
            <a:r>
              <a:rPr lang="en-US">
                <a:latin typeface="Century Gothic" charset="0"/>
              </a:rPr>
              <a:t>Use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Chubby lock</a:t>
            </a:r>
            <a:endParaRPr lang="en-US" b="1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Tablet server starts --&gt; creates and acquires an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exclusive lock</a:t>
            </a:r>
            <a:r>
              <a:rPr lang="en-US">
                <a:solidFill>
                  <a:srgbClr val="43FEF4"/>
                </a:solidFill>
                <a:latin typeface="Century Gothic" charset="0"/>
              </a:rPr>
              <a:t> </a:t>
            </a:r>
            <a:r>
              <a:rPr lang="en-US">
                <a:latin typeface="Century Gothic" charset="0"/>
              </a:rPr>
              <a:t>in a specific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Chubby directory</a:t>
            </a:r>
            <a:endParaRPr lang="en-US" b="1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The master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monitors </a:t>
            </a:r>
            <a:r>
              <a:rPr lang="en-US">
                <a:latin typeface="Century Gothic" charset="0"/>
              </a:rPr>
              <a:t>this chubby directory to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discover tablet servers</a:t>
            </a:r>
            <a:r>
              <a:rPr lang="en-US">
                <a:latin typeface="Century Gothic" charset="0"/>
              </a:rPr>
              <a:t>. </a:t>
            </a:r>
          </a:p>
          <a:p>
            <a:pPr lvl="1"/>
            <a:r>
              <a:rPr lang="en-US">
                <a:latin typeface="Century Gothic" charset="0"/>
              </a:rPr>
              <a:t>When network failure happens:</a:t>
            </a:r>
          </a:p>
          <a:p>
            <a:pPr lvl="2"/>
            <a:r>
              <a:rPr lang="en-US">
                <a:latin typeface="Century Gothic" charset="0"/>
              </a:rPr>
              <a:t>Tablet server loses its lock and stops serving its tablets. </a:t>
            </a:r>
          </a:p>
          <a:p>
            <a:pPr lvl="2"/>
            <a:r>
              <a:rPr lang="en-US">
                <a:latin typeface="Century Gothic" charset="0"/>
              </a:rPr>
              <a:t>A tablet server attempts to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reacquire an exclusive lock</a:t>
            </a:r>
            <a:endParaRPr lang="en-US" b="1">
              <a:latin typeface="Century Gothic" charset="0"/>
            </a:endParaRPr>
          </a:p>
          <a:p>
            <a:pPr lvl="2"/>
            <a:r>
              <a:rPr lang="en-US">
                <a:latin typeface="Century Gothic" charset="0"/>
              </a:rPr>
              <a:t>If the lock is no longer exists  --&gt; tablet server kills itself. </a:t>
            </a:r>
          </a:p>
        </p:txBody>
      </p:sp>
    </p:spTree>
    <p:extLst>
      <p:ext uri="{BB962C8B-B14F-4D97-AF65-F5344CB8AC3E}">
        <p14:creationId xmlns:p14="http://schemas.microsoft.com/office/powerpoint/2010/main" val="2240498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Tablet Server Failure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6588" y="2222500"/>
            <a:ext cx="6658948" cy="4146927"/>
          </a:xfrm>
        </p:spPr>
      </p:pic>
      <p:sp>
        <p:nvSpPr>
          <p:cNvPr id="7" name="TextBox 6"/>
          <p:cNvSpPr txBox="1"/>
          <p:nvPr/>
        </p:nvSpPr>
        <p:spPr>
          <a:xfrm>
            <a:off x="0" y="3200400"/>
            <a:ext cx="12192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Tablet Server Failure</a:t>
            </a:r>
            <a:r>
              <a:rPr lang="en-US" b="0">
                <a:solidFill>
                  <a:schemeClr val="tx1"/>
                </a:solidFill>
                <a:latin typeface="Century Gothic" charset="0"/>
              </a:rPr>
              <a:t> 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5799" y="2094221"/>
            <a:ext cx="7533238" cy="4496230"/>
          </a:xfrm>
        </p:spPr>
      </p:pic>
      <p:sp>
        <p:nvSpPr>
          <p:cNvPr id="4" name="TextBox 3"/>
          <p:cNvSpPr txBox="1"/>
          <p:nvPr/>
        </p:nvSpPr>
        <p:spPr>
          <a:xfrm>
            <a:off x="-463695" y="3072121"/>
            <a:ext cx="15072827" cy="4320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35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Tablet Serving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39" y="2519500"/>
            <a:ext cx="5344427" cy="3636963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Century Gothic" charset="0"/>
              </a:rPr>
              <a:t>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persistent</a:t>
            </a:r>
            <a:r>
              <a:rPr lang="en-US">
                <a:latin typeface="Century Gothic" charset="0"/>
              </a:rPr>
              <a:t> state of a tablet is stored in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GFS</a:t>
            </a:r>
            <a:endParaRPr lang="en-US" b="1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recently committed</a:t>
            </a:r>
            <a:r>
              <a:rPr lang="en-US">
                <a:latin typeface="Century Gothic" charset="0"/>
              </a:rPr>
              <a:t> ones are stored in memory in a sorted buffer called a </a:t>
            </a:r>
            <a:r>
              <a:rPr lang="en-US" b="1" err="1">
                <a:solidFill>
                  <a:srgbClr val="43FEF4"/>
                </a:solidFill>
                <a:latin typeface="Century Gothic" charset="0"/>
              </a:rPr>
              <a:t>memtable</a:t>
            </a:r>
            <a:endParaRPr lang="en-US" b="1">
              <a:latin typeface="Century Gothic" charset="0"/>
            </a:endParaRPr>
          </a:p>
          <a:p>
            <a:r>
              <a:rPr lang="en-US" b="1">
                <a:solidFill>
                  <a:srgbClr val="43FEF4"/>
                </a:solidFill>
                <a:latin typeface="Century Gothic" charset="0"/>
              </a:rPr>
              <a:t>Older updates</a:t>
            </a:r>
            <a:r>
              <a:rPr lang="en-US">
                <a:latin typeface="Century Gothic" charset="0"/>
              </a:rPr>
              <a:t> are stored in a sequence of </a:t>
            </a:r>
            <a:r>
              <a:rPr lang="en-US" b="1" err="1">
                <a:solidFill>
                  <a:srgbClr val="43FEF4"/>
                </a:solidFill>
                <a:latin typeface="Century Gothic" charset="0"/>
              </a:rPr>
              <a:t>SSTables</a:t>
            </a:r>
            <a:endParaRPr lang="en-US" b="1">
              <a:latin typeface="Century Gothic" charset="0"/>
            </a:endParaRPr>
          </a:p>
          <a:p>
            <a:r>
              <a:rPr lang="en-US">
                <a:latin typeface="Arial" charset="0"/>
              </a:rPr>
              <a:t>Tablet Recovery: </a:t>
            </a:r>
          </a:p>
          <a:p>
            <a:pPr lvl="1"/>
            <a:r>
              <a:rPr lang="en-US" b="1">
                <a:solidFill>
                  <a:srgbClr val="43FEF4"/>
                </a:solidFill>
                <a:latin typeface="Arial" charset="0"/>
              </a:rPr>
              <a:t>Read metadata</a:t>
            </a:r>
            <a:r>
              <a:rPr lang="en-US">
                <a:solidFill>
                  <a:srgbClr val="FFFFFF"/>
                </a:solidFill>
                <a:latin typeface="Arial" charset="0"/>
              </a:rPr>
              <a:t> containing SSTABLES and redo points</a:t>
            </a:r>
            <a:r>
              <a:rPr lang="en-US">
                <a:solidFill>
                  <a:srgbClr val="43FEF4"/>
                </a:solidFill>
                <a:latin typeface="Arial" charset="0"/>
              </a:rPr>
              <a:t> </a:t>
            </a:r>
            <a:endParaRPr lang="en-US">
              <a:latin typeface="Arial" charset="0"/>
            </a:endParaRPr>
          </a:p>
          <a:p>
            <a:pPr lvl="1"/>
            <a:r>
              <a:rPr lang="en-US" b="1">
                <a:solidFill>
                  <a:srgbClr val="43FEF4"/>
                </a:solidFill>
                <a:latin typeface="Arial" charset="0"/>
              </a:rPr>
              <a:t>Apply </a:t>
            </a:r>
            <a:r>
              <a:rPr lang="en-US">
                <a:latin typeface="Arial" charset="0"/>
              </a:rPr>
              <a:t>redo points</a:t>
            </a:r>
          </a:p>
          <a:p>
            <a:endParaRPr lang="en-US" b="1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48" y="2736362"/>
            <a:ext cx="4944675" cy="27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Bigtable?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  <a:latin typeface="Century Gothic" charset="0"/>
                <a:ea typeface="SimSun" charset="0"/>
              </a:rPr>
              <a:t>A distributed multidimensional sorted map, which is indexed by a row key, column key, and a timestamp </a:t>
            </a:r>
            <a:br>
              <a:rPr lang="en-US" altLang="zh-CN">
                <a:latin typeface="Century Gothic" charset="0"/>
                <a:ea typeface="SimSun" charset="0"/>
              </a:rPr>
            </a:br>
            <a:r>
              <a:rPr lang="en-US" altLang="ZH-CN" b="1">
                <a:solidFill>
                  <a:srgbClr val="FFFF00"/>
                </a:solidFill>
                <a:latin typeface="Century Gothic" charset="0"/>
                <a:ea typeface="SimSun" charset="0"/>
              </a:rPr>
              <a:t>&lt;Row: string, Column: string, Timestamp: Int64&gt; --&gt;  String</a:t>
            </a:r>
            <a:endParaRPr lang="en-US" altLang="ZH-CN" b="1">
              <a:latin typeface="Century Gothic" charset="0"/>
              <a:ea typeface="SimSun" charset="0"/>
            </a:endParaRPr>
          </a:p>
          <a:p>
            <a:pPr lvl="1"/>
            <a:r>
              <a:rPr lang="en-US" altLang="ZH-CN" b="1">
                <a:solidFill>
                  <a:srgbClr val="FFFFFF"/>
                </a:solidFill>
                <a:latin typeface="Calibri" charset="0"/>
                <a:ea typeface="SimSun" charset="0"/>
              </a:rPr>
              <a:t>access any cell in the </a:t>
            </a:r>
            <a:r>
              <a:rPr lang="en-US" altLang="ZH-CN" b="1" err="1">
                <a:solidFill>
                  <a:srgbClr val="FFFFFF"/>
                </a:solidFill>
                <a:latin typeface="Calibri" charset="0"/>
                <a:ea typeface="SimSun" charset="0"/>
              </a:rPr>
              <a:t>bigtable</a:t>
            </a:r>
            <a:r>
              <a:rPr lang="en-US" altLang="ZH-CN" b="1">
                <a:solidFill>
                  <a:srgbClr val="FFFFFF"/>
                </a:solidFill>
                <a:latin typeface="Calibri" charset="0"/>
                <a:ea typeface="SimSun" charset="0"/>
              </a:rPr>
              <a:t> by giving the row key, column key, and timestamp</a:t>
            </a:r>
            <a:endParaRPr lang="en-US" altLang="zh-CN" b="1">
              <a:latin typeface="Calibri" charset="0"/>
              <a:ea typeface="SimSun" charset="0"/>
            </a:endParaRPr>
          </a:p>
          <a:p>
            <a:pPr lvl="1"/>
            <a:r>
              <a:rPr lang="en-US" altLang="ZH-CN" b="1">
                <a:latin typeface="Calibri" charset="0"/>
                <a:ea typeface="SimSun" charset="0"/>
              </a:rPr>
              <a:t>Timestamp is useful for versioning  --&gt;</a:t>
            </a:r>
            <a:r>
              <a:rPr lang="en-US" altLang="zh-CN" b="1">
                <a:latin typeface="Calibri" charset="0"/>
                <a:ea typeface="SimSun" charset="0"/>
              </a:rPr>
              <a:t> keep track on </a:t>
            </a:r>
            <a:r>
              <a:rPr lang="en-US" altLang="ZH-CN" b="1">
                <a:latin typeface="Calibri" charset="0"/>
                <a:ea typeface="SimSun" charset="0"/>
              </a:rPr>
              <a:t>changes</a:t>
            </a:r>
          </a:p>
          <a:p>
            <a:r>
              <a:rPr lang="en-US" altLang="ZH-CN">
                <a:latin typeface="Century Gothic" charset="0"/>
                <a:ea typeface="SimSun" charset="0"/>
              </a:rPr>
              <a:t>Each value in the map is uninterpreted array of bytes. </a:t>
            </a:r>
            <a:endParaRPr lang="en-US" altLang="zh-CN">
              <a:latin typeface="Century Gothic" charset="0"/>
              <a:ea typeface="SimSun" charset="0"/>
            </a:endParaRPr>
          </a:p>
          <a:p>
            <a:r>
              <a:rPr lang="en-US" altLang="ZH-CN">
                <a:latin typeface="Century Gothic" charset="0"/>
                <a:ea typeface="SimSun" charset="0"/>
              </a:rPr>
              <a:t>Data is organized into three dimensions: rows, columns, and timestamps</a:t>
            </a:r>
          </a:p>
          <a:p>
            <a:endParaRPr lang="en-US" altLang="ZH-CN">
              <a:latin typeface="Century Gothic" charset="0"/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6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2222500"/>
            <a:ext cx="10553700" cy="4046952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rgbClr val="43FEF4"/>
                </a:solidFill>
              </a:rPr>
              <a:t>Minor </a:t>
            </a:r>
            <a:r>
              <a:rPr lang="en-US"/>
              <a:t>Compaction</a:t>
            </a:r>
          </a:p>
          <a:p>
            <a:pPr lvl="1"/>
            <a:r>
              <a:rPr lang="en-US"/>
              <a:t>Size of </a:t>
            </a:r>
            <a:r>
              <a:rPr lang="en-US" err="1"/>
              <a:t>memtable</a:t>
            </a:r>
            <a:r>
              <a:rPr lang="en-US"/>
              <a:t> </a:t>
            </a:r>
            <a:r>
              <a:rPr lang="en-US" b="1">
                <a:solidFill>
                  <a:srgbClr val="43FEF4"/>
                </a:solidFill>
              </a:rPr>
              <a:t>increases</a:t>
            </a:r>
            <a:endParaRPr lang="en-US" b="1"/>
          </a:p>
          <a:p>
            <a:pPr lvl="1"/>
            <a:r>
              <a:rPr lang="en-US">
                <a:latin typeface="Century Gothic" charset="0"/>
              </a:rPr>
              <a:t>Convert the </a:t>
            </a:r>
            <a:r>
              <a:rPr lang="en-US" b="1" err="1">
                <a:solidFill>
                  <a:srgbClr val="43FEF4"/>
                </a:solidFill>
                <a:latin typeface="Century Gothic" charset="0"/>
              </a:rPr>
              <a:t>memtable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 </a:t>
            </a:r>
            <a:r>
              <a:rPr lang="en-US">
                <a:latin typeface="Century Gothic" charset="0"/>
              </a:rPr>
              <a:t>into an </a:t>
            </a:r>
            <a:r>
              <a:rPr lang="en-US" b="1" err="1">
                <a:solidFill>
                  <a:srgbClr val="43FEF4"/>
                </a:solidFill>
                <a:latin typeface="Century Gothic" charset="0"/>
              </a:rPr>
              <a:t>SSTable</a:t>
            </a:r>
            <a:endParaRPr lang="en-US" b="1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Reduce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memory usage </a:t>
            </a:r>
            <a:r>
              <a:rPr lang="en-US" b="1">
                <a:solidFill>
                  <a:srgbClr val="FFFFFF"/>
                </a:solidFill>
                <a:latin typeface="Century Gothic" charset="0"/>
              </a:rPr>
              <a:t>and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log traffic</a:t>
            </a:r>
            <a:r>
              <a:rPr lang="en-US">
                <a:solidFill>
                  <a:srgbClr val="FFFFFF"/>
                </a:solidFill>
                <a:latin typeface="Century Gothic" charset="0"/>
              </a:rPr>
              <a:t> </a:t>
            </a:r>
            <a:endParaRPr lang="en-US">
              <a:latin typeface="Century Gothic" charset="0"/>
            </a:endParaRPr>
          </a:p>
          <a:p>
            <a:r>
              <a:rPr lang="en-US" b="1">
                <a:solidFill>
                  <a:srgbClr val="43FEF4"/>
                </a:solidFill>
              </a:rPr>
              <a:t>Merging </a:t>
            </a:r>
            <a:r>
              <a:rPr lang="en-US"/>
              <a:t>Compaction</a:t>
            </a:r>
          </a:p>
          <a:p>
            <a:pPr lvl="1"/>
            <a:r>
              <a:rPr lang="en-US"/>
              <a:t>Number of </a:t>
            </a:r>
            <a:r>
              <a:rPr lang="en-US" err="1"/>
              <a:t>SSTable</a:t>
            </a:r>
            <a:r>
              <a:rPr lang="en-US"/>
              <a:t> </a:t>
            </a:r>
            <a:r>
              <a:rPr lang="en-US" b="1">
                <a:solidFill>
                  <a:srgbClr val="43FEF4"/>
                </a:solidFill>
              </a:rPr>
              <a:t>increases</a:t>
            </a:r>
            <a:endParaRPr lang="en-US" b="1"/>
          </a:p>
          <a:p>
            <a:pPr lvl="1"/>
            <a:r>
              <a:rPr lang="en-US" b="1">
                <a:solidFill>
                  <a:srgbClr val="43FEF4"/>
                </a:solidFill>
                <a:latin typeface="Century Gothic" charset="0"/>
              </a:rPr>
              <a:t>Bound the number</a:t>
            </a:r>
            <a:r>
              <a:rPr lang="en-US" b="1">
                <a:latin typeface="Century Gothic" charset="0"/>
              </a:rPr>
              <a:t> </a:t>
            </a:r>
            <a:r>
              <a:rPr lang="en-US">
                <a:latin typeface="Century Gothic" charset="0"/>
              </a:rPr>
              <a:t>of </a:t>
            </a:r>
            <a:r>
              <a:rPr lang="en-US" err="1">
                <a:latin typeface="Century Gothic" charset="0"/>
              </a:rPr>
              <a:t>SSTable</a:t>
            </a:r>
            <a:endParaRPr lang="en-US">
              <a:latin typeface="Century Gothic" charset="0"/>
            </a:endParaRPr>
          </a:p>
          <a:p>
            <a:pPr lvl="2"/>
            <a:r>
              <a:rPr lang="en-US">
                <a:latin typeface="Century Gothic" charset="0"/>
              </a:rPr>
              <a:t>Reads 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contents of a few </a:t>
            </a:r>
            <a:r>
              <a:rPr lang="en-US" b="1" err="1">
                <a:solidFill>
                  <a:srgbClr val="43FEF4"/>
                </a:solidFill>
                <a:latin typeface="Century Gothic" charset="0"/>
              </a:rPr>
              <a:t>SSTables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 and the </a:t>
            </a:r>
            <a:r>
              <a:rPr lang="en-US" b="1" err="1">
                <a:solidFill>
                  <a:srgbClr val="43FEF4"/>
                </a:solidFill>
                <a:latin typeface="Century Gothic" charset="0"/>
              </a:rPr>
              <a:t>memtable</a:t>
            </a:r>
            <a:r>
              <a:rPr lang="en-US">
                <a:latin typeface="Century Gothic" charset="0"/>
              </a:rPr>
              <a:t>, and writes out a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new </a:t>
            </a:r>
            <a:r>
              <a:rPr lang="en-US" b="1" err="1">
                <a:solidFill>
                  <a:srgbClr val="43FEF4"/>
                </a:solidFill>
                <a:latin typeface="Century Gothic" charset="0"/>
              </a:rPr>
              <a:t>SSTable</a:t>
            </a:r>
            <a:r>
              <a:rPr lang="en-US">
                <a:latin typeface="Century Gothic" charset="0"/>
              </a:rPr>
              <a:t>. </a:t>
            </a:r>
          </a:p>
          <a:p>
            <a:r>
              <a:rPr lang="en-US" b="1">
                <a:solidFill>
                  <a:srgbClr val="43FEF4"/>
                </a:solidFill>
                <a:latin typeface="Century Gothic" charset="0"/>
              </a:rPr>
              <a:t>Major </a:t>
            </a:r>
            <a:r>
              <a:rPr lang="en-US">
                <a:latin typeface="Century Gothic" charset="0"/>
              </a:rPr>
              <a:t>Compaction</a:t>
            </a:r>
          </a:p>
          <a:p>
            <a:pPr lvl="1"/>
            <a:r>
              <a:rPr lang="en-US">
                <a:latin typeface="Century Gothic" charset="0"/>
              </a:rPr>
              <a:t>Rewrites all </a:t>
            </a:r>
            <a:r>
              <a:rPr lang="en-US" err="1">
                <a:latin typeface="Century Gothic" charset="0"/>
              </a:rPr>
              <a:t>SSTables</a:t>
            </a:r>
            <a:r>
              <a:rPr lang="en-US">
                <a:latin typeface="Century Gothic" charset="0"/>
              </a:rPr>
              <a:t> into one new </a:t>
            </a:r>
            <a:r>
              <a:rPr lang="en-US" err="1">
                <a:latin typeface="Century Gothic" charset="0"/>
              </a:rPr>
              <a:t>SSTable</a:t>
            </a:r>
            <a:endParaRPr lang="en-US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Clean deletes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78" y="1605583"/>
            <a:ext cx="4944675" cy="27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39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Cassandra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Cassandra?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Century Gothic" charset="0"/>
              </a:rPr>
              <a:t>Distributed storage system</a:t>
            </a:r>
            <a:endParaRPr lang="en-US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For managing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very large amounts of structured data</a:t>
            </a:r>
            <a:endParaRPr lang="en-US" b="1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Across many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commodity servers</a:t>
            </a:r>
            <a:endParaRPr lang="en-US" b="1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Providing highly available service with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no single point of failure</a:t>
            </a:r>
            <a:endParaRPr lang="en-US" b="1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Aims to run on top of hundreds of nodes, spread across different data centers</a:t>
            </a:r>
          </a:p>
          <a:p>
            <a:r>
              <a:rPr lang="en-US">
                <a:latin typeface="Century Gothic" charset="0"/>
              </a:rPr>
              <a:t>Designed to run on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cheap commodity hardware</a:t>
            </a:r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11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Story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Facebook runs 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largest social networking platform</a:t>
            </a:r>
            <a:endParaRPr lang="en-US" b="1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Strict requirements on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performance, reliability, efficiency, and scalability</a:t>
            </a:r>
            <a:r>
              <a:rPr lang="en-US" b="1">
                <a:solidFill>
                  <a:srgbClr val="000000"/>
                </a:solidFill>
                <a:latin typeface="Century Gothic" charset="0"/>
              </a:rPr>
              <a:t> </a:t>
            </a:r>
            <a:endParaRPr lang="en-US" b="1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Serves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hundreds of millions users</a:t>
            </a:r>
            <a:r>
              <a:rPr lang="en-US">
                <a:latin typeface="Century Gothic" charset="0"/>
              </a:rPr>
              <a:t> at peak times</a:t>
            </a:r>
          </a:p>
          <a:p>
            <a:r>
              <a:rPr lang="en-US">
                <a:latin typeface="Century Gothic" charset="0"/>
              </a:rPr>
              <a:t>Using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tens of thousands of servers</a:t>
            </a:r>
            <a:r>
              <a:rPr lang="en-US">
                <a:latin typeface="Century Gothic" charset="0"/>
              </a:rPr>
              <a:t> located in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many data centers</a:t>
            </a:r>
            <a:r>
              <a:rPr lang="en-US">
                <a:latin typeface="Century Gothic" charset="0"/>
              </a:rPr>
              <a:t> around the world</a:t>
            </a:r>
          </a:p>
          <a:p>
            <a:r>
              <a:rPr lang="en-US">
                <a:latin typeface="Century Gothic" charset="0"/>
              </a:rPr>
              <a:t>There are always a small but significant number of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server and network components that are failing</a:t>
            </a:r>
            <a:r>
              <a:rPr lang="en-US">
                <a:latin typeface="Century Gothic" charset="0"/>
              </a:rPr>
              <a:t> at any given time</a:t>
            </a:r>
          </a:p>
          <a:p>
            <a:r>
              <a:rPr lang="en-US">
                <a:latin typeface="Century Gothic" charset="0"/>
              </a:rPr>
              <a:t>So, Facebook developed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CASSANDRA</a:t>
            </a:r>
            <a:endParaRPr lang="en-US" b="1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7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Cassandra vs Database (DBMS)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Cassandra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shares many design and implementation</a:t>
            </a:r>
            <a:r>
              <a:rPr lang="en-US">
                <a:latin typeface="Century Gothic" charset="0"/>
              </a:rPr>
              <a:t> strategies with database</a:t>
            </a:r>
          </a:p>
          <a:p>
            <a:r>
              <a:rPr lang="en-US" b="1">
                <a:solidFill>
                  <a:srgbClr val="43FEF4"/>
                </a:solidFill>
                <a:latin typeface="Century Gothic" charset="0"/>
              </a:rPr>
              <a:t>Does not support a full relational</a:t>
            </a:r>
            <a:r>
              <a:rPr lang="en-US">
                <a:latin typeface="Century Gothic" charset="0"/>
              </a:rPr>
              <a:t> data model</a:t>
            </a:r>
          </a:p>
          <a:p>
            <a:r>
              <a:rPr lang="en-US">
                <a:latin typeface="Century Gothic" charset="0"/>
              </a:rPr>
              <a:t>It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provides clients</a:t>
            </a:r>
            <a:r>
              <a:rPr lang="en-US">
                <a:latin typeface="Century Gothic" charset="0"/>
              </a:rPr>
              <a:t> with a simple data model that supports dynamic control over data layout and format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Cassandra has a </a:t>
            </a:r>
            <a:r>
              <a:rPr lang="en-US" b="1">
                <a:solidFill>
                  <a:srgbClr val="43FEF4"/>
                </a:solidFill>
              </a:rPr>
              <a:t>similar data model</a:t>
            </a:r>
            <a:r>
              <a:rPr lang="en-US"/>
              <a:t> with Google </a:t>
            </a:r>
            <a:r>
              <a:rPr lang="en-US" err="1"/>
              <a:t>Bigtable</a:t>
            </a:r>
            <a:r>
              <a:rPr lang="en-US"/>
              <a:t>:</a:t>
            </a:r>
          </a:p>
          <a:p>
            <a:pPr lvl="1"/>
            <a:r>
              <a:rPr lang="it-IT">
                <a:latin typeface="Century Gothic" charset="0"/>
              </a:rPr>
              <a:t>A </a:t>
            </a:r>
            <a:r>
              <a:rPr lang="it-IT" b="1" err="1">
                <a:solidFill>
                  <a:srgbClr val="43FEF4"/>
                </a:solidFill>
                <a:latin typeface="Century Gothic" charset="0"/>
              </a:rPr>
              <a:t>table</a:t>
            </a:r>
            <a:r>
              <a:rPr lang="it-IT">
                <a:latin typeface="Century Gothic" charset="0"/>
              </a:rPr>
              <a:t> in Cassandra </a:t>
            </a:r>
            <a:r>
              <a:rPr lang="it-IT" err="1">
                <a:latin typeface="Century Gothic" charset="0"/>
              </a:rPr>
              <a:t>is</a:t>
            </a:r>
            <a:r>
              <a:rPr lang="it-IT">
                <a:latin typeface="Century Gothic" charset="0"/>
              </a:rPr>
              <a:t> a </a:t>
            </a:r>
            <a:r>
              <a:rPr lang="it-IT" err="1">
                <a:latin typeface="Century Gothic" charset="0"/>
              </a:rPr>
              <a:t>distributed</a:t>
            </a:r>
            <a:r>
              <a:rPr lang="it-IT">
                <a:latin typeface="Century Gothic" charset="0"/>
              </a:rPr>
              <a:t> </a:t>
            </a:r>
            <a:r>
              <a:rPr lang="it-IT" b="1">
                <a:solidFill>
                  <a:srgbClr val="43FEF4"/>
                </a:solidFill>
                <a:latin typeface="Century Gothic" charset="0"/>
              </a:rPr>
              <a:t>multi </a:t>
            </a:r>
            <a:r>
              <a:rPr lang="it-IT" b="1" err="1">
                <a:solidFill>
                  <a:srgbClr val="43FEF4"/>
                </a:solidFill>
                <a:latin typeface="Century Gothic" charset="0"/>
              </a:rPr>
              <a:t>dimensional</a:t>
            </a:r>
            <a:r>
              <a:rPr lang="it-IT" b="1">
                <a:solidFill>
                  <a:srgbClr val="43FEF4"/>
                </a:solidFill>
                <a:latin typeface="Century Gothic" charset="0"/>
              </a:rPr>
              <a:t>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map</a:t>
            </a:r>
            <a:r>
              <a:rPr lang="en-US">
                <a:latin typeface="Century Gothic" charset="0"/>
              </a:rPr>
              <a:t> indexed by a key</a:t>
            </a:r>
          </a:p>
          <a:p>
            <a:pPr lvl="1"/>
            <a:r>
              <a:rPr lang="en-US">
                <a:latin typeface="Century Gothic" charset="0"/>
              </a:rPr>
              <a:t>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row key</a:t>
            </a:r>
            <a:r>
              <a:rPr lang="en-US">
                <a:latin typeface="Century Gothic" charset="0"/>
              </a:rPr>
              <a:t> in a table is a string with no size restrictions</a:t>
            </a:r>
          </a:p>
          <a:p>
            <a:pPr lvl="1"/>
            <a:r>
              <a:rPr lang="en-US">
                <a:latin typeface="Century Gothic" charset="0"/>
              </a:rPr>
              <a:t>Every operation under a single row key is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atomic</a:t>
            </a:r>
            <a:endParaRPr lang="en-US" b="1">
              <a:latin typeface="Century Gothic" charset="0"/>
            </a:endParaRPr>
          </a:p>
          <a:p>
            <a:pPr lvl="2"/>
            <a:r>
              <a:rPr lang="en-US">
                <a:latin typeface="Century Gothic" charset="0"/>
              </a:rPr>
              <a:t>no matter how many columns are being read or written into</a:t>
            </a:r>
          </a:p>
          <a:p>
            <a:pPr lvl="1"/>
            <a:r>
              <a:rPr lang="en-US">
                <a:latin typeface="Century Gothic" charset="0"/>
              </a:rPr>
              <a:t>Columns are grouped together into sets called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column families</a:t>
            </a:r>
            <a:endParaRPr lang="en-US" b="1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39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Families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Cassandra exposes two kinds of columns families: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Simple</a:t>
            </a:r>
            <a:r>
              <a:rPr lang="en-US">
                <a:latin typeface="Century Gothic" charset="0"/>
              </a:rPr>
              <a:t> and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Super</a:t>
            </a:r>
            <a:r>
              <a:rPr lang="en-US">
                <a:latin typeface="Century Gothic" charset="0"/>
              </a:rPr>
              <a:t> column families</a:t>
            </a:r>
          </a:p>
          <a:p>
            <a:r>
              <a:rPr lang="en-US" b="1">
                <a:solidFill>
                  <a:srgbClr val="43FEF4"/>
                </a:solidFill>
                <a:latin typeface="Century Gothic" charset="0"/>
              </a:rPr>
              <a:t>Simple</a:t>
            </a:r>
            <a:r>
              <a:rPr lang="en-US">
                <a:latin typeface="Century Gothic" charset="0"/>
              </a:rPr>
              <a:t> column families are very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similar with </a:t>
            </a:r>
            <a:r>
              <a:rPr lang="en-US" b="1" err="1">
                <a:solidFill>
                  <a:srgbClr val="43FEF4"/>
                </a:solidFill>
                <a:latin typeface="Century Gothic" charset="0"/>
              </a:rPr>
              <a:t>Bigtable</a:t>
            </a:r>
            <a:r>
              <a:rPr lang="en-US">
                <a:latin typeface="Century Gothic" charset="0"/>
              </a:rPr>
              <a:t> column families</a:t>
            </a:r>
          </a:p>
          <a:p>
            <a:r>
              <a:rPr lang="en-US" b="1">
                <a:solidFill>
                  <a:srgbClr val="43FEF4"/>
                </a:solidFill>
                <a:latin typeface="Century Gothic" charset="0"/>
              </a:rPr>
              <a:t>Super</a:t>
            </a:r>
            <a:r>
              <a:rPr lang="en-US">
                <a:latin typeface="Century Gothic" charset="0"/>
              </a:rPr>
              <a:t> column families can be visualized as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a column family within a column family</a:t>
            </a:r>
            <a:endParaRPr lang="en-US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Any column within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a column family</a:t>
            </a:r>
            <a:r>
              <a:rPr lang="en-US">
                <a:latin typeface="Century Gothic" charset="0"/>
              </a:rPr>
              <a:t> </a:t>
            </a:r>
            <a:r>
              <a:rPr lang="en-US">
                <a:solidFill>
                  <a:srgbClr val="FFFFFF"/>
                </a:solidFill>
                <a:latin typeface="Century Gothic" charset="0"/>
              </a:rPr>
              <a:t>is accessed</a:t>
            </a:r>
            <a:r>
              <a:rPr lang="en-US">
                <a:latin typeface="Century Gothic" charset="0"/>
              </a:rPr>
              <a:t> using the convention column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family : column</a:t>
            </a:r>
            <a:endParaRPr lang="en-US" b="1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Any column within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a column family that is of type super</a:t>
            </a:r>
            <a:r>
              <a:rPr lang="en-US">
                <a:latin typeface="Century Gothic" charset="0"/>
              </a:rPr>
              <a:t> is accessed using the convention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column family : super column : column</a:t>
            </a:r>
            <a:endParaRPr lang="en-US" b="1">
              <a:latin typeface="Century Gothic" charset="0"/>
            </a:endParaRPr>
          </a:p>
          <a:p>
            <a:endParaRPr lang="en-US" b="1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07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entury Gothic" charset="0"/>
              </a:rPr>
              <a:t>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Cassandra API</a:t>
            </a:r>
            <a:r>
              <a:rPr lang="en-US">
                <a:latin typeface="Century Gothic" charset="0"/>
              </a:rPr>
              <a:t> consists of the following three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simple methods</a:t>
            </a:r>
            <a:r>
              <a:rPr lang="en-US">
                <a:latin typeface="Century Gothic" charset="0"/>
              </a:rPr>
              <a:t>:</a:t>
            </a:r>
          </a:p>
          <a:p>
            <a:pPr lvl="1"/>
            <a:r>
              <a:rPr lang="en-US">
                <a:latin typeface="Century Gothic" charset="0"/>
              </a:rPr>
              <a:t>insert(table; key; </a:t>
            </a:r>
            <a:r>
              <a:rPr lang="en-US" err="1">
                <a:latin typeface="Century Gothic" charset="0"/>
              </a:rPr>
              <a:t>rowMutation</a:t>
            </a:r>
            <a:r>
              <a:rPr lang="en-US">
                <a:latin typeface="Century Gothic" charset="0"/>
              </a:rPr>
              <a:t>)</a:t>
            </a:r>
          </a:p>
          <a:p>
            <a:pPr lvl="1"/>
            <a:r>
              <a:rPr lang="en-US">
                <a:latin typeface="Century Gothic" charset="0"/>
              </a:rPr>
              <a:t>get(table; key; </a:t>
            </a:r>
            <a:r>
              <a:rPr lang="en-US" err="1">
                <a:latin typeface="Century Gothic" charset="0"/>
              </a:rPr>
              <a:t>columnName</a:t>
            </a:r>
            <a:r>
              <a:rPr lang="en-US">
                <a:latin typeface="Century Gothic" charset="0"/>
              </a:rPr>
              <a:t>)</a:t>
            </a:r>
          </a:p>
          <a:p>
            <a:pPr lvl="1"/>
            <a:r>
              <a:rPr lang="en-US">
                <a:latin typeface="Century Gothic" charset="0"/>
              </a:rPr>
              <a:t>delete(table; key; </a:t>
            </a:r>
            <a:r>
              <a:rPr lang="en-US" err="1">
                <a:latin typeface="Century Gothic" charset="0"/>
              </a:rPr>
              <a:t>columnName</a:t>
            </a:r>
            <a:r>
              <a:rPr lang="en-US">
                <a:latin typeface="Century Gothic" charset="0"/>
              </a:rPr>
              <a:t>)</a:t>
            </a:r>
          </a:p>
          <a:p>
            <a:r>
              <a:rPr lang="en-US" b="1" err="1">
                <a:solidFill>
                  <a:srgbClr val="43FEF4"/>
                </a:solidFill>
                <a:latin typeface="Century Gothic" charset="0"/>
              </a:rPr>
              <a:t>columnName</a:t>
            </a:r>
            <a:r>
              <a:rPr lang="en-US">
                <a:latin typeface="Century Gothic" charset="0"/>
              </a:rPr>
              <a:t> can refer to:</a:t>
            </a:r>
          </a:p>
          <a:p>
            <a:pPr lvl="1"/>
            <a:r>
              <a:rPr lang="en-US">
                <a:latin typeface="Century Gothic" charset="0"/>
              </a:rPr>
              <a:t>A specific column within a column family, </a:t>
            </a:r>
          </a:p>
          <a:p>
            <a:pPr lvl="1"/>
            <a:r>
              <a:rPr lang="en-US">
                <a:latin typeface="Century Gothic" charset="0"/>
              </a:rPr>
              <a:t>A column family, </a:t>
            </a:r>
          </a:p>
          <a:p>
            <a:pPr lvl="1"/>
            <a:r>
              <a:rPr lang="en-US">
                <a:latin typeface="Century Gothic" charset="0"/>
              </a:rPr>
              <a:t>A super column family, or </a:t>
            </a:r>
          </a:p>
          <a:p>
            <a:pPr lvl="1"/>
            <a:r>
              <a:rPr lang="en-US">
                <a:latin typeface="Century Gothic" charset="0"/>
              </a:rPr>
              <a:t>A column within a super column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7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b="1">
                <a:solidFill>
                  <a:srgbClr val="43FEF4"/>
                </a:solidFill>
                <a:latin typeface="Century Gothic" charset="0"/>
              </a:rPr>
              <a:t>Core</a:t>
            </a:r>
            <a:r>
              <a:rPr lang="en-US" sz="1600">
                <a:latin typeface="Century Gothic" charset="0"/>
              </a:rPr>
              <a:t> distributed systems </a:t>
            </a:r>
            <a:r>
              <a:rPr lang="en-US" sz="1600" b="1">
                <a:solidFill>
                  <a:srgbClr val="43FEF4"/>
                </a:solidFill>
                <a:latin typeface="Century Gothic" charset="0"/>
              </a:rPr>
              <a:t>techniques</a:t>
            </a:r>
            <a:r>
              <a:rPr lang="en-US" sz="1600">
                <a:latin typeface="Century Gothic" charset="0"/>
              </a:rPr>
              <a:t>:</a:t>
            </a:r>
          </a:p>
          <a:p>
            <a:pPr lvl="2"/>
            <a:r>
              <a:rPr lang="en-US">
                <a:latin typeface="Century Gothic" charset="0"/>
              </a:rPr>
              <a:t>Partitioning,  </a:t>
            </a:r>
          </a:p>
          <a:p>
            <a:pPr lvl="2"/>
            <a:r>
              <a:rPr lang="en-US">
                <a:latin typeface="Century Gothic" charset="0"/>
              </a:rPr>
              <a:t>Replication,  </a:t>
            </a:r>
          </a:p>
          <a:p>
            <a:pPr lvl="2"/>
            <a:r>
              <a:rPr lang="en-US">
                <a:latin typeface="Century Gothic" charset="0"/>
              </a:rPr>
              <a:t>Membership,  </a:t>
            </a:r>
          </a:p>
          <a:p>
            <a:pPr lvl="2"/>
            <a:r>
              <a:rPr lang="en-US">
                <a:latin typeface="Century Gothic" charset="0"/>
              </a:rPr>
              <a:t>Failure handling and </a:t>
            </a:r>
          </a:p>
          <a:p>
            <a:pPr lvl="2"/>
            <a:r>
              <a:rPr lang="en-US">
                <a:latin typeface="Century Gothic" charset="0"/>
              </a:rPr>
              <a:t>Scaling </a:t>
            </a:r>
          </a:p>
        </p:txBody>
      </p:sp>
    </p:spTree>
    <p:extLst>
      <p:ext uri="{BB962C8B-B14F-4D97-AF65-F5344CB8AC3E}">
        <p14:creationId xmlns:p14="http://schemas.microsoft.com/office/powerpoint/2010/main" val="3565240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Handling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entury Gothic" charset="0"/>
              </a:rPr>
              <a:t>A read/write request for a key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gets routed to any node</a:t>
            </a:r>
            <a:r>
              <a:rPr lang="en-US" b="1">
                <a:latin typeface="Century Gothic" charset="0"/>
              </a:rPr>
              <a:t> in the Cassandra cluster. The node then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determines the replicas</a:t>
            </a:r>
            <a:r>
              <a:rPr lang="en-US">
                <a:latin typeface="Century Gothic" charset="0"/>
              </a:rPr>
              <a:t> for this particular key</a:t>
            </a:r>
          </a:p>
          <a:p>
            <a:r>
              <a:rPr lang="en-US">
                <a:latin typeface="Century Gothic" charset="0"/>
              </a:rPr>
              <a:t>For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writes</a:t>
            </a:r>
            <a:r>
              <a:rPr lang="en-US">
                <a:latin typeface="Century Gothic" charset="0"/>
              </a:rPr>
              <a:t>, the system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routes the requests to the replicas and waits for a quorum</a:t>
            </a:r>
            <a:r>
              <a:rPr lang="en-US">
                <a:latin typeface="Century Gothic" charset="0"/>
              </a:rPr>
              <a:t> of replicas to acknowledge the completion of the writes</a:t>
            </a:r>
          </a:p>
          <a:p>
            <a:r>
              <a:rPr lang="en-US">
                <a:latin typeface="Century Gothic" charset="0"/>
              </a:rPr>
              <a:t>For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reads</a:t>
            </a:r>
            <a:r>
              <a:rPr lang="en-US">
                <a:latin typeface="Century Gothic" charset="0"/>
              </a:rPr>
              <a:t>, based on 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consistency guarantees</a:t>
            </a:r>
            <a:r>
              <a:rPr lang="en-US">
                <a:latin typeface="Century Gothic" charset="0"/>
              </a:rPr>
              <a:t> required by the client: </a:t>
            </a:r>
          </a:p>
          <a:p>
            <a:pPr lvl="1"/>
            <a:r>
              <a:rPr lang="en-US">
                <a:latin typeface="Century Gothic" charset="0"/>
              </a:rPr>
              <a:t>Routes the requests to 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closest replica</a:t>
            </a:r>
            <a:r>
              <a:rPr lang="en-US">
                <a:latin typeface="Century Gothic" charset="0"/>
              </a:rPr>
              <a:t>, or </a:t>
            </a:r>
          </a:p>
          <a:p>
            <a:pPr lvl="1"/>
            <a:r>
              <a:rPr lang="en-US">
                <a:latin typeface="Century Gothic" charset="0"/>
              </a:rPr>
              <a:t>Routes the requests to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all replicas and waits for a quorum</a:t>
            </a:r>
            <a:r>
              <a:rPr lang="en-US">
                <a:latin typeface="Century Gothic" charset="0"/>
              </a:rPr>
              <a:t> of responses</a:t>
            </a:r>
          </a:p>
        </p:txBody>
      </p:sp>
    </p:spTree>
    <p:extLst>
      <p:ext uri="{BB962C8B-B14F-4D97-AF65-F5344CB8AC3E}">
        <p14:creationId xmlns:p14="http://schemas.microsoft.com/office/powerpoint/2010/main" val="79223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 of table that stores web pages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9176" y="2625812"/>
            <a:ext cx="7442843" cy="1886124"/>
          </a:xfr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627055" y="3917659"/>
            <a:ext cx="259946" cy="1088471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7266" y="3188049"/>
            <a:ext cx="2743200" cy="78646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4801" y="334558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92335" y="350311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to add 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7404" y="381818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Click </a:t>
            </a:r>
            <a:r>
              <a:rPr lang="en-US" err="1"/>
              <a:t>dd</a:t>
            </a:r>
            <a:r>
              <a:rPr lang="en-US"/>
              <a:t>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490" y="5004000"/>
            <a:ext cx="82867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304" y="1899000"/>
            <a:ext cx="1457325" cy="390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7404" y="4914000"/>
            <a:ext cx="1457325" cy="400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898" y="5670000"/>
            <a:ext cx="1590675" cy="39052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587262" y="2258636"/>
            <a:ext cx="1874104" cy="396529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12013" y="4158000"/>
            <a:ext cx="1027687" cy="1511471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88251" y="4011025"/>
            <a:ext cx="1522931" cy="1016471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43308" y="2185545"/>
            <a:ext cx="469413" cy="612529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24754" y="2231471"/>
            <a:ext cx="683154" cy="414529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135406" y="4329002"/>
            <a:ext cx="1007314" cy="665471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972391" y="3956862"/>
            <a:ext cx="223928" cy="1025471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784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Key feature :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ability to scale incrementally</a:t>
            </a:r>
            <a:endParaRPr lang="en-US" b="1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Dynamically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partition the data</a:t>
            </a:r>
            <a:r>
              <a:rPr lang="en-US" b="1">
                <a:latin typeface="Century Gothic" charset="0"/>
              </a:rPr>
              <a:t> </a:t>
            </a:r>
            <a:r>
              <a:rPr lang="en-US">
                <a:latin typeface="Century Gothic" charset="0"/>
              </a:rPr>
              <a:t>over the set of nodes in the cluster</a:t>
            </a:r>
          </a:p>
          <a:p>
            <a:pPr lvl="1"/>
            <a:r>
              <a:rPr lang="en-US">
                <a:latin typeface="Century Gothic" charset="0"/>
              </a:rPr>
              <a:t>Using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consistent hashing</a:t>
            </a:r>
            <a:endParaRPr lang="en-US" b="1">
              <a:latin typeface="Century Gothic" charset="0"/>
            </a:endParaRPr>
          </a:p>
          <a:p>
            <a:r>
              <a:rPr lang="en-US"/>
              <a:t>How consistent hashing works?</a:t>
            </a:r>
          </a:p>
          <a:p>
            <a:pPr lvl="1"/>
            <a:r>
              <a:rPr lang="en-US">
                <a:latin typeface="Century Gothic" charset="0"/>
              </a:rPr>
              <a:t>Output range of a hash function is treated as a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fixed circular space</a:t>
            </a:r>
            <a:r>
              <a:rPr lang="en-US">
                <a:latin typeface="Century Gothic" charset="0"/>
              </a:rPr>
              <a:t> or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"ring"</a:t>
            </a:r>
            <a:endParaRPr lang="en-US" b="1">
              <a:latin typeface="Century Gothic" charset="0"/>
            </a:endParaRPr>
          </a:p>
          <a:p>
            <a:pPr lvl="1"/>
            <a:r>
              <a:rPr lang="en-US" b="1">
                <a:solidFill>
                  <a:srgbClr val="43FEF4"/>
                </a:solidFill>
                <a:latin typeface="Century Gothic" charset="0"/>
              </a:rPr>
              <a:t>Each node</a:t>
            </a:r>
            <a:r>
              <a:rPr lang="en-US">
                <a:latin typeface="Century Gothic" charset="0"/>
              </a:rPr>
              <a:t> in the system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is assigned a random value within this space</a:t>
            </a:r>
            <a:r>
              <a:rPr lang="en-US" b="1">
                <a:latin typeface="Century Gothic" charset="0"/>
              </a:rPr>
              <a:t> --&gt; </a:t>
            </a:r>
            <a:r>
              <a:rPr lang="en-US">
                <a:latin typeface="Century Gothic" charset="0"/>
              </a:rPr>
              <a:t>represents its position on the ring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0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To achieve high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availability</a:t>
            </a:r>
            <a:r>
              <a:rPr lang="en-US">
                <a:latin typeface="Century Gothic" charset="0"/>
              </a:rPr>
              <a:t> and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durability</a:t>
            </a:r>
            <a:endParaRPr lang="en-US" b="1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Each data item is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replicated at N hosts</a:t>
            </a:r>
            <a:endParaRPr lang="en-US" b="1">
              <a:latin typeface="Century Gothic" charset="0"/>
            </a:endParaRPr>
          </a:p>
          <a:p>
            <a:pPr lvl="1"/>
            <a:r>
              <a:rPr lang="en-US" b="1">
                <a:solidFill>
                  <a:srgbClr val="43FEF4"/>
                </a:solidFill>
                <a:latin typeface="Century Gothic" charset="0"/>
              </a:rPr>
              <a:t>N is the replication factor</a:t>
            </a:r>
            <a:r>
              <a:rPr lang="en-US">
                <a:latin typeface="Century Gothic" charset="0"/>
              </a:rPr>
              <a:t> configured "per-instance"</a:t>
            </a:r>
          </a:p>
          <a:p>
            <a:r>
              <a:rPr lang="en-US">
                <a:latin typeface="Century Gothic" charset="0"/>
              </a:rPr>
              <a:t>Cassandra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provides the client with various options </a:t>
            </a:r>
            <a:r>
              <a:rPr lang="en-US">
                <a:latin typeface="Century Gothic" charset="0"/>
              </a:rPr>
              <a:t>for how data needs to be replicated</a:t>
            </a:r>
          </a:p>
          <a:p>
            <a:r>
              <a:rPr lang="fr-FR">
                <a:latin typeface="Century Gothic" charset="0"/>
              </a:rPr>
              <a:t>Cassandra provides various </a:t>
            </a:r>
            <a:r>
              <a:rPr lang="fr-FR" b="1">
                <a:solidFill>
                  <a:srgbClr val="43FEF4"/>
                </a:solidFill>
                <a:latin typeface="Century Gothic" charset="0"/>
              </a:rPr>
              <a:t>replication policies</a:t>
            </a:r>
            <a:r>
              <a:rPr lang="fr-FR">
                <a:latin typeface="Century Gothic" charset="0"/>
              </a:rPr>
              <a:t> :</a:t>
            </a:r>
            <a:endParaRPr lang="en-US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Rack Unaware</a:t>
            </a:r>
          </a:p>
          <a:p>
            <a:pPr lvl="1"/>
            <a:r>
              <a:rPr lang="en-US">
                <a:latin typeface="Century Gothic" charset="0"/>
              </a:rPr>
              <a:t>Rack Aware</a:t>
            </a:r>
          </a:p>
          <a:p>
            <a:pPr lvl="1"/>
            <a:r>
              <a:rPr lang="en-US">
                <a:latin typeface="Century Gothic" charset="0"/>
              </a:rPr>
              <a:t>Datacenter Aware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98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Membership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Cluster membership in Cassandra is based on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Scuttlebutt</a:t>
            </a:r>
            <a:endParaRPr lang="en-US" b="1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a very efficient anti-entropy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Gossip based mechanism</a:t>
            </a:r>
            <a:endParaRPr lang="en-US" b="1">
              <a:latin typeface="Century Gothic" charset="0"/>
            </a:endParaRPr>
          </a:p>
          <a:p>
            <a:r>
              <a:rPr lang="en-US" b="1">
                <a:solidFill>
                  <a:srgbClr val="43FEF4"/>
                </a:solidFill>
                <a:latin typeface="Century Gothic" charset="0"/>
              </a:rPr>
              <a:t>Gossip</a:t>
            </a:r>
            <a:r>
              <a:rPr lang="en-US" b="1">
                <a:latin typeface="Century Gothic" charset="0"/>
              </a:rPr>
              <a:t> </a:t>
            </a:r>
            <a:r>
              <a:rPr lang="en-US">
                <a:latin typeface="Century Gothic" charset="0"/>
              </a:rPr>
              <a:t>is not only used for membership but also to disseminate other system-related control state</a:t>
            </a:r>
          </a:p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34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Detection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Mechanism by which a node can locally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determine if any other node in the system is up or down</a:t>
            </a:r>
            <a:endParaRPr lang="en-US" b="1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To avoid attempts to communicate with unreachable nodes </a:t>
            </a:r>
          </a:p>
          <a:p>
            <a:r>
              <a:rPr lang="en-US">
                <a:latin typeface="Century Gothic" charset="0"/>
              </a:rPr>
              <a:t>Uses a modified version of 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Accrual Failure Detector</a:t>
            </a:r>
            <a:endParaRPr lang="en-US" b="1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5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Actions to be done when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node starts for the first time</a:t>
            </a:r>
            <a:r>
              <a:rPr lang="en-US">
                <a:latin typeface="Century Gothic" charset="0"/>
              </a:rPr>
              <a:t>:</a:t>
            </a:r>
          </a:p>
          <a:p>
            <a:r>
              <a:rPr lang="en-US" b="1">
                <a:solidFill>
                  <a:srgbClr val="43FEF4"/>
                </a:solidFill>
                <a:latin typeface="Century Gothic" charset="0"/>
              </a:rPr>
              <a:t>Choose a random token</a:t>
            </a:r>
            <a:r>
              <a:rPr lang="en-US">
                <a:latin typeface="Century Gothic" charset="0"/>
              </a:rPr>
              <a:t> for its position in the ring</a:t>
            </a:r>
          </a:p>
          <a:p>
            <a:r>
              <a:rPr lang="en-US">
                <a:latin typeface="Century Gothic" charset="0"/>
              </a:rPr>
              <a:t>The token information is then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gossiped around the cluster</a:t>
            </a:r>
            <a:r>
              <a:rPr lang="en-US">
                <a:latin typeface="Century Gothic" charset="0"/>
              </a:rPr>
              <a:t> </a:t>
            </a:r>
          </a:p>
          <a:p>
            <a:pPr lvl="1"/>
            <a:r>
              <a:rPr lang="en-US">
                <a:latin typeface="Century Gothic" charset="0"/>
              </a:rPr>
              <a:t>To know about all nodes and their respective positions in the ring</a:t>
            </a:r>
          </a:p>
          <a:p>
            <a:pPr lvl="1"/>
            <a:r>
              <a:rPr lang="en-US">
                <a:latin typeface="Century Gothic" charset="0"/>
              </a:rPr>
              <a:t>Enables any node to route a request for a key to the correct node in the cluster</a:t>
            </a:r>
          </a:p>
          <a:p>
            <a:r>
              <a:rPr lang="en-US">
                <a:latin typeface="Century Gothic" charset="0"/>
              </a:rPr>
              <a:t>When a node needs to join a cluster, it reads its configuration file which contains a list of a few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contact points within the cluster</a:t>
            </a:r>
            <a:endParaRPr lang="en-US" b="1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73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Persistence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The Cassandra system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relies on the local file system</a:t>
            </a:r>
            <a:r>
              <a:rPr lang="en-US">
                <a:latin typeface="Century Gothic" charset="0"/>
              </a:rPr>
              <a:t> for data persistence</a:t>
            </a:r>
          </a:p>
          <a:p>
            <a:r>
              <a:rPr lang="en-US">
                <a:latin typeface="Century Gothic" charset="0"/>
              </a:rPr>
              <a:t>Write operation involves a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write into a commit log</a:t>
            </a:r>
            <a:r>
              <a:rPr lang="en-US">
                <a:latin typeface="Century Gothic" charset="0"/>
              </a:rPr>
              <a:t> for durability and recoverability</a:t>
            </a:r>
          </a:p>
          <a:p>
            <a:pPr lvl="1"/>
            <a:r>
              <a:rPr lang="en-US"/>
              <a:t>Then </a:t>
            </a:r>
            <a:r>
              <a:rPr lang="en-US">
                <a:latin typeface="Century Gothic" charset="0"/>
              </a:rPr>
              <a:t> the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write into the in-memory data structure</a:t>
            </a:r>
            <a:r>
              <a:rPr lang="en-US">
                <a:latin typeface="Century Gothic" charset="0"/>
              </a:rPr>
              <a:t> is performed </a:t>
            </a:r>
          </a:p>
          <a:p>
            <a:r>
              <a:rPr lang="en-US">
                <a:latin typeface="Century Gothic" charset="0"/>
              </a:rPr>
              <a:t>Read operation </a:t>
            </a:r>
            <a:r>
              <a:rPr lang="en-US" b="1">
                <a:solidFill>
                  <a:srgbClr val="43FEF4"/>
                </a:solidFill>
                <a:latin typeface="Century Gothic" charset="0"/>
              </a:rPr>
              <a:t>first queries the in-memory data structure</a:t>
            </a:r>
            <a:r>
              <a:rPr lang="en-US">
                <a:latin typeface="Century Gothic" charset="0"/>
              </a:rPr>
              <a:t> before looking into the files on disk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5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Bigtable</a:t>
            </a:r>
            <a:r>
              <a:rPr lang="en-US"/>
              <a:t> and Cassandra : </a:t>
            </a:r>
            <a:r>
              <a:rPr lang="en-US" err="1"/>
              <a:t>Similiarity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Cassandra’s data model, derived from Google’s </a:t>
            </a:r>
            <a:r>
              <a:rPr lang="en-US" err="1">
                <a:latin typeface="Century Gothic" charset="0"/>
              </a:rPr>
              <a:t>BigTable</a:t>
            </a:r>
            <a:endParaRPr lang="en-US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Distributed multidimensional sorted map</a:t>
            </a:r>
          </a:p>
          <a:p>
            <a:pPr lvl="1"/>
            <a:r>
              <a:rPr lang="en-US">
                <a:latin typeface="Century Gothic" charset="0"/>
              </a:rPr>
              <a:t>Row key</a:t>
            </a:r>
          </a:p>
          <a:p>
            <a:pPr lvl="1"/>
            <a:r>
              <a:rPr lang="en-US">
                <a:latin typeface="Century Gothic" charset="0"/>
              </a:rPr>
              <a:t>Column families</a:t>
            </a:r>
          </a:p>
          <a:p>
            <a:pPr lvl="1"/>
            <a:r>
              <a:rPr lang="en-US">
                <a:latin typeface="Century Gothic" charset="0"/>
              </a:rPr>
              <a:t>Timestamp</a:t>
            </a:r>
          </a:p>
          <a:p>
            <a:r>
              <a:rPr lang="en-US">
                <a:latin typeface="Century Gothic" charset="0"/>
              </a:rPr>
              <a:t>Using cluster concept</a:t>
            </a:r>
          </a:p>
          <a:p>
            <a:r>
              <a:rPr lang="en-US">
                <a:latin typeface="Century Gothic" charset="0"/>
              </a:rPr>
              <a:t>Inserts and updates are committed to a commit log</a:t>
            </a:r>
          </a:p>
          <a:p>
            <a:r>
              <a:rPr lang="en-US">
                <a:latin typeface="Century Gothic" charset="0"/>
              </a:rPr>
              <a:t>Data is compacted into </a:t>
            </a:r>
            <a:r>
              <a:rPr lang="en-US" err="1">
                <a:latin typeface="Century Gothic" charset="0"/>
              </a:rPr>
              <a:t>SSTable</a:t>
            </a:r>
            <a:endParaRPr lang="en-US">
              <a:latin typeface="Century Gothic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8288" y="4157050"/>
            <a:ext cx="279717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Cassandra is a daughter of </a:t>
            </a:r>
            <a:r>
              <a:rPr lang="en-US" sz="2800" b="1" err="1">
                <a:solidFill>
                  <a:srgbClr val="FF0000"/>
                </a:solidFill>
              </a:rPr>
              <a:t>Bigtable</a:t>
            </a:r>
            <a:r>
              <a:rPr lang="en-US" sz="2800" b="1">
                <a:solidFill>
                  <a:srgbClr val="FF0000"/>
                </a:solidFill>
              </a:rPr>
              <a:t> 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462002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entury Gothic" charset="0"/>
              </a:rPr>
              <a:t>Bigtable</a:t>
            </a:r>
            <a:r>
              <a:rPr lang="en-US">
                <a:latin typeface="Century Gothic" charset="0"/>
              </a:rPr>
              <a:t> and Cassandra : Difference</a:t>
            </a:r>
            <a:endParaRPr lang="en-US">
              <a:solidFill>
                <a:schemeClr val="tx1"/>
              </a:solidFill>
              <a:latin typeface="Century Gothic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601567"/>
              </p:ext>
            </p:extLst>
          </p:nvPr>
        </p:nvGraphicFramePr>
        <p:xfrm>
          <a:off x="819150" y="2222500"/>
          <a:ext cx="1052378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662">
                  <a:extLst>
                    <a:ext uri="{9D8B030D-6E8A-4147-A177-3AD203B41FA5}">
                      <a16:colId xmlns:a16="http://schemas.microsoft.com/office/drawing/2014/main" val="645791689"/>
                    </a:ext>
                  </a:extLst>
                </a:gridCol>
                <a:gridCol w="4139355">
                  <a:extLst>
                    <a:ext uri="{9D8B030D-6E8A-4147-A177-3AD203B41FA5}">
                      <a16:colId xmlns:a16="http://schemas.microsoft.com/office/drawing/2014/main" val="2157277730"/>
                    </a:ext>
                  </a:extLst>
                </a:gridCol>
                <a:gridCol w="4542767">
                  <a:extLst>
                    <a:ext uri="{9D8B030D-6E8A-4147-A177-3AD203B41FA5}">
                      <a16:colId xmlns:a16="http://schemas.microsoft.com/office/drawing/2014/main" val="3989395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Bigtable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Cassandra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8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Handled by GFS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Chosen based on replication policy in configuration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7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Failure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Chubby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gossip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5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Column Families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simple column families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are simple and super column families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3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Read/Write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Directly into related tablets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Quorum : Replicas acknowledgement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02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697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Chang, F., Dean, J., </a:t>
            </a:r>
            <a:r>
              <a:rPr lang="en-US" err="1"/>
              <a:t>Ghemawat</a:t>
            </a:r>
            <a:r>
              <a:rPr lang="en-US"/>
              <a:t>, S., Hsieh, W.C., Wallach, D.A., Burrows, M., et al. (2006). </a:t>
            </a:r>
            <a:r>
              <a:rPr lang="en-US" i="1" err="1"/>
              <a:t>Bigtable</a:t>
            </a:r>
            <a:r>
              <a:rPr lang="en-US" i="1"/>
              <a:t>: a distributed storage system for structured data</a:t>
            </a:r>
            <a:r>
              <a:rPr lang="en-US"/>
              <a:t>. OSDI '06: Proceedings of the 7th symposium on operating systems design and implementation (p. 205-218). USENIX Association. </a:t>
            </a:r>
          </a:p>
          <a:p>
            <a:r>
              <a:rPr lang="en-US"/>
              <a:t>Lakshman, A., Malik, P. (2010). Cassandra – </a:t>
            </a:r>
            <a:r>
              <a:rPr lang="en-US" i="1"/>
              <a:t>A Decentralized Structured Storage System</a:t>
            </a:r>
            <a:r>
              <a:rPr lang="en-US"/>
              <a:t>. ACM SIGOPS Operating Systems Review (p. 35-40)</a:t>
            </a:r>
          </a:p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5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Bigtable</a:t>
            </a:r>
            <a:r>
              <a:rPr lang="en-US"/>
              <a:t> vs Database (DBMS)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/>
              <a:t>Bigtable</a:t>
            </a:r>
            <a:r>
              <a:rPr lang="en-US" b="1"/>
              <a:t> </a:t>
            </a:r>
            <a:r>
              <a:rPr lang="en-US">
                <a:latin typeface="Century Gothic" charset="0"/>
              </a:rPr>
              <a:t>shares many implementation strategies with databases.</a:t>
            </a:r>
          </a:p>
          <a:p>
            <a:r>
              <a:rPr lang="en-US" b="1" err="1">
                <a:latin typeface="Century Gothic" charset="0"/>
              </a:rPr>
              <a:t>Bigtable</a:t>
            </a:r>
            <a:r>
              <a:rPr lang="en-US" b="1">
                <a:latin typeface="Century Gothic" charset="0"/>
              </a:rPr>
              <a:t> </a:t>
            </a:r>
            <a:r>
              <a:rPr lang="en-US">
                <a:latin typeface="Century Gothic" charset="0"/>
              </a:rPr>
              <a:t>does not support a full relational data model, but</a:t>
            </a:r>
          </a:p>
          <a:p>
            <a:r>
              <a:rPr lang="en-US" b="1" err="1">
                <a:latin typeface="Century Gothic" charset="0"/>
              </a:rPr>
              <a:t>Bigtable</a:t>
            </a:r>
            <a:r>
              <a:rPr lang="en-US" b="1">
                <a:latin typeface="Century Gothic" charset="0"/>
              </a:rPr>
              <a:t> </a:t>
            </a:r>
            <a:r>
              <a:rPr lang="en-US">
                <a:latin typeface="Century Gothic" charset="0"/>
              </a:rPr>
              <a:t>provides clients with a simple data model that supports dynamic control over data layout and format.</a:t>
            </a:r>
          </a:p>
        </p:txBody>
      </p:sp>
    </p:spTree>
    <p:extLst>
      <p:ext uri="{BB962C8B-B14F-4D97-AF65-F5344CB8AC3E}">
        <p14:creationId xmlns:p14="http://schemas.microsoft.com/office/powerpoint/2010/main" val="372451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Data is organized into three dimensions: </a:t>
            </a:r>
            <a:r>
              <a:rPr lang="en-US" b="1">
                <a:latin typeface="Century Gothic" charset="0"/>
              </a:rPr>
              <a:t>rows</a:t>
            </a:r>
            <a:r>
              <a:rPr lang="en-US">
                <a:latin typeface="Century Gothic" charset="0"/>
              </a:rPr>
              <a:t>, </a:t>
            </a:r>
            <a:r>
              <a:rPr lang="en-US" b="1">
                <a:latin typeface="Century Gothic" charset="0"/>
              </a:rPr>
              <a:t>columns</a:t>
            </a:r>
            <a:r>
              <a:rPr lang="en-US">
                <a:latin typeface="Century Gothic" charset="0"/>
              </a:rPr>
              <a:t>, and </a:t>
            </a:r>
            <a:r>
              <a:rPr lang="en-US" b="1">
                <a:latin typeface="Century Gothic" charset="0"/>
              </a:rPr>
              <a:t>timestamps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43FEF4"/>
                </a:solidFill>
                <a:latin typeface="Century Gothic" charset="0"/>
              </a:rPr>
              <a:t>&lt;Row, Column, Timestamp&gt; -&gt; String</a:t>
            </a:r>
            <a:endParaRPr lang="en-US" b="1">
              <a:latin typeface="Century Gothic" charset="0"/>
            </a:endParaRPr>
          </a:p>
          <a:p>
            <a:endParaRPr lang="en-US" b="1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9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: Row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>
                <a:latin typeface="Century Gothic" charset="0"/>
              </a:rPr>
              <a:t>Row keys</a:t>
            </a:r>
            <a:r>
              <a:rPr lang="en-US">
                <a:latin typeface="Century Gothic" charset="0"/>
              </a:rPr>
              <a:t> are arbitrary strings</a:t>
            </a:r>
          </a:p>
          <a:p>
            <a:r>
              <a:rPr lang="en-US" b="1">
                <a:latin typeface="Century Gothic" charset="0"/>
              </a:rPr>
              <a:t>Row </a:t>
            </a:r>
            <a:r>
              <a:rPr lang="en-US">
                <a:latin typeface="Century Gothic" charset="0"/>
              </a:rPr>
              <a:t>is the unit of transactional consistency</a:t>
            </a:r>
          </a:p>
          <a:p>
            <a:pPr lvl="1"/>
            <a:r>
              <a:rPr lang="en-US">
                <a:latin typeface="Century Gothic" charset="0"/>
              </a:rPr>
              <a:t>Every read or write of </a:t>
            </a:r>
            <a:r>
              <a:rPr lang="en-US" b="1">
                <a:latin typeface="Century Gothic" charset="0"/>
              </a:rPr>
              <a:t>data under a single row is atomic</a:t>
            </a:r>
          </a:p>
          <a:p>
            <a:r>
              <a:rPr lang="en-US" b="1">
                <a:latin typeface="Century Gothic" charset="0"/>
              </a:rPr>
              <a:t>Data </a:t>
            </a:r>
            <a:r>
              <a:rPr lang="en-US">
                <a:latin typeface="Century Gothic" charset="0"/>
              </a:rPr>
              <a:t>is maintained in lexicographical order by </a:t>
            </a:r>
            <a:r>
              <a:rPr lang="en-US" b="1">
                <a:latin typeface="Century Gothic" charset="0"/>
              </a:rPr>
              <a:t>row key</a:t>
            </a:r>
          </a:p>
          <a:p>
            <a:r>
              <a:rPr lang="en-US" b="1">
                <a:latin typeface="Century Gothic" charset="0"/>
              </a:rPr>
              <a:t>Rows with consecutive keys </a:t>
            </a:r>
            <a:r>
              <a:rPr lang="en-US">
                <a:latin typeface="Century Gothic" charset="0"/>
              </a:rPr>
              <a:t>(Row Range) are grouped together as </a:t>
            </a:r>
            <a:r>
              <a:rPr lang="en-US" b="1">
                <a:latin typeface="Century Gothic" charset="0"/>
              </a:rPr>
              <a:t>“tablets”</a:t>
            </a:r>
          </a:p>
          <a:p>
            <a:pPr lvl="1"/>
            <a:r>
              <a:rPr lang="en-US">
                <a:latin typeface="Century Gothic" charset="0"/>
              </a:rPr>
              <a:t>Unit of </a:t>
            </a:r>
            <a:r>
              <a:rPr lang="en-US" b="1">
                <a:latin typeface="Century Gothic" charset="0"/>
              </a:rPr>
              <a:t>distribution </a:t>
            </a:r>
            <a:r>
              <a:rPr lang="en-US">
                <a:latin typeface="Century Gothic" charset="0"/>
              </a:rPr>
              <a:t>and </a:t>
            </a:r>
            <a:r>
              <a:rPr lang="en-US" b="1">
                <a:latin typeface="Century Gothic" charset="0"/>
              </a:rPr>
              <a:t>load-balancing</a:t>
            </a:r>
          </a:p>
          <a:p>
            <a:pPr lvl="1"/>
            <a:r>
              <a:rPr lang="en-US">
                <a:latin typeface="Century Gothic" charset="0"/>
              </a:rPr>
              <a:t>For example, in </a:t>
            </a:r>
            <a:r>
              <a:rPr lang="en-US" b="1" err="1">
                <a:latin typeface="Century Gothic" charset="0"/>
              </a:rPr>
              <a:t>Webtable</a:t>
            </a:r>
            <a:r>
              <a:rPr lang="en-US" b="1">
                <a:latin typeface="Century Gothic" charset="0"/>
              </a:rPr>
              <a:t> </a:t>
            </a:r>
            <a:r>
              <a:rPr lang="en-US">
                <a:latin typeface="Century Gothic" charset="0"/>
              </a:rPr>
              <a:t>: pages in the same domain are grouped together into contiguous rows by reversing the hostname components of the URLs. </a:t>
            </a:r>
          </a:p>
          <a:p>
            <a:pPr lvl="2"/>
            <a:r>
              <a:rPr lang="en-US">
                <a:latin typeface="Century Gothic" charset="0"/>
              </a:rPr>
              <a:t>Data for </a:t>
            </a:r>
            <a:r>
              <a:rPr lang="en-US" b="1" u="sng">
                <a:latin typeface="Century Gothic" charset="0"/>
              </a:rPr>
              <a:t>maps.google.com/index.html</a:t>
            </a:r>
            <a:r>
              <a:rPr lang="en-US" b="1">
                <a:latin typeface="Century Gothic" charset="0"/>
              </a:rPr>
              <a:t> </a:t>
            </a:r>
            <a:r>
              <a:rPr lang="en-US">
                <a:latin typeface="Century Gothic" charset="0"/>
              </a:rPr>
              <a:t>  --&gt; stored under: </a:t>
            </a:r>
            <a:r>
              <a:rPr lang="en-US" b="1" u="sng">
                <a:latin typeface="Century Gothic" charset="0"/>
              </a:rPr>
              <a:t>com.google.maps/index.html</a:t>
            </a:r>
          </a:p>
          <a:p>
            <a:pPr lvl="2"/>
            <a:r>
              <a:rPr lang="en-US">
                <a:latin typeface="Century Gothic" charset="0"/>
              </a:rPr>
              <a:t>A </a:t>
            </a:r>
            <a:r>
              <a:rPr lang="en-US" b="1" u="sng">
                <a:latin typeface="Century Gothic" charset="0"/>
              </a:rPr>
              <a:t>more efficient host and domain analysis</a:t>
            </a:r>
          </a:p>
          <a:p>
            <a:endParaRPr lang="en-US">
              <a:latin typeface="Century Gothic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700" y="330533"/>
            <a:ext cx="4253073" cy="26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4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: Column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entury Gothic" charset="0"/>
              </a:rPr>
              <a:t>Column </a:t>
            </a:r>
            <a:r>
              <a:rPr lang="en-US">
                <a:latin typeface="Century Gothic" charset="0"/>
              </a:rPr>
              <a:t>keys are grouped into sets called </a:t>
            </a:r>
            <a:r>
              <a:rPr lang="en-US" b="1">
                <a:latin typeface="Century Gothic" charset="0"/>
              </a:rPr>
              <a:t>“column families” --&gt; basic</a:t>
            </a:r>
            <a:r>
              <a:rPr lang="en-US">
                <a:latin typeface="Century Gothic" charset="0"/>
              </a:rPr>
              <a:t> unit of </a:t>
            </a:r>
            <a:r>
              <a:rPr lang="en-US" b="1">
                <a:latin typeface="Century Gothic" charset="0"/>
              </a:rPr>
              <a:t>access control</a:t>
            </a:r>
          </a:p>
          <a:p>
            <a:pPr lvl="1"/>
            <a:r>
              <a:rPr lang="en-US">
                <a:latin typeface="Century Gothic" charset="0"/>
              </a:rPr>
              <a:t>Privacy setting  --&gt; add, read, view, etc.</a:t>
            </a:r>
          </a:p>
          <a:p>
            <a:pPr lvl="1"/>
            <a:r>
              <a:rPr lang="en-US">
                <a:latin typeface="Century Gothic" charset="0"/>
              </a:rPr>
              <a:t>All columns in a family are in the same type</a:t>
            </a:r>
            <a:endParaRPr lang="en-US" b="1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Column key is named using the following syntax: </a:t>
            </a:r>
            <a:r>
              <a:rPr lang="en-US" b="1" err="1">
                <a:solidFill>
                  <a:srgbClr val="43FEF4"/>
                </a:solidFill>
                <a:latin typeface="Century Gothic" charset="0"/>
              </a:rPr>
              <a:t>family:qualifier</a:t>
            </a:r>
            <a:endParaRPr lang="en-US" b="1">
              <a:latin typeface="Century Gothic" charset="0"/>
            </a:endParaRPr>
          </a:p>
          <a:p>
            <a:pPr lvl="2"/>
            <a:r>
              <a:rPr lang="en-US" b="1">
                <a:latin typeface="Century Gothic" charset="0"/>
              </a:rPr>
              <a:t>Family names: printable</a:t>
            </a:r>
          </a:p>
          <a:p>
            <a:pPr lvl="2"/>
            <a:r>
              <a:rPr lang="en-US" b="1">
                <a:latin typeface="Century Gothic" charset="0"/>
              </a:rPr>
              <a:t>Qualifier         : arbitrary strings      </a:t>
            </a:r>
          </a:p>
          <a:p>
            <a:r>
              <a:rPr lang="en-US" sz="1600" b="1">
                <a:latin typeface="Century Gothic" charset="0"/>
              </a:rPr>
              <a:t>A table may have unbound number of columns, but the column families:</a:t>
            </a:r>
          </a:p>
          <a:p>
            <a:pPr lvl="1"/>
            <a:r>
              <a:rPr lang="en-US" sz="1400" b="1">
                <a:latin typeface="Century Gothic" charset="0"/>
              </a:rPr>
              <a:t>should be small in small numbers (± hundreds)</a:t>
            </a:r>
          </a:p>
          <a:p>
            <a:pPr lvl="1"/>
            <a:r>
              <a:rPr lang="en-US" sz="1400" b="1">
                <a:latin typeface="Century Gothic" charset="0"/>
              </a:rPr>
              <a:t>Rarely change</a:t>
            </a:r>
          </a:p>
        </p:txBody>
      </p:sp>
    </p:spTree>
    <p:extLst>
      <p:ext uri="{BB962C8B-B14F-4D97-AF65-F5344CB8AC3E}">
        <p14:creationId xmlns:p14="http://schemas.microsoft.com/office/powerpoint/2010/main" val="357409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: Timestamp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Versioning  --&gt; each cell contain multiple versions of the same data.</a:t>
            </a:r>
          </a:p>
          <a:p>
            <a:r>
              <a:rPr lang="en-US"/>
              <a:t>Each version is indexed by timestamp</a:t>
            </a:r>
          </a:p>
          <a:p>
            <a:r>
              <a:rPr lang="en-US"/>
              <a:t>Can be assigned by :</a:t>
            </a:r>
          </a:p>
          <a:p>
            <a:pPr lvl="1"/>
            <a:r>
              <a:rPr lang="en-US" err="1"/>
              <a:t>Bigtable</a:t>
            </a:r>
            <a:r>
              <a:rPr lang="en-US"/>
              <a:t>  --&gt; real time in microseconds. </a:t>
            </a:r>
          </a:p>
          <a:p>
            <a:pPr lvl="1"/>
            <a:r>
              <a:rPr lang="en-US"/>
              <a:t>client applications</a:t>
            </a:r>
          </a:p>
          <a:p>
            <a:r>
              <a:rPr lang="en-US"/>
              <a:t>Data are stored in decreasing timestamp order --&gt;  from the newest to the oldest.</a:t>
            </a:r>
          </a:p>
          <a:p>
            <a:r>
              <a:rPr lang="en-US"/>
              <a:t>Garbage-collection mechanism:</a:t>
            </a:r>
          </a:p>
          <a:p>
            <a:pPr lvl="1"/>
            <a:r>
              <a:rPr lang="en-US"/>
              <a:t>Keep the latest n updates</a:t>
            </a:r>
          </a:p>
          <a:p>
            <a:pPr lvl="1"/>
            <a:r>
              <a:rPr lang="en-US"/>
              <a:t>Keep the updates since time 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10" y="4855631"/>
            <a:ext cx="6456278" cy="15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9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What a client can do with </a:t>
            </a:r>
            <a:r>
              <a:rPr lang="en-US" b="1" err="1"/>
              <a:t>Bigtable</a:t>
            </a:r>
            <a:r>
              <a:rPr lang="en-US" b="1"/>
              <a:t> API</a:t>
            </a:r>
            <a:r>
              <a:rPr lang="en-US"/>
              <a:t>?</a:t>
            </a:r>
          </a:p>
          <a:p>
            <a:pPr lvl="1"/>
            <a:r>
              <a:rPr lang="en-US" sz="1800" b="1"/>
              <a:t>Creating and deleting</a:t>
            </a:r>
            <a:r>
              <a:rPr lang="en-US"/>
              <a:t> tables and column families</a:t>
            </a:r>
          </a:p>
          <a:p>
            <a:pPr lvl="1"/>
            <a:r>
              <a:rPr lang="en-US" sz="1800" b="1"/>
              <a:t>Changing </a:t>
            </a:r>
            <a:r>
              <a:rPr lang="en-US"/>
              <a:t>cluster, table, and column family metadata (access control right, </a:t>
            </a:r>
            <a:r>
              <a:rPr lang="en-US" err="1"/>
              <a:t>etc</a:t>
            </a:r>
            <a:r>
              <a:rPr lang="en-US"/>
              <a:t>).</a:t>
            </a:r>
          </a:p>
          <a:p>
            <a:pPr lvl="1"/>
            <a:r>
              <a:rPr lang="en-US" sz="1800" b="1"/>
              <a:t>Write, read, modify, and delete</a:t>
            </a:r>
            <a:r>
              <a:rPr lang="en-US"/>
              <a:t> values from individual rows or subset of data. </a:t>
            </a:r>
          </a:p>
        </p:txBody>
      </p:sp>
    </p:spTree>
    <p:extLst>
      <p:ext uri="{BB962C8B-B14F-4D97-AF65-F5344CB8AC3E}">
        <p14:creationId xmlns:p14="http://schemas.microsoft.com/office/powerpoint/2010/main" val="499385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38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Quotable</vt:lpstr>
      <vt:lpstr>     Cassandra - A Decentralized Structured Storage System Avinash Lakshman and Prashant Malik  </vt:lpstr>
      <vt:lpstr>What is Bigtable?</vt:lpstr>
      <vt:lpstr>Illustration of table that stores web pages</vt:lpstr>
      <vt:lpstr>Bigtable vs Database (DBMS)</vt:lpstr>
      <vt:lpstr>Data Model</vt:lpstr>
      <vt:lpstr>Data Model : Row</vt:lpstr>
      <vt:lpstr>Data Model : Column</vt:lpstr>
      <vt:lpstr>Data Model : Timestamp</vt:lpstr>
      <vt:lpstr>API</vt:lpstr>
      <vt:lpstr>Building Blocks</vt:lpstr>
      <vt:lpstr>SSTable</vt:lpstr>
      <vt:lpstr>Chubby</vt:lpstr>
      <vt:lpstr>Implementation</vt:lpstr>
      <vt:lpstr>Bigtable Illustration</vt:lpstr>
      <vt:lpstr>Tablet Location</vt:lpstr>
      <vt:lpstr>Tablet Assignment</vt:lpstr>
      <vt:lpstr>Tablet Server Failure</vt:lpstr>
      <vt:lpstr>Tablet Server Failure  </vt:lpstr>
      <vt:lpstr>Tablet Serving</vt:lpstr>
      <vt:lpstr>Compaction</vt:lpstr>
      <vt:lpstr>Cassandra</vt:lpstr>
      <vt:lpstr>What is Cassandra?</vt:lpstr>
      <vt:lpstr>Background Story</vt:lpstr>
      <vt:lpstr>Cassandra vs Database (DBMS)</vt:lpstr>
      <vt:lpstr>Data Model</vt:lpstr>
      <vt:lpstr>Column Families</vt:lpstr>
      <vt:lpstr>API</vt:lpstr>
      <vt:lpstr>System Architecture</vt:lpstr>
      <vt:lpstr>Request Handling</vt:lpstr>
      <vt:lpstr>Partitioning</vt:lpstr>
      <vt:lpstr>Replication</vt:lpstr>
      <vt:lpstr>Membership</vt:lpstr>
      <vt:lpstr>Failure Detection</vt:lpstr>
      <vt:lpstr>Bootstrapping</vt:lpstr>
      <vt:lpstr>Local Persistence</vt:lpstr>
      <vt:lpstr>Bigtable and Cassandra : Similiarity</vt:lpstr>
      <vt:lpstr>Bigtable and Cassandra : Difference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Cassandra - A Decentralized Structured Storage System Avinash Lakshman and Prashant Malik  </dc:title>
  <cp:revision>1</cp:revision>
  <dcterms:modified xsi:type="dcterms:W3CDTF">2016-09-15T14:18:54Z</dcterms:modified>
</cp:coreProperties>
</file>