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B3A5CE-1B36-4B3B-88B2-41EDAA0A277A}">
  <a:tblStyle styleId="{4CB3A5CE-1B36-4B3B-88B2-41EDAA0A277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F5F3"/>
          </a:solidFill>
        </a:fill>
      </a:tcStyle>
    </a:wholeTbl>
    <a:band1H>
      <a:tcStyle>
        <a:fill>
          <a:solidFill>
            <a:srgbClr val="CAEAE7"/>
          </a:solidFill>
        </a:fill>
      </a:tcStyle>
    </a:band1H>
    <a:band1V>
      <a:tcStyle>
        <a:fill>
          <a:solidFill>
            <a:srgbClr val="CAEAE7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jangan lupa gambar 3-hierarchynya
-Siregar, Erika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it means, you can access any cell in the bigtable by giving the row key, column key, and timestamp. 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in our example about webtables : family name = anchor ;   quallifier : the referring site.   --&gt;  the cell content  =  link text. 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Master assign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 servers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​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 server manages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reads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writes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from it's tablets​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Clients communicate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directly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with tablet server​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 server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splits tablets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have grown too large​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-3175"/>
            <a:ext cx="12192000" cy="520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0883" y="2286584"/>
            <a:ext cx="4895115" cy="250397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3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669650" y="446089"/>
            <a:ext cx="4522348" cy="5414961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12192000" cy="5203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8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073150" y="446087"/>
            <a:ext cx="3547532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2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31975" y="4100244"/>
            <a:ext cx="10777800" cy="79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 - A Decentralized Structured Storage System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	: Avinash Lakshman and Prashant Malik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Venue	: ACM SIGOPS Operating System Review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	: 2010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724729" y="5040537"/>
            <a:ext cx="10572900" cy="7332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Presented by: Erika Siregar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CS 834 - Introduction to Information Retrieval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Fall 2016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Old Dominion University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September 15, 2016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75912" y="3309741"/>
            <a:ext cx="10777800" cy="79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Bigtable: A Distributed Storage System for Structured Data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Author	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 Chang, Jeffrey Dean, et</a:t>
            </a:r>
            <a:r>
              <a:rPr b="1" lang="en-US" sz="1800"/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Venue	: 7th USENIX Symposium on Operating Systems Design and Implementation    (OSDI)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Year 	: 2006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Quest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Assignment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44350" y="2426675"/>
            <a:ext cx="10434600" cy="3606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○"/>
            </a:pPr>
            <a:r>
              <a:rPr b="1" i="0" lang="en-US" sz="1665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Each tablet</a:t>
            </a:r>
            <a:r>
              <a:rPr b="0" i="0" lang="en-US" sz="166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assigned to </a:t>
            </a:r>
            <a:r>
              <a:rPr b="1" i="0" lang="en-US" sz="1665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one tablet server</a:t>
            </a:r>
            <a:r>
              <a:rPr b="0" i="0" lang="en-US" sz="166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 a time</a:t>
            </a:r>
            <a:r>
              <a:rPr b="0" i="0" lang="en-US" sz="1665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○"/>
            </a:pPr>
            <a:r>
              <a:rPr b="0" i="0" lang="en-US" sz="166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master keeps track of: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set of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live tablet servers</a:t>
            </a:r>
            <a:r>
              <a:rPr b="0" i="0" lang="en-US" sz="1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current assignment of tablets</a:t>
            </a:r>
            <a:r>
              <a:rPr b="0" i="0" lang="en-US" sz="1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tablet servers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○"/>
            </a:pPr>
            <a:r>
              <a:rPr b="0" i="0" lang="en-U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to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keep track of tablet server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 server starts --&gt; creates and acquires an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exclusive lock</a:t>
            </a:r>
            <a:r>
              <a:rPr b="0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a specific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Chubby directory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master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monitors 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chubby directory to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discover tablet servers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Server Failure</a:t>
            </a:r>
          </a:p>
        </p:txBody>
      </p:sp>
      <p:pic>
        <p:nvPicPr>
          <p:cNvPr id="216" name="Shape 2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88" y="2380750"/>
            <a:ext cx="6658800" cy="4146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217" name="Shape 217"/>
          <p:cNvSpPr txBox="1"/>
          <p:nvPr/>
        </p:nvSpPr>
        <p:spPr>
          <a:xfrm>
            <a:off x="0" y="3200400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693275" y="2294775"/>
            <a:ext cx="40971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3369" lvl="1" marL="742950" rtl="0">
              <a:lnSpc>
                <a:spcPct val="90000"/>
              </a:lnSpc>
              <a:spcBef>
                <a:spcPts val="896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network failure happens:</a:t>
            </a:r>
          </a:p>
          <a:p>
            <a:pPr indent="-247967" lvl="2" marL="1143000" rtl="0">
              <a:lnSpc>
                <a:spcPct val="90000"/>
              </a:lnSpc>
              <a:spcBef>
                <a:spcPts val="859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 server loses its lock and stops serving its tablets. </a:t>
            </a:r>
          </a:p>
          <a:p>
            <a:pPr indent="-247967" lvl="2" marL="1143000" rtl="0">
              <a:lnSpc>
                <a:spcPct val="90000"/>
              </a:lnSpc>
              <a:spcBef>
                <a:spcPts val="859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tablet server attempts to </a:t>
            </a:r>
            <a:r>
              <a:rPr b="1" lang="en-US" sz="16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reacquire an exclusive lock</a:t>
            </a:r>
          </a:p>
          <a:p>
            <a:pPr indent="-247967" lvl="2" marL="1143000" rtl="0">
              <a:lnSpc>
                <a:spcPct val="90000"/>
              </a:lnSpc>
              <a:spcBef>
                <a:spcPts val="859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lock is no longer exists  --&gt; tablet server kills itself. 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Server Failure</a:t>
            </a: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br>
              <a:rPr b="1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pic>
        <p:nvPicPr>
          <p:cNvPr id="226" name="Shape 2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799" y="2094221"/>
            <a:ext cx="7533300" cy="4496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227" name="Shape 227"/>
          <p:cNvSpPr txBox="1"/>
          <p:nvPr/>
        </p:nvSpPr>
        <p:spPr>
          <a:xfrm>
            <a:off x="-463695" y="3072121"/>
            <a:ext cx="15072827" cy="432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Serving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94039" y="2519500"/>
            <a:ext cx="5344426" cy="3636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persistent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state of a tablet is stored 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GFS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recently committed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ones are stored in memory in a sorted buffer called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memtable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Older updates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are stored in a sequence of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SSTables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Tablet Recovery: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Read metadata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containing SSTABLES and redo points</a:t>
            </a:r>
            <a:r>
              <a:rPr b="0" i="0" lang="en-US" sz="160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redo points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48" y="2736361"/>
            <a:ext cx="4944674" cy="272312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19150" y="2222500"/>
            <a:ext cx="10553699" cy="404695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Minor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Size of memtable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increases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memtable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into an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SSTable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Reduce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memory usage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log traffic</a:t>
            </a: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Merging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 of SSTable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increases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Bound the number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of SSTable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Reads the </a:t>
            </a:r>
            <a:r>
              <a:rPr b="1" i="0" lang="en-US" sz="14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contents of a few SSTables and the memtable</a:t>
            </a: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and writes out a </a:t>
            </a:r>
            <a:r>
              <a:rPr b="1" i="0" lang="en-US" sz="14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new SSTable</a:t>
            </a: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Major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Rewrites all SSTables into one new SSTable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Clean deletes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378" y="1605583"/>
            <a:ext cx="4944674" cy="27231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 is Cassandra?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Distributed storage system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managing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very large amounts of structured data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Across many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commodity servers </a:t>
            </a:r>
            <a:r>
              <a:rPr b="1" lang="en-US">
                <a:solidFill>
                  <a:srgbClr val="FFFFFF"/>
                </a:solidFill>
              </a:rPr>
              <a:t>→</a:t>
            </a:r>
            <a:r>
              <a:rPr b="1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Designed to run on </a:t>
            </a:r>
            <a:r>
              <a:rPr b="1" lang="en-US">
                <a:solidFill>
                  <a:srgbClr val="43FEF4"/>
                </a:solidFill>
              </a:rPr>
              <a:t>cheap commodity hardware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Providing highly available service with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no single point of failure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run on top of hundreds nodes, spread across different data centers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6427175" y="342900"/>
            <a:ext cx="4879800" cy="158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Bigtable has inspired the creation of another distributed storage system called “Cassandra”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Background Story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Facebook runs the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largest social networking platform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Strict requirements on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performance, reliability, efficiency, and scalability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Serves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hundreds of millions users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at peak times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tens of thousands of servers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located 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many data centers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around the world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There are always a small but significant number of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server and network components that are failing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at any given time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So, Facebook developed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CASSANDRA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76854" y="2195898"/>
            <a:ext cx="6654900" cy="4134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Cassandra has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similar data model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with Google Bigtable: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table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 Cassandra is a distributed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multi dimensional map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indexed by a key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row key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 a table is a string with no size restrictions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Every operation under a single row key is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atomic</a:t>
            </a:r>
          </a:p>
          <a:p>
            <a:pPr indent="-2286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matter how many columns are being read or written into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Columns are grouped together into sets called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column families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075" y="2988199"/>
            <a:ext cx="5547925" cy="304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Column Families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Cassandra exposes two kinds of columns families: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Simple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and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Super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Simple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 are very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similar with Bigtable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Super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 can be visualized as </a:t>
            </a:r>
            <a:r>
              <a:rPr b="1" lang="en-US">
                <a:solidFill>
                  <a:srgbClr val="43FEF4"/>
                </a:solidFill>
              </a:rPr>
              <a:t>nested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 column family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column within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 column family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is accessed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using the convention column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family : column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column within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 column family that is of type super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accessed using the convention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column family : super column : column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System Architecture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distributed systems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techniques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Partitioning,  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Replication,  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Membership,  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Failure handling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Scaling 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 is Bigtable?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50475" y="2092600"/>
            <a:ext cx="3691800" cy="23352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FEF4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distributed multidimensional sorted map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FEF4"/>
              </a:buClr>
              <a:buSzPct val="100000"/>
              <a:buFont typeface="Noto Sans Symbols"/>
              <a:buChar char="○"/>
            </a:pPr>
            <a:r>
              <a:rPr lang="en-US"/>
              <a:t>Data is indexed using  </a:t>
            </a:r>
            <a:r>
              <a:rPr b="1" lang="en-US"/>
              <a:t>rows</a:t>
            </a:r>
            <a:r>
              <a:rPr lang="en-US"/>
              <a:t>, </a:t>
            </a:r>
            <a:r>
              <a:rPr b="1" lang="en-US"/>
              <a:t>columns</a:t>
            </a:r>
            <a:r>
              <a:rPr lang="en-US"/>
              <a:t>, and </a:t>
            </a:r>
            <a:r>
              <a:rPr b="1" lang="en-US"/>
              <a:t>timestamps</a:t>
            </a:r>
            <a:b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&lt;Row: string, Column: string, Timestamp: Int64&gt; --&gt;  String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4818" r="3049" t="0"/>
          <a:stretch/>
        </p:blipFill>
        <p:spPr>
          <a:xfrm>
            <a:off x="3754324" y="1916375"/>
            <a:ext cx="8414275" cy="471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54975" y="5081925"/>
            <a:ext cx="3684000" cy="1336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960"/>
              </a:spcBef>
              <a:buNone/>
            </a:pP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Bigtable </a:t>
            </a:r>
            <a:r>
              <a:rPr b="1" lang="en-US" u="sng">
                <a:latin typeface="Questrial"/>
                <a:ea typeface="Questrial"/>
                <a:cs typeface="Questrial"/>
                <a:sym typeface="Questrial"/>
              </a:rPr>
              <a:t>does not support</a:t>
            </a: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 a full relational data model, </a:t>
            </a:r>
            <a:br>
              <a:rPr b="1" lang="en-US">
                <a:latin typeface="Questrial"/>
                <a:ea typeface="Questrial"/>
                <a:cs typeface="Questrial"/>
                <a:sym typeface="Questrial"/>
              </a:rPr>
            </a:b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but: </a:t>
            </a:r>
            <a:br>
              <a:rPr b="1" lang="en-US">
                <a:latin typeface="Questrial"/>
                <a:ea typeface="Questrial"/>
                <a:cs typeface="Questrial"/>
                <a:sym typeface="Questrial"/>
              </a:rPr>
            </a:b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provides clients with a </a:t>
            </a:r>
            <a:r>
              <a:rPr b="1" lang="en-US" u="sng">
                <a:latin typeface="Questrial"/>
                <a:ea typeface="Questrial"/>
                <a:cs typeface="Questrial"/>
                <a:sym typeface="Questrial"/>
              </a:rPr>
              <a:t>dynamic control over data layout and format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Partitioning &amp; Replication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51700" y="2180500"/>
            <a:ext cx="4704000" cy="39510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Split the data into several different nodes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Nodes are structured in Ring Topology</a:t>
            </a:r>
            <a:br>
              <a:rPr lang="en-US"/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Replication: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replicate the data into several nodes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How many nodes? </a:t>
            </a:r>
            <a:br>
              <a:rPr lang="en-US"/>
            </a:br>
            <a:r>
              <a:rPr lang="en-US"/>
              <a:t>depends on the replication factor (N)</a:t>
            </a: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521" y="1955575"/>
            <a:ext cx="6436375" cy="44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Membership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31850" y="2213475"/>
            <a:ext cx="10554600" cy="2991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Membership </a:t>
            </a:r>
            <a:r>
              <a:rPr b="1" lang="en-US"/>
              <a:t>defines the state of a nodes </a:t>
            </a:r>
            <a:r>
              <a:rPr lang="en-US"/>
              <a:t>in a cluster.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using a internodes communication protocol called “</a:t>
            </a:r>
            <a:r>
              <a:rPr b="1" lang="en-US">
                <a:solidFill>
                  <a:srgbClr val="43FEF4"/>
                </a:solidFill>
              </a:rPr>
              <a:t>Gossip</a:t>
            </a:r>
            <a:r>
              <a:rPr lang="en-US"/>
              <a:t>”.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inspired by </a:t>
            </a:r>
            <a:r>
              <a:rPr b="1" lang="en-US"/>
              <a:t>real life rumour spreading.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888"/>
              <a:buFont typeface="Noto Sans Symbols"/>
              <a:buChar char="○"/>
            </a:pPr>
            <a:r>
              <a:rPr lang="en-US"/>
              <a:t>Gossip also used to </a:t>
            </a:r>
            <a:r>
              <a:rPr b="1" lang="en-US" sz="1800"/>
              <a:t>disseminate other system-related control state</a:t>
            </a:r>
            <a:r>
              <a:rPr lang="en-US" sz="1800"/>
              <a:t>.</a:t>
            </a:r>
            <a:br>
              <a:rPr lang="en-US" sz="1800"/>
            </a:br>
            <a:r>
              <a:rPr lang="en-US" sz="1800"/>
              <a:t> 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lang="en-US"/>
              <a:t>Illustration of Gossip</a:t>
            </a:r>
            <a:r>
              <a:rPr lang="en-US"/>
              <a:t>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Example – Node A wish to search for pattern in data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Round 1 – Node A searches locally and then gossips with node B.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Round 2 – Node A,B gossips with C and D.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Round 3 – Nodes A,B,C and D gossips with 4 other nodes ……</a:t>
            </a: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Failure Detection and R</a:t>
            </a:r>
            <a:r>
              <a:rPr lang="en-US"/>
              <a:t>equest Handling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61500" y="2206850"/>
            <a:ext cx="4984200" cy="3098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 Detection: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948C"/>
              </a:buClr>
            </a:pPr>
            <a:r>
              <a:rPr b="1" lang="en-US">
                <a:solidFill>
                  <a:srgbClr val="43FEF4"/>
                </a:solidFill>
              </a:rPr>
              <a:t>determine if any other node in the system is up or down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948C"/>
              </a:buClr>
            </a:pPr>
            <a:r>
              <a:rPr lang="en-US"/>
              <a:t>uses a modified version of</a:t>
            </a:r>
            <a:r>
              <a:rPr b="1" lang="en-US"/>
              <a:t> the Accrual Failure Detector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-US"/>
              <a:t>tracks “heartbeats” from other nodes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-US"/>
              <a:t>unreachable nodes will be assumed to be “down”.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290451" y="2398125"/>
            <a:ext cx="49842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Handling:</a:t>
            </a:r>
          </a:p>
          <a:p>
            <a:pPr indent="-228600" lvl="0" marL="457200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/>
              <a:t>For </a:t>
            </a:r>
            <a:r>
              <a:rPr b="1" lang="en-US">
                <a:solidFill>
                  <a:srgbClr val="43FEF4"/>
                </a:solidFill>
              </a:rPr>
              <a:t>reads</a:t>
            </a:r>
            <a:r>
              <a:rPr lang="en-US"/>
              <a:t> :</a:t>
            </a:r>
          </a:p>
          <a:p>
            <a:pPr indent="-228600" lvl="1" marL="914400" rtl="0">
              <a:spcBef>
                <a:spcPts val="920"/>
              </a:spcBef>
              <a:spcAft>
                <a:spcPts val="0"/>
              </a:spcAft>
            </a:pPr>
            <a:r>
              <a:rPr lang="en-US"/>
              <a:t>Routes the requests to the </a:t>
            </a:r>
            <a:r>
              <a:rPr b="1" lang="en-US">
                <a:solidFill>
                  <a:srgbClr val="43FEF4"/>
                </a:solidFill>
              </a:rPr>
              <a:t>closest replica, </a:t>
            </a:r>
            <a:r>
              <a:rPr b="1" lang="en-US">
                <a:solidFill>
                  <a:srgbClr val="FFFFFF"/>
                </a:solidFill>
              </a:rPr>
              <a:t>or</a:t>
            </a:r>
          </a:p>
          <a:p>
            <a:pPr indent="-228600" lvl="1" marL="914400" rtl="0">
              <a:spcBef>
                <a:spcPts val="920"/>
              </a:spcBef>
              <a:spcAft>
                <a:spcPts val="0"/>
              </a:spcAft>
            </a:pPr>
            <a:r>
              <a:rPr lang="en-US"/>
              <a:t>Routes the requests to </a:t>
            </a:r>
            <a:r>
              <a:rPr b="1" lang="en-US">
                <a:solidFill>
                  <a:srgbClr val="43FEF4"/>
                </a:solidFill>
              </a:rPr>
              <a:t>all replicas and waits for a quorum</a:t>
            </a:r>
            <a:r>
              <a:rPr lang="en-US"/>
              <a:t> of responses</a:t>
            </a:r>
          </a:p>
          <a:p>
            <a:pPr indent="-228600" lvl="0" marL="457200" rtl="0">
              <a:spcBef>
                <a:spcPts val="960"/>
              </a:spcBef>
              <a:spcAft>
                <a:spcPts val="0"/>
              </a:spcAft>
              <a:buClr>
                <a:srgbClr val="00948C"/>
              </a:buClr>
            </a:pPr>
            <a:r>
              <a:rPr lang="en-US"/>
              <a:t>For </a:t>
            </a:r>
            <a:r>
              <a:rPr b="1" lang="en-US">
                <a:solidFill>
                  <a:srgbClr val="43FEF4"/>
                </a:solidFill>
              </a:rPr>
              <a:t>writes</a:t>
            </a:r>
            <a:r>
              <a:rPr lang="en-US"/>
              <a:t>:</a:t>
            </a:r>
          </a:p>
          <a:p>
            <a:pPr indent="-228600" lvl="1" marL="914400" rtl="0">
              <a:spcBef>
                <a:spcPts val="960"/>
              </a:spcBef>
              <a:spcAft>
                <a:spcPts val="0"/>
              </a:spcAft>
            </a:pPr>
            <a:r>
              <a:rPr lang="en-US"/>
              <a:t>the system </a:t>
            </a:r>
            <a:r>
              <a:rPr b="1" lang="en-US">
                <a:solidFill>
                  <a:srgbClr val="43FEF4"/>
                </a:solidFill>
              </a:rPr>
              <a:t>routes the requests to the replicas and waits for a quorum</a:t>
            </a:r>
            <a:r>
              <a:rPr lang="en-US"/>
              <a:t> of replicas to acknowledge the completion of the writes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Local Persistence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Cassandra system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relies on the local file system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for data persistence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operation involves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write into a commit log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for durability and recoverability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Then 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write into the in-memory data structure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performed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Read operation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first queries the in-memory data structure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before looking into the files on disk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Bigtable and Cassandra : Similarity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Cassandra’s data model, derived from Google’s BigTable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Distributed multidimensional sorted map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key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 families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Timestamp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cluster concept</a:t>
            </a:r>
          </a:p>
          <a:p>
            <a:pPr lvl="1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Bigtable	: tablets</a:t>
            </a:r>
          </a:p>
          <a:p>
            <a:pPr lvl="1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Cassandra	: nodes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Inserts and updates are committed to a commit log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is compacted into SSTable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888288" y="4157050"/>
            <a:ext cx="2797174" cy="1384995"/>
          </a:xfrm>
          <a:prstGeom prst="rect">
            <a:avLst/>
          </a:prstGeom>
          <a:solidFill>
            <a:srgbClr val="C0FEF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Cassandra is a daughter of Bigtable 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736725" y="6316000"/>
            <a:ext cx="8099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http://www.planetcassandra.org/blog/cassandra-daughter-of-dynamo-and-bigtable/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Bigtable and Cassandra : Difference</a:t>
            </a:r>
          </a:p>
        </p:txBody>
      </p:sp>
      <p:graphicFrame>
        <p:nvGraphicFramePr>
          <p:cNvPr id="339" name="Shape 339"/>
          <p:cNvGraphicFramePr/>
          <p:nvPr/>
        </p:nvGraphicFramePr>
        <p:xfrm>
          <a:off x="819150" y="222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{4CB3A5CE-1B36-4B3B-88B2-41EDAA0A277A}</a:tableStyleId>
              </a:tblPr>
              <a:tblGrid>
                <a:gridCol w="1841650"/>
                <a:gridCol w="4139350"/>
                <a:gridCol w="4542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Context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Bigtable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Cassandra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Replication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Handled by GFS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Chosen based on replication policy in configuration file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Partitioning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tablets server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nodes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Failure Detection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Using Chubby lock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Using gossip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Column Families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Only simple column families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There are simple and super column families (nested column families)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Read/Write Consistency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Directly into related tablets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one, all, or quorum consistency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0" name="Shape 340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References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Chang, F., Dean, J., Ghemawat, S., Hsieh, W.C., Wallach, D.A., Burrows, M., et al. (2006). </a:t>
            </a:r>
            <a:r>
              <a:rPr b="0" i="1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Bigtable: a distributed storage system for structured data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OSDI '06: Proceedings of the 7th symposium on operating systems design and implementation (p. 205-218). USENIX Association.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Lakshman, A., Malik, P. (2010). Cassandra – </a:t>
            </a:r>
            <a:r>
              <a:rPr b="0" i="1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Decentralized Structured Storage System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ACM SIGOPS Operating Systems Review (p. 35-40)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 : Row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keys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are arbitrary strings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the unit of transactional consistency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Every read or write 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under a single row is atomic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maintained in lexicographical order by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key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Rows with consecutive keys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(Row Range) are grouped together as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“tablets”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Unit 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distribution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load-balancing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example, in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Webtable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pages in the same domain are grouped together into contiguous rows by reversing the hostname components of the URLs.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for </a:t>
            </a:r>
            <a:r>
              <a:rPr b="1" i="0" lang="en-US" sz="1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maps.google.com/index.html</a:t>
            </a: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--&gt; stored under: </a:t>
            </a:r>
            <a:r>
              <a:rPr b="1" i="0" lang="en-US" sz="1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com.google.maps/index.html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i="0" lang="en-US" sz="1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more efficient host and domain analysis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9700" y="330533"/>
            <a:ext cx="4253072" cy="266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 : Column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keys are grouped into sets called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“column families” --&gt; basic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unit of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access control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Privacy setting  --&gt; add, read, view, etc.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columns in a family are in the same type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 key is named using the following syntax: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family:qualifier</a:t>
            </a:r>
          </a:p>
          <a:p>
            <a:pPr indent="-2286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Family names: printable</a:t>
            </a:r>
          </a:p>
          <a:p>
            <a:pPr indent="-2286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Qualifier         : arbitrary strings      </a:t>
            </a:r>
          </a:p>
          <a:p>
            <a:pPr indent="-342900" lvl="0" marL="3429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table may have unbound number of columns, but the column families:</a:t>
            </a:r>
          </a:p>
          <a:p>
            <a:pPr indent="-285750" lvl="1" marL="74295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should be small in small numbers (± hundreds)</a:t>
            </a:r>
          </a:p>
          <a:p>
            <a:pPr indent="-285750" lvl="1" marL="74295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Rarely change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 : Timestamp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Versioning  --&gt; each cell contain multiple versions of the same data.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version is indexed by timestamp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assigned by 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Bigtable  --&gt; real time in microseconds. 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 applications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are stored in decreasing timestamp order --&gt;  from the newest to the oldest.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Garbage-collection mechanism: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Keep the latest n updates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Keep the updates since time t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625" y="4730251"/>
            <a:ext cx="6993900" cy="16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Building Blocks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13224" y="2644311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Google File System (GFS)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 log and data files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Google </a:t>
            </a:r>
            <a:r>
              <a:rPr b="1" i="0" lang="en-US" sz="16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SSTable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file format.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management system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Scheduling jobs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Managing resources and shared machines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Dealing with machine failures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Monitoring machine status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Chubby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Lock Service</a:t>
            </a:r>
          </a:p>
          <a:p>
            <a:pPr lvl="1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Ensure that there is </a:t>
            </a:r>
            <a:r>
              <a:rPr b="1" lang="en-US">
                <a:solidFill>
                  <a:srgbClr val="43FEF4"/>
                </a:solidFill>
              </a:rPr>
              <a:t>at most one active master</a:t>
            </a:r>
            <a:r>
              <a:rPr lang="en-US"/>
              <a:t> at any time</a:t>
            </a:r>
          </a:p>
          <a:p>
            <a:pPr lvl="1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lang="en-US">
                <a:solidFill>
                  <a:srgbClr val="43FEF4"/>
                </a:solidFill>
              </a:rPr>
              <a:t>Discover tablet servers</a:t>
            </a:r>
            <a:r>
              <a:rPr lang="en-US"/>
              <a:t> and </a:t>
            </a:r>
            <a:r>
              <a:rPr b="1" lang="en-US">
                <a:solidFill>
                  <a:srgbClr val="43FEF4"/>
                </a:solidFill>
              </a:rPr>
              <a:t>finalize tablet server deaths</a:t>
            </a:r>
            <a:r>
              <a:rPr lang="en-US"/>
              <a:t>;  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SSTable</a:t>
            </a:r>
          </a:p>
        </p:txBody>
      </p:sp>
      <p:pic>
        <p:nvPicPr>
          <p:cNvPr id="173" name="Shape 1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2339975"/>
            <a:ext cx="4952365" cy="222969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174" name="Shape 174"/>
          <p:cNvSpPr txBox="1"/>
          <p:nvPr/>
        </p:nvSpPr>
        <p:spPr>
          <a:xfrm>
            <a:off x="5922962" y="2601482"/>
            <a:ext cx="581025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Immutable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contains 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sequence of blocks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block index is used to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locate blocks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index is loaded into memory when the table is open.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61241" y="844200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8198" y="4773689"/>
            <a:ext cx="7092036" cy="168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Bigtable Illustration</a:t>
            </a:r>
          </a:p>
        </p:txBody>
      </p:sp>
      <p:pic>
        <p:nvPicPr>
          <p:cNvPr id="184" name="Shape 1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2" y="2341563"/>
            <a:ext cx="6662198" cy="409175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185" name="Shape 185"/>
          <p:cNvSpPr txBox="1"/>
          <p:nvPr/>
        </p:nvSpPr>
        <p:spPr>
          <a:xfrm>
            <a:off x="-2546992" y="3177375"/>
            <a:ext cx="15199358" cy="394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7401650" y="3177375"/>
            <a:ext cx="43731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Master: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assigning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tablets to tablet server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detecting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addition and expiration of tablet server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balancing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tablet-server load --&gt; split tablets that have grown too large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garbage collection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files in GFS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handling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schema changes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7495313" y="5712687"/>
            <a:ext cx="4354200" cy="914400"/>
            <a:chOff x="7495313" y="5712687"/>
            <a:chExt cx="4354200" cy="914400"/>
          </a:xfrm>
        </p:grpSpPr>
        <p:sp>
          <p:nvSpPr>
            <p:cNvPr id="188" name="Shape 188"/>
            <p:cNvSpPr txBox="1"/>
            <p:nvPr/>
          </p:nvSpPr>
          <p:spPr>
            <a:xfrm>
              <a:off x="7828075" y="5892912"/>
              <a:ext cx="3809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Clients never communicate with the master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95313" y="5712687"/>
              <a:ext cx="4354200" cy="914400"/>
            </a:xfrm>
            <a:prstGeom prst="rect">
              <a:avLst/>
            </a:prstGeom>
            <a:noFill/>
            <a:ln cap="rnd" cmpd="sng" w="15875">
              <a:solidFill>
                <a:srgbClr val="0094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7321000" y="1787413"/>
            <a:ext cx="42801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 major components: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library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that is linked to every client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One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master server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Many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tablet servers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Location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19150" y="2222500"/>
            <a:ext cx="5308599" cy="375977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three-level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hierarchy analogous 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file stored in Chubby --&gt; contains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location of the root tablet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root tablet contains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locations of all of the tablets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a special METADATA table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METADATA tablet contains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location of a set of user tablets</a:t>
            </a:r>
          </a:p>
        </p:txBody>
      </p:sp>
      <p:pic>
        <p:nvPicPr>
          <p:cNvPr descr="tablet-location.jp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617" y="2679700"/>
            <a:ext cx="5053645" cy="263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30787" y="2258600"/>
            <a:ext cx="549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given a row, how do clients find the right machine?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10678331" y="5915887"/>
            <a:ext cx="1062300" cy="490500"/>
          </a:xfrm>
          <a:prstGeom prst="rect">
            <a:avLst/>
          </a:prstGeom>
        </p:spPr>
        <p:txBody>
          <a:bodyPr anchorCtr="0" anchor="b" bIns="108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