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12192000"/>
  <p:notesSz cx="6858000" cy="9144000"/>
  <p:embeddedFontLst>
    <p:embeddedFont>
      <p:font typeface="Questrial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1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0ADD109-D1DB-4FB1-925E-DB32591F8804}">
  <a:tblStyle styleId="{00ADD109-D1DB-4FB1-925E-DB32591F8804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6F5F3"/>
          </a:solidFill>
        </a:fill>
      </a:tcStyle>
    </a:wholeTbl>
    <a:band1H>
      <a:tcStyle>
        <a:fill>
          <a:solidFill>
            <a:srgbClr val="CAEAE7"/>
          </a:solidFill>
        </a:fill>
      </a:tcStyle>
    </a:band1H>
    <a:band1V>
      <a:tcStyle>
        <a:fill>
          <a:solidFill>
            <a:srgbClr val="CAEAE7"/>
          </a:solidFill>
        </a:fill>
      </a:tcStyle>
    </a:band1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Questrial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jangan lupa gambar 3-hierarchynya
-Siregar, Erika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it means, you can access any cell in the bigtable by giving the row key, column key, and timestamp. 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in our example about webtables : family name = anchor ;   quallifier : the referring site.   --&gt;  the cell content  =  link text. 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b="0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1125"/>
              <a:buFont typeface="Arial"/>
              <a:buChar char="•"/>
            </a:pPr>
            <a:r>
              <a:rPr b="0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Master assign </a:t>
            </a:r>
            <a:r>
              <a:rPr b="1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tablets </a:t>
            </a:r>
            <a:r>
              <a:rPr b="0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to </a:t>
            </a:r>
            <a:r>
              <a:rPr b="1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tablet servers</a:t>
            </a:r>
            <a:r>
              <a:rPr b="0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​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1125"/>
              <a:buFont typeface="Arial"/>
              <a:buChar char="•"/>
            </a:pPr>
            <a:r>
              <a:rPr b="0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Tablet server manages </a:t>
            </a:r>
            <a:r>
              <a:rPr b="1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reads </a:t>
            </a:r>
            <a:r>
              <a:rPr b="0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and </a:t>
            </a:r>
            <a:r>
              <a:rPr b="1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writes </a:t>
            </a:r>
            <a:r>
              <a:rPr b="0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from it's tablets​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1125"/>
              <a:buFont typeface="Arial"/>
              <a:buChar char="•"/>
            </a:pPr>
            <a:r>
              <a:rPr b="0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Clients communicate </a:t>
            </a:r>
            <a:r>
              <a:rPr b="1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directly </a:t>
            </a:r>
            <a:r>
              <a:rPr b="0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with tablet server​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SzPct val="101125"/>
              <a:buFont typeface="Arial"/>
              <a:buChar char="•"/>
            </a:pPr>
            <a:r>
              <a:rPr b="0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Tablet server </a:t>
            </a:r>
            <a:r>
              <a:rPr b="1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splits tablets </a:t>
            </a:r>
            <a:r>
              <a:rPr b="0" i="0" lang="en-US" sz="809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that have grown too large​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-3175"/>
            <a:ext cx="12192000" cy="5203824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13117"/>
                </a:lnTo>
                <a:lnTo>
                  <a:pt x="19645" y="113117"/>
                </a:lnTo>
                <a:lnTo>
                  <a:pt x="23395" y="119707"/>
                </a:lnTo>
                <a:lnTo>
                  <a:pt x="23395" y="119707"/>
                </a:lnTo>
                <a:lnTo>
                  <a:pt x="23479" y="119780"/>
                </a:lnTo>
                <a:lnTo>
                  <a:pt x="23604" y="119890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890"/>
                </a:lnTo>
                <a:lnTo>
                  <a:pt x="24187" y="119780"/>
                </a:lnTo>
                <a:lnTo>
                  <a:pt x="24270" y="119707"/>
                </a:lnTo>
                <a:lnTo>
                  <a:pt x="28020" y="113117"/>
                </a:lnTo>
                <a:lnTo>
                  <a:pt x="120000" y="113117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" name="Shape 17"/>
          <p:cNvSpPr txBox="1"/>
          <p:nvPr>
            <p:ph type="ctrTitle"/>
          </p:nvPr>
        </p:nvSpPr>
        <p:spPr>
          <a:xfrm>
            <a:off x="810000" y="1449146"/>
            <a:ext cx="10571999" cy="29710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54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810000" y="5280846"/>
            <a:ext cx="10571999" cy="43497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810000" y="4800600"/>
            <a:ext cx="10561418" cy="566737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0" i="0" sz="24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810000" y="5367337"/>
            <a:ext cx="10561418" cy="4937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631697" y="1081455"/>
            <a:ext cx="6332415" cy="3239187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type="title"/>
          </p:nvPr>
        </p:nvSpPr>
        <p:spPr>
          <a:xfrm>
            <a:off x="850984" y="1238501"/>
            <a:ext cx="5893839" cy="26459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853190" y="4443680"/>
            <a:ext cx="5891635" cy="71324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7574642" y="1081455"/>
            <a:ext cx="3810001" cy="407546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140883" y="2286584"/>
            <a:ext cx="4895115" cy="2503971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type="title"/>
          </p:nvPr>
        </p:nvSpPr>
        <p:spPr>
          <a:xfrm>
            <a:off x="1357088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32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156000" y="2286000"/>
            <a:ext cx="4880300" cy="229552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7669650" y="446089"/>
            <a:ext cx="4522348" cy="5414961"/>
          </a:xfrm>
          <a:custGeom>
            <a:pathLst>
              <a:path extrusionOk="0" h="120000" w="120000">
                <a:moveTo>
                  <a:pt x="7627" y="0"/>
                </a:moveTo>
                <a:lnTo>
                  <a:pt x="7627" y="33250"/>
                </a:lnTo>
                <a:lnTo>
                  <a:pt x="333" y="38111"/>
                </a:lnTo>
                <a:lnTo>
                  <a:pt x="333" y="38111"/>
                </a:lnTo>
                <a:lnTo>
                  <a:pt x="250" y="38222"/>
                </a:lnTo>
                <a:lnTo>
                  <a:pt x="125" y="38388"/>
                </a:lnTo>
                <a:lnTo>
                  <a:pt x="0" y="38527"/>
                </a:lnTo>
                <a:lnTo>
                  <a:pt x="0" y="38694"/>
                </a:lnTo>
                <a:lnTo>
                  <a:pt x="0" y="38861"/>
                </a:lnTo>
                <a:lnTo>
                  <a:pt x="125" y="39000"/>
                </a:lnTo>
                <a:lnTo>
                  <a:pt x="250" y="39166"/>
                </a:lnTo>
                <a:lnTo>
                  <a:pt x="333" y="39277"/>
                </a:lnTo>
                <a:lnTo>
                  <a:pt x="7627" y="44138"/>
                </a:lnTo>
                <a:lnTo>
                  <a:pt x="7627" y="120000"/>
                </a:lnTo>
                <a:lnTo>
                  <a:pt x="119999" y="120000"/>
                </a:lnTo>
                <a:lnTo>
                  <a:pt x="119999" y="0"/>
                </a:lnTo>
                <a:lnTo>
                  <a:pt x="7627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type="title"/>
          </p:nvPr>
        </p:nvSpPr>
        <p:spPr>
          <a:xfrm rot="5400000">
            <a:off x="6863536" y="1906174"/>
            <a:ext cx="5134798" cy="249479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 rot="5400000">
            <a:off x="1408289" y="-152200"/>
            <a:ext cx="5414961" cy="661154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" name="Shape 24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0"/>
            <a:ext cx="12192000" cy="520382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13117"/>
                </a:lnTo>
                <a:lnTo>
                  <a:pt x="100354" y="113117"/>
                </a:lnTo>
                <a:lnTo>
                  <a:pt x="96604" y="119707"/>
                </a:lnTo>
                <a:lnTo>
                  <a:pt x="96604" y="119707"/>
                </a:lnTo>
                <a:lnTo>
                  <a:pt x="96520" y="119780"/>
                </a:lnTo>
                <a:lnTo>
                  <a:pt x="96395" y="119890"/>
                </a:lnTo>
                <a:lnTo>
                  <a:pt x="96270" y="120000"/>
                </a:lnTo>
                <a:lnTo>
                  <a:pt x="96166" y="120000"/>
                </a:lnTo>
                <a:lnTo>
                  <a:pt x="96041" y="120000"/>
                </a:lnTo>
                <a:lnTo>
                  <a:pt x="95937" y="119890"/>
                </a:lnTo>
                <a:lnTo>
                  <a:pt x="95812" y="119780"/>
                </a:lnTo>
                <a:lnTo>
                  <a:pt x="95729" y="119707"/>
                </a:lnTo>
                <a:lnTo>
                  <a:pt x="91979" y="113117"/>
                </a:lnTo>
                <a:lnTo>
                  <a:pt x="0" y="11311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" name="Shape 31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8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810000" y="5281201"/>
            <a:ext cx="10561418" cy="43395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818712" y="2222286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187414" y="2222286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14727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814729" y="2751138"/>
            <a:ext cx="5189855" cy="310991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3" type="body"/>
          </p:nvPr>
        </p:nvSpPr>
        <p:spPr>
          <a:xfrm>
            <a:off x="6187414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4" type="body"/>
          </p:nvPr>
        </p:nvSpPr>
        <p:spPr>
          <a:xfrm>
            <a:off x="6187414" y="2751138"/>
            <a:ext cx="5194583" cy="310991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0" y="0"/>
            <a:ext cx="12192000" cy="2185988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  <a:lnTo>
                  <a:pt x="0" y="103616"/>
                </a:lnTo>
                <a:lnTo>
                  <a:pt x="19645" y="103616"/>
                </a:lnTo>
                <a:lnTo>
                  <a:pt x="23395" y="119302"/>
                </a:lnTo>
                <a:lnTo>
                  <a:pt x="23395" y="119302"/>
                </a:lnTo>
                <a:lnTo>
                  <a:pt x="23479" y="119477"/>
                </a:lnTo>
                <a:lnTo>
                  <a:pt x="23604" y="119738"/>
                </a:lnTo>
                <a:lnTo>
                  <a:pt x="23729" y="120000"/>
                </a:lnTo>
                <a:lnTo>
                  <a:pt x="23833" y="120000"/>
                </a:lnTo>
                <a:lnTo>
                  <a:pt x="23958" y="120000"/>
                </a:lnTo>
                <a:lnTo>
                  <a:pt x="24062" y="119738"/>
                </a:lnTo>
                <a:lnTo>
                  <a:pt x="24187" y="119477"/>
                </a:lnTo>
                <a:lnTo>
                  <a:pt x="24270" y="119302"/>
                </a:lnTo>
                <a:lnTo>
                  <a:pt x="28020" y="103616"/>
                </a:lnTo>
                <a:lnTo>
                  <a:pt x="120000" y="103616"/>
                </a:lnTo>
                <a:lnTo>
                  <a:pt x="12000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1073150" y="446087"/>
            <a:ext cx="3547532" cy="1814651"/>
          </a:xfrm>
          <a:custGeom>
            <a:pathLst>
              <a:path extrusionOk="0" h="120000" w="120000">
                <a:moveTo>
                  <a:pt x="118439" y="0"/>
                </a:moveTo>
                <a:lnTo>
                  <a:pt x="1560" y="0"/>
                </a:lnTo>
                <a:lnTo>
                  <a:pt x="1560" y="0"/>
                </a:lnTo>
                <a:lnTo>
                  <a:pt x="1205" y="0"/>
                </a:lnTo>
                <a:lnTo>
                  <a:pt x="921" y="207"/>
                </a:lnTo>
                <a:lnTo>
                  <a:pt x="709" y="415"/>
                </a:lnTo>
                <a:lnTo>
                  <a:pt x="425" y="623"/>
                </a:lnTo>
                <a:lnTo>
                  <a:pt x="283" y="1039"/>
                </a:lnTo>
                <a:lnTo>
                  <a:pt x="141" y="1351"/>
                </a:lnTo>
                <a:lnTo>
                  <a:pt x="0" y="1767"/>
                </a:lnTo>
                <a:lnTo>
                  <a:pt x="0" y="2287"/>
                </a:lnTo>
                <a:lnTo>
                  <a:pt x="0" y="107937"/>
                </a:lnTo>
                <a:lnTo>
                  <a:pt x="0" y="107937"/>
                </a:lnTo>
                <a:lnTo>
                  <a:pt x="0" y="108457"/>
                </a:lnTo>
                <a:lnTo>
                  <a:pt x="141" y="108873"/>
                </a:lnTo>
                <a:lnTo>
                  <a:pt x="283" y="109185"/>
                </a:lnTo>
                <a:lnTo>
                  <a:pt x="425" y="109601"/>
                </a:lnTo>
                <a:lnTo>
                  <a:pt x="709" y="109809"/>
                </a:lnTo>
                <a:lnTo>
                  <a:pt x="921" y="110017"/>
                </a:lnTo>
                <a:lnTo>
                  <a:pt x="1205" y="110225"/>
                </a:lnTo>
                <a:lnTo>
                  <a:pt x="1560" y="110225"/>
                </a:lnTo>
                <a:lnTo>
                  <a:pt x="16808" y="110225"/>
                </a:lnTo>
                <a:lnTo>
                  <a:pt x="23049" y="119376"/>
                </a:lnTo>
                <a:lnTo>
                  <a:pt x="23049" y="119376"/>
                </a:lnTo>
                <a:lnTo>
                  <a:pt x="23262" y="119584"/>
                </a:lnTo>
                <a:lnTo>
                  <a:pt x="23546" y="119792"/>
                </a:lnTo>
                <a:lnTo>
                  <a:pt x="23829" y="120000"/>
                </a:lnTo>
                <a:lnTo>
                  <a:pt x="24113" y="120000"/>
                </a:lnTo>
                <a:lnTo>
                  <a:pt x="24397" y="120000"/>
                </a:lnTo>
                <a:lnTo>
                  <a:pt x="24680" y="119792"/>
                </a:lnTo>
                <a:lnTo>
                  <a:pt x="24964" y="119584"/>
                </a:lnTo>
                <a:lnTo>
                  <a:pt x="25177" y="119376"/>
                </a:lnTo>
                <a:lnTo>
                  <a:pt x="31418" y="110225"/>
                </a:lnTo>
                <a:lnTo>
                  <a:pt x="118439" y="110225"/>
                </a:lnTo>
                <a:lnTo>
                  <a:pt x="118439" y="110225"/>
                </a:lnTo>
                <a:lnTo>
                  <a:pt x="118794" y="110225"/>
                </a:lnTo>
                <a:lnTo>
                  <a:pt x="119078" y="110017"/>
                </a:lnTo>
                <a:lnTo>
                  <a:pt x="119290" y="109809"/>
                </a:lnTo>
                <a:lnTo>
                  <a:pt x="119574" y="109601"/>
                </a:lnTo>
                <a:lnTo>
                  <a:pt x="119716" y="109185"/>
                </a:lnTo>
                <a:lnTo>
                  <a:pt x="119858" y="108873"/>
                </a:lnTo>
                <a:lnTo>
                  <a:pt x="120000" y="108457"/>
                </a:lnTo>
                <a:lnTo>
                  <a:pt x="120000" y="107937"/>
                </a:lnTo>
                <a:lnTo>
                  <a:pt x="120000" y="2287"/>
                </a:lnTo>
                <a:lnTo>
                  <a:pt x="120000" y="2287"/>
                </a:lnTo>
                <a:lnTo>
                  <a:pt x="120000" y="1767"/>
                </a:lnTo>
                <a:lnTo>
                  <a:pt x="119858" y="1351"/>
                </a:lnTo>
                <a:lnTo>
                  <a:pt x="119716" y="1039"/>
                </a:lnTo>
                <a:lnTo>
                  <a:pt x="119574" y="623"/>
                </a:lnTo>
                <a:lnTo>
                  <a:pt x="119290" y="415"/>
                </a:lnTo>
                <a:lnTo>
                  <a:pt x="119078" y="207"/>
                </a:lnTo>
                <a:lnTo>
                  <a:pt x="118794" y="0"/>
                </a:lnTo>
                <a:lnTo>
                  <a:pt x="118439" y="0"/>
                </a:lnTo>
                <a:lnTo>
                  <a:pt x="118439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type="title"/>
          </p:nvPr>
        </p:nvSpPr>
        <p:spPr>
          <a:xfrm>
            <a:off x="1073150" y="446087"/>
            <a:ext cx="3547532" cy="1618395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2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855632" y="446087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1073150" y="2260738"/>
            <a:ext cx="3547532" cy="360031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14727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0" i="0" sz="24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14727" y="2344683"/>
            <a:ext cx="4852988" cy="3516364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590395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862689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00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FEFEFE"/>
              </a:buClr>
              <a:buFont typeface="Questrial"/>
              <a:buNone/>
              <a:defRPr b="1" i="0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10000" y="2184400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/>
          <a:lstStyle>
            <a:lvl1pPr indent="-228600" lvl="0" marL="342900" marR="0" rtl="0" algn="l">
              <a:spcBef>
                <a:spcPts val="36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2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4800" lvl="5" marL="24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8400" lvl="6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4700" lvl="7" marL="32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8300" lvl="8" marL="3600000" marR="0" rtl="0" algn="l">
              <a:spcBef>
                <a:spcPts val="24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451514" y="6041362"/>
            <a:ext cx="864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9334625" y="6041362"/>
            <a:ext cx="1343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10678331" y="5915887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image" Target="../media/image0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431975" y="4100244"/>
            <a:ext cx="10777800" cy="7905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Cassandra - A Decentralized Structured Storage System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	: Avinash Lakshman and Prashant Malik</a:t>
            </a: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Venue	: ACM SIGOPS Operating System Review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Year	: 2010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724729" y="5040537"/>
            <a:ext cx="10572900" cy="7332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Presented by: Erika Siregar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CS 834 - Introduction to Information Retrieval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Fall 2016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Old Dominion University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September 15, 2016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69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45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475912" y="3309741"/>
            <a:ext cx="10777800" cy="7905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Bigtable: A Distributed Storage System for Structured Data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1800"/>
              <a:t>Author	: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Fay Chang, Jeffrey Dean, et</a:t>
            </a:r>
            <a:r>
              <a:rPr b="1" lang="en-US" sz="1800"/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1800"/>
              <a:t>Venue	: 7th USENIX Symposium on Operating Systems Design and Implementation    (OSDI)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1800"/>
              <a:t>Year 	: 2006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Quest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Tablet Assignment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44350" y="2426675"/>
            <a:ext cx="10434600" cy="36069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7941"/>
              <a:buFont typeface="Noto Sans Symbols"/>
              <a:buChar char="○"/>
            </a:pPr>
            <a:r>
              <a:rPr b="1" i="0" lang="en-US" sz="1665" u="none" cap="none" strike="noStrike">
                <a:solidFill>
                  <a:srgbClr val="43FEF4"/>
                </a:solidFill>
                <a:latin typeface="Arial"/>
                <a:ea typeface="Arial"/>
                <a:cs typeface="Arial"/>
                <a:sym typeface="Arial"/>
              </a:rPr>
              <a:t>Each tablet</a:t>
            </a:r>
            <a:r>
              <a:rPr b="0" i="0" lang="en-US" sz="166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is assigned to </a:t>
            </a:r>
            <a:r>
              <a:rPr b="1" i="0" lang="en-US" sz="1665" u="none" cap="none" strike="noStrike">
                <a:solidFill>
                  <a:srgbClr val="43FEF4"/>
                </a:solidFill>
                <a:latin typeface="Arial"/>
                <a:ea typeface="Arial"/>
                <a:cs typeface="Arial"/>
                <a:sym typeface="Arial"/>
              </a:rPr>
              <a:t>one tablet server</a:t>
            </a:r>
            <a:r>
              <a:rPr b="0" i="0" lang="en-US" sz="166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at a time</a:t>
            </a:r>
            <a:r>
              <a:rPr b="0" i="0" lang="en-US" sz="1665" u="none" cap="none" strike="noStrike">
                <a:solidFill>
                  <a:srgbClr val="43FEF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accent1"/>
              </a:buClr>
              <a:buSzPct val="97941"/>
              <a:buFont typeface="Noto Sans Symbols"/>
              <a:buChar char="○"/>
            </a:pPr>
            <a:r>
              <a:rPr b="0" i="0" lang="en-US" sz="166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master keeps track of: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accent1"/>
              </a:buClr>
              <a:buSzPct val="98666"/>
              <a:buFont typeface="Noto Sans Symbols"/>
              <a:buChar char="○"/>
            </a:pPr>
            <a:r>
              <a:rPr b="0" i="0" lang="en-US" sz="148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set of </a:t>
            </a:r>
            <a:r>
              <a:rPr b="1" i="0" lang="en-US" sz="1480" u="none" cap="none" strike="noStrike">
                <a:solidFill>
                  <a:srgbClr val="43FEF4"/>
                </a:solidFill>
                <a:latin typeface="Arial"/>
                <a:ea typeface="Arial"/>
                <a:cs typeface="Arial"/>
                <a:sym typeface="Arial"/>
              </a:rPr>
              <a:t>live tablet servers</a:t>
            </a:r>
            <a:r>
              <a:rPr b="0" i="0" lang="en-US" sz="14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accent1"/>
              </a:buClr>
              <a:buSzPct val="98666"/>
              <a:buFont typeface="Noto Sans Symbols"/>
              <a:buChar char="○"/>
            </a:pPr>
            <a:r>
              <a:rPr b="0" i="0" lang="en-US" sz="148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1480" u="none" cap="none" strike="noStrike">
                <a:solidFill>
                  <a:srgbClr val="43FEF4"/>
                </a:solidFill>
                <a:latin typeface="Arial"/>
                <a:ea typeface="Arial"/>
                <a:cs typeface="Arial"/>
                <a:sym typeface="Arial"/>
              </a:rPr>
              <a:t>current assignment of tablets</a:t>
            </a:r>
            <a:r>
              <a:rPr b="0" i="0" lang="en-US" sz="148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tablet servers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accent1"/>
              </a:buClr>
              <a:buSzPct val="97941"/>
              <a:buFont typeface="Noto Sans Symbols"/>
              <a:buChar char="○"/>
            </a:pPr>
            <a:r>
              <a:rPr b="0" i="0" lang="en-US" sz="166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How to </a:t>
            </a:r>
            <a:r>
              <a:rPr b="1" i="0" lang="en-US" sz="148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keep track of tablet server</a:t>
            </a:r>
            <a:r>
              <a:rPr b="0" i="0" lang="en-US" sz="148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?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accent1"/>
              </a:buClr>
              <a:buSzPct val="98666"/>
              <a:buFont typeface="Noto Sans Symbols"/>
              <a:buChar char="○"/>
            </a:pPr>
            <a:r>
              <a:rPr b="0" i="0" lang="en-US" sz="148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Tablet server starts --&gt; creates and acquires an </a:t>
            </a:r>
            <a:r>
              <a:rPr b="1" i="0" lang="en-US" sz="148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exclusive lock</a:t>
            </a:r>
            <a:r>
              <a:rPr b="0" i="0" lang="en-US" sz="148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148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 a specific </a:t>
            </a:r>
            <a:r>
              <a:rPr b="1" i="0" lang="en-US" sz="148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Chubby directory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accent1"/>
              </a:buClr>
              <a:buSzPct val="98666"/>
              <a:buFont typeface="Noto Sans Symbols"/>
              <a:buChar char="○"/>
            </a:pPr>
            <a:r>
              <a:rPr b="0" i="0" lang="en-US" sz="148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master </a:t>
            </a:r>
            <a:r>
              <a:rPr b="1" i="0" lang="en-US" sz="148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monitors </a:t>
            </a:r>
            <a:r>
              <a:rPr b="0" i="0" lang="en-US" sz="148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this chubby directory to </a:t>
            </a:r>
            <a:r>
              <a:rPr b="1" i="0" lang="en-US" sz="148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discover tablet servers</a:t>
            </a:r>
            <a:r>
              <a:rPr b="0" i="0" lang="en-US" sz="148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Tablet Server Failure</a:t>
            </a:r>
          </a:p>
        </p:txBody>
      </p:sp>
      <p:pic>
        <p:nvPicPr>
          <p:cNvPr id="207" name="Shape 20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988" y="2380750"/>
            <a:ext cx="6658800" cy="41469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</p:pic>
      <p:sp>
        <p:nvSpPr>
          <p:cNvPr id="208" name="Shape 208"/>
          <p:cNvSpPr txBox="1"/>
          <p:nvPr/>
        </p:nvSpPr>
        <p:spPr>
          <a:xfrm>
            <a:off x="0" y="3200400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7693275" y="2294775"/>
            <a:ext cx="4097100" cy="3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93369" lvl="1" marL="742950" rtl="0">
              <a:lnSpc>
                <a:spcPct val="90000"/>
              </a:lnSpc>
              <a:spcBef>
                <a:spcPts val="896"/>
              </a:spcBef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When network failure happens:</a:t>
            </a:r>
          </a:p>
          <a:p>
            <a:pPr indent="-247967" lvl="2" marL="1143000" rtl="0">
              <a:lnSpc>
                <a:spcPct val="90000"/>
              </a:lnSpc>
              <a:spcBef>
                <a:spcPts val="859"/>
              </a:spcBef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Tablet server loses its lock and stops serving its tablets. </a:t>
            </a:r>
          </a:p>
          <a:p>
            <a:pPr indent="-247967" lvl="2" marL="1143000" rtl="0">
              <a:lnSpc>
                <a:spcPct val="90000"/>
              </a:lnSpc>
              <a:spcBef>
                <a:spcPts val="859"/>
              </a:spcBef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tablet server attempts to </a:t>
            </a:r>
            <a:r>
              <a:rPr b="1" lang="en-US" sz="1600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reacquire an exclusive lock</a:t>
            </a:r>
          </a:p>
          <a:p>
            <a:pPr indent="-247967" lvl="2" marL="1143000" rtl="0">
              <a:lnSpc>
                <a:spcPct val="90000"/>
              </a:lnSpc>
              <a:spcBef>
                <a:spcPts val="859"/>
              </a:spcBef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the lock is no longer exists  --&gt; tablet server kills itself.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Tablet Server Failure</a:t>
            </a:r>
            <a:r>
              <a:rPr b="0" i="0" lang="en-US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br>
              <a:rPr b="1" i="0" lang="en-US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</p:txBody>
      </p:sp>
      <p:pic>
        <p:nvPicPr>
          <p:cNvPr id="216" name="Shape 2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5799" y="2094221"/>
            <a:ext cx="7533300" cy="44961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</p:pic>
      <p:sp>
        <p:nvSpPr>
          <p:cNvPr id="217" name="Shape 217"/>
          <p:cNvSpPr txBox="1"/>
          <p:nvPr/>
        </p:nvSpPr>
        <p:spPr>
          <a:xfrm>
            <a:off x="-463695" y="3072121"/>
            <a:ext cx="15072827" cy="432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Tablet Serving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594039" y="2519500"/>
            <a:ext cx="5344426" cy="3636963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persistent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state of a tablet is stored in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GFS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recently committed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ones are stored in memory in a sorted buffer called a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memtable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Older updates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are stored in a sequence of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SSTables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Tablet Recovery: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600" u="none" cap="none" strike="noStrike">
                <a:solidFill>
                  <a:srgbClr val="43FEF4"/>
                </a:solidFill>
                <a:latin typeface="Arial"/>
                <a:ea typeface="Arial"/>
                <a:cs typeface="Arial"/>
                <a:sym typeface="Arial"/>
              </a:rPr>
              <a:t>Read metadata</a:t>
            </a: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containing SSTABLES and redo points</a:t>
            </a:r>
            <a:r>
              <a:rPr b="0" i="0" lang="en-US" sz="1600" u="none" cap="none" strike="noStrike">
                <a:solidFill>
                  <a:srgbClr val="43FEF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600" u="none" cap="none" strike="noStrike">
                <a:solidFill>
                  <a:srgbClr val="43FEF4"/>
                </a:solidFill>
                <a:latin typeface="Arial"/>
                <a:ea typeface="Arial"/>
                <a:cs typeface="Arial"/>
                <a:sym typeface="Arial"/>
              </a:rPr>
              <a:t>Apply </a:t>
            </a: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redo points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3548" y="2736361"/>
            <a:ext cx="4944674" cy="272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Compaction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819150" y="2222500"/>
            <a:ext cx="10553699" cy="404695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Minor 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Compaction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Size of memtable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increases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Convert the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memtable </a:t>
            </a: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into an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SSTable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Reduce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memory usage </a:t>
            </a:r>
            <a:r>
              <a:rPr b="1" i="0" lang="en-US" sz="1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and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log traffic</a:t>
            </a:r>
            <a:r>
              <a:rPr b="0" i="0" lang="en-US" sz="1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Merging 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Compaction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Number of SSTable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increases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Bound the number</a:t>
            </a:r>
            <a:r>
              <a:rPr b="1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of SSTable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Reads the </a:t>
            </a:r>
            <a:r>
              <a:rPr b="1" i="0" lang="en-US" sz="14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contents of a few SSTables and the memtable</a:t>
            </a:r>
            <a:r>
              <a:rPr b="0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and writes out a </a:t>
            </a:r>
            <a:r>
              <a:rPr b="1" i="0" lang="en-US" sz="14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new SSTable</a:t>
            </a:r>
            <a:r>
              <a:rPr b="0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Major 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Compaction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Rewrites all SSTables into one new SSTable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Clean deletes</a:t>
            </a: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6378" y="1605583"/>
            <a:ext cx="4944674" cy="272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What is Cassandra?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Distributed storage system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For managing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very large amounts of structured data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Across many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commodity servers </a:t>
            </a:r>
            <a:r>
              <a:rPr b="1" lang="en-US">
                <a:solidFill>
                  <a:srgbClr val="FFFFFF"/>
                </a:solidFill>
              </a:rPr>
              <a:t>→</a:t>
            </a:r>
            <a:r>
              <a:rPr b="1" i="0" lang="en-US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/>
              <a:t>Designed to run on </a:t>
            </a:r>
            <a:r>
              <a:rPr b="1" lang="en-US">
                <a:solidFill>
                  <a:srgbClr val="43FEF4"/>
                </a:solidFill>
              </a:rPr>
              <a:t>cheap commodity hardware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Providing highly available service with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no single point of failure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run on top of hundreds nodes, spread across different data centers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6427175" y="342900"/>
            <a:ext cx="4879800" cy="1582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2400"/>
              <a:t>Bigtable has inspired the creation of another distributed storage system called “Cassandra”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Background Story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Facebook runs the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largest social networking platform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Strict requirements on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performance, reliability, efficiency, and scalability</a:t>
            </a:r>
            <a:r>
              <a:rPr b="1" i="0" lang="en-US" sz="1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Serves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hundreds of millions users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at peak times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Using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tens of thousands of servers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located in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many data centers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around the world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There are always a small but significant number of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server and network components that are failing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at any given time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So, Facebook developed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CASSANDRA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Data Model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76854" y="2195898"/>
            <a:ext cx="6654900" cy="41346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Cassandra has a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similar data model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with Google Bigtable: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table</a:t>
            </a: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in Cassandra is a distributed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multi dimensional map</a:t>
            </a: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indexed by a key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row key</a:t>
            </a: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in a table is a string with no size restrictions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Every operation under a single row key is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atomic</a:t>
            </a:r>
          </a:p>
          <a:p>
            <a:pPr indent="-228600" lvl="2" marL="1143000" marR="0" rtl="0" algn="l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 matter how many columns are being read or written into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Columns are grouped together into sets called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column families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075" y="2988199"/>
            <a:ext cx="5547925" cy="304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Column Families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Cassandra exposes two kinds of columns families: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Simple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and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Super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column families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Simple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column families are very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similar with Bigtable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column families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Super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column families can be visualized as </a:t>
            </a:r>
            <a:r>
              <a:rPr b="1" lang="en-US">
                <a:solidFill>
                  <a:srgbClr val="43FEF4"/>
                </a:solidFill>
              </a:rPr>
              <a:t>nested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 column family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Any column within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a column family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is accessed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using the convention column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family : column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Any column within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a column family that is of type super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is accessed using the convention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column family : super column : column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System Architecture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298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Core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distributed systems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techniques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:</a:t>
            </a:r>
          </a:p>
          <a:p>
            <a:pPr indent="-254000" lvl="2" marL="1143000" marR="0" rtl="0" algn="l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Partitioning,  </a:t>
            </a:r>
          </a:p>
          <a:p>
            <a:pPr indent="-254000" lvl="2" marL="1143000" marR="0" rtl="0" algn="l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Replication,  </a:t>
            </a:r>
          </a:p>
          <a:p>
            <a:pPr indent="-254000" lvl="2" marL="1143000" marR="0" rtl="0" algn="l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Membership,  </a:t>
            </a:r>
          </a:p>
          <a:p>
            <a:pPr indent="-254000" lvl="2" marL="1143000" marR="0" rtl="0" algn="l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Failure handling</a:t>
            </a:r>
          </a:p>
          <a:p>
            <a:pPr indent="-254000" lvl="2" marL="1143000" marR="0" rtl="0" algn="l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Scaling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What is Bigtable?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150475" y="2092600"/>
            <a:ext cx="3691800" cy="23352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FEF4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 distributed multidimensional sorted map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3FEF4"/>
              </a:buClr>
              <a:buSzPct val="100000"/>
              <a:buFont typeface="Noto Sans Symbols"/>
              <a:buChar char="○"/>
            </a:pPr>
            <a:r>
              <a:rPr lang="en-US"/>
              <a:t>Data is indexed using  </a:t>
            </a:r>
            <a:r>
              <a:rPr b="1" lang="en-US"/>
              <a:t>rows</a:t>
            </a:r>
            <a:r>
              <a:rPr lang="en-US"/>
              <a:t>, </a:t>
            </a:r>
            <a:r>
              <a:rPr b="1" lang="en-US"/>
              <a:t>columns</a:t>
            </a:r>
            <a:r>
              <a:rPr lang="en-US"/>
              <a:t>, and </a:t>
            </a:r>
            <a:r>
              <a:rPr b="1" lang="en-US"/>
              <a:t>timestamps</a:t>
            </a:r>
            <a:b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en-US" sz="1800" u="none" cap="none" strike="noStrike">
                <a:solidFill>
                  <a:srgbClr val="FFFF00"/>
                </a:solidFill>
                <a:latin typeface="Questrial"/>
                <a:ea typeface="Questrial"/>
                <a:cs typeface="Questrial"/>
                <a:sym typeface="Questrial"/>
              </a:rPr>
              <a:t>&lt;Row: string, Column: string, Timestamp: Int64&gt; --&gt;  String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4818" r="3049" t="0"/>
          <a:stretch/>
        </p:blipFill>
        <p:spPr>
          <a:xfrm>
            <a:off x="3754324" y="1916375"/>
            <a:ext cx="8414275" cy="4719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254975" y="5081925"/>
            <a:ext cx="3684000" cy="13365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960"/>
              </a:spcBef>
              <a:buNone/>
            </a:pPr>
            <a:r>
              <a:rPr b="1" lang="en-US">
                <a:latin typeface="Questrial"/>
                <a:ea typeface="Questrial"/>
                <a:cs typeface="Questrial"/>
                <a:sym typeface="Questrial"/>
              </a:rPr>
              <a:t>Bigtable </a:t>
            </a:r>
            <a:r>
              <a:rPr b="1" lang="en-US" u="sng">
                <a:latin typeface="Questrial"/>
                <a:ea typeface="Questrial"/>
                <a:cs typeface="Questrial"/>
                <a:sym typeface="Questrial"/>
              </a:rPr>
              <a:t>does not support</a:t>
            </a:r>
            <a:r>
              <a:rPr b="1" lang="en-US">
                <a:latin typeface="Questrial"/>
                <a:ea typeface="Questrial"/>
                <a:cs typeface="Questrial"/>
                <a:sym typeface="Questrial"/>
              </a:rPr>
              <a:t> a full relational data model, </a:t>
            </a:r>
            <a:br>
              <a:rPr b="1" lang="en-US">
                <a:latin typeface="Questrial"/>
                <a:ea typeface="Questrial"/>
                <a:cs typeface="Questrial"/>
                <a:sym typeface="Questrial"/>
              </a:rPr>
            </a:br>
            <a:r>
              <a:rPr b="1" lang="en-US">
                <a:latin typeface="Questrial"/>
                <a:ea typeface="Questrial"/>
                <a:cs typeface="Questrial"/>
                <a:sym typeface="Questrial"/>
              </a:rPr>
              <a:t>but: </a:t>
            </a:r>
            <a:br>
              <a:rPr b="1" lang="en-US">
                <a:latin typeface="Questrial"/>
                <a:ea typeface="Questrial"/>
                <a:cs typeface="Questrial"/>
                <a:sym typeface="Questrial"/>
              </a:rPr>
            </a:br>
            <a:r>
              <a:rPr b="1" lang="en-US">
                <a:latin typeface="Questrial"/>
                <a:ea typeface="Questrial"/>
                <a:cs typeface="Questrial"/>
                <a:sym typeface="Questrial"/>
              </a:rPr>
              <a:t>provides clients with a </a:t>
            </a:r>
            <a:r>
              <a:rPr b="1" lang="en-US" u="sng">
                <a:latin typeface="Questrial"/>
                <a:ea typeface="Questrial"/>
                <a:cs typeface="Questrial"/>
                <a:sym typeface="Questrial"/>
              </a:rPr>
              <a:t>dynamic control over data layout and format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Partitioning &amp; Replication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51700" y="2180500"/>
            <a:ext cx="4704000" cy="39510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Partitioning: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Split the data into several different nodes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Nodes are structured in Ring Topology</a:t>
            </a:r>
            <a:br>
              <a:rPr lang="en-US"/>
            </a:b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Replication: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replicate the data into several nodes</a:t>
            </a:r>
          </a:p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How many nodes? </a:t>
            </a:r>
            <a:br>
              <a:rPr lang="en-US"/>
            </a:br>
            <a:r>
              <a:rPr lang="en-US"/>
              <a:t>depends on the replication factor (N)</a:t>
            </a:r>
          </a:p>
          <a:p>
            <a:pPr indent="0" lvl="0" marL="0" marR="0" rtl="0" algn="l">
              <a:spcBef>
                <a:spcPts val="9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521" y="1955575"/>
            <a:ext cx="6436375" cy="448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Membership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431850" y="2213475"/>
            <a:ext cx="10554600" cy="29916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Membership </a:t>
            </a:r>
            <a:r>
              <a:rPr b="1" lang="en-US"/>
              <a:t>defines the state of a nodes </a:t>
            </a:r>
            <a:r>
              <a:rPr lang="en-US"/>
              <a:t>in a cluster. 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using a internodes communication protocol called “</a:t>
            </a:r>
            <a:r>
              <a:rPr b="1" lang="en-US">
                <a:solidFill>
                  <a:srgbClr val="43FEF4"/>
                </a:solidFill>
              </a:rPr>
              <a:t>Gossip</a:t>
            </a:r>
            <a:r>
              <a:rPr lang="en-US"/>
              <a:t>”. 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inspired by </a:t>
            </a:r>
            <a:r>
              <a:rPr b="1" lang="en-US"/>
              <a:t>real life rumour spreading.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888"/>
              <a:buFont typeface="Noto Sans Symbols"/>
              <a:buChar char="○"/>
            </a:pPr>
            <a:r>
              <a:rPr lang="en-US"/>
              <a:t>Gossip also used to </a:t>
            </a:r>
            <a:r>
              <a:rPr b="1" lang="en-US" sz="1800"/>
              <a:t>disseminate other system-related control state</a:t>
            </a:r>
            <a:r>
              <a:rPr lang="en-US" sz="1800"/>
              <a:t>.</a:t>
            </a:r>
            <a:br>
              <a:rPr lang="en-US" sz="1800"/>
            </a:br>
            <a:r>
              <a:rPr lang="en-US" sz="1800"/>
              <a:t> </a:t>
            </a:r>
          </a:p>
          <a:p>
            <a: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lang="en-US"/>
              <a:t>Illustration of Gossip</a:t>
            </a:r>
            <a:r>
              <a:rPr lang="en-US"/>
              <a:t>: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Example – Node A wish to search for pattern in data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Round 1 – Node A searches locally and then gossips with node B.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Round 2 – Node A,B gossips with C and D.</a:t>
            </a:r>
          </a:p>
          <a:p>
            <a:pPr lvl="1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Round 3 – Nodes A,B,C and D gossips with 4 other nodes ……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Failure Detection and R</a:t>
            </a:r>
            <a:r>
              <a:rPr lang="en-US"/>
              <a:t>equest Handling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61500" y="2206850"/>
            <a:ext cx="4984200" cy="30981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Failure Detection: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948C"/>
              </a:buClr>
            </a:pPr>
            <a:r>
              <a:rPr b="1" lang="en-US">
                <a:solidFill>
                  <a:srgbClr val="43FEF4"/>
                </a:solidFill>
              </a:rPr>
              <a:t>determine if any other node in the system is up or down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948C"/>
              </a:buClr>
            </a:pPr>
            <a:r>
              <a:rPr lang="en-US"/>
              <a:t>uses a modified version of</a:t>
            </a:r>
            <a:r>
              <a:rPr b="1" lang="en-US"/>
              <a:t> the Accrual Failure Detector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b="1" lang="en-US"/>
              <a:t>tracks “heartbeats” from other nodes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b="1" lang="en-US"/>
              <a:t>unreachable nodes will be assumed to be “down”.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290451" y="2398125"/>
            <a:ext cx="4984200" cy="36366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Request Handling:</a:t>
            </a:r>
          </a:p>
          <a:p>
            <a:pPr indent="-228600" lvl="0" marL="457200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</a:pPr>
            <a:r>
              <a:rPr lang="en-US"/>
              <a:t>For </a:t>
            </a:r>
            <a:r>
              <a:rPr b="1" lang="en-US">
                <a:solidFill>
                  <a:srgbClr val="43FEF4"/>
                </a:solidFill>
              </a:rPr>
              <a:t>reads</a:t>
            </a:r>
            <a:r>
              <a:rPr lang="en-US"/>
              <a:t> :</a:t>
            </a:r>
          </a:p>
          <a:p>
            <a:pPr indent="-228600" lvl="1" marL="914400" rtl="0">
              <a:spcBef>
                <a:spcPts val="920"/>
              </a:spcBef>
              <a:spcAft>
                <a:spcPts val="0"/>
              </a:spcAft>
            </a:pPr>
            <a:r>
              <a:rPr lang="en-US"/>
              <a:t>Routes the requests to the </a:t>
            </a:r>
            <a:r>
              <a:rPr b="1" lang="en-US">
                <a:solidFill>
                  <a:srgbClr val="43FEF4"/>
                </a:solidFill>
              </a:rPr>
              <a:t>closest replica, </a:t>
            </a:r>
            <a:r>
              <a:rPr b="1" lang="en-US">
                <a:solidFill>
                  <a:srgbClr val="FFFFFF"/>
                </a:solidFill>
              </a:rPr>
              <a:t>or</a:t>
            </a:r>
          </a:p>
          <a:p>
            <a:pPr indent="-228600" lvl="1" marL="914400" rtl="0">
              <a:spcBef>
                <a:spcPts val="920"/>
              </a:spcBef>
              <a:spcAft>
                <a:spcPts val="0"/>
              </a:spcAft>
            </a:pPr>
            <a:r>
              <a:rPr lang="en-US"/>
              <a:t>Routes the requests to </a:t>
            </a:r>
            <a:r>
              <a:rPr b="1" lang="en-US">
                <a:solidFill>
                  <a:srgbClr val="43FEF4"/>
                </a:solidFill>
              </a:rPr>
              <a:t>all replicas and waits for a quorum</a:t>
            </a:r>
            <a:r>
              <a:rPr lang="en-US"/>
              <a:t> of responses</a:t>
            </a:r>
          </a:p>
          <a:p>
            <a:pPr indent="-228600" lvl="0" marL="457200" rtl="0">
              <a:spcBef>
                <a:spcPts val="960"/>
              </a:spcBef>
              <a:spcAft>
                <a:spcPts val="0"/>
              </a:spcAft>
              <a:buClr>
                <a:srgbClr val="00948C"/>
              </a:buClr>
            </a:pPr>
            <a:r>
              <a:rPr lang="en-US"/>
              <a:t>For </a:t>
            </a:r>
            <a:r>
              <a:rPr b="1" lang="en-US">
                <a:solidFill>
                  <a:srgbClr val="43FEF4"/>
                </a:solidFill>
              </a:rPr>
              <a:t>writes</a:t>
            </a:r>
            <a:r>
              <a:rPr lang="en-US"/>
              <a:t>:</a:t>
            </a:r>
          </a:p>
          <a:p>
            <a:pPr indent="-228600" lvl="1" marL="914400" rtl="0">
              <a:spcBef>
                <a:spcPts val="960"/>
              </a:spcBef>
              <a:spcAft>
                <a:spcPts val="0"/>
              </a:spcAft>
            </a:pPr>
            <a:r>
              <a:rPr lang="en-US"/>
              <a:t>the system </a:t>
            </a:r>
            <a:r>
              <a:rPr b="1" lang="en-US">
                <a:solidFill>
                  <a:srgbClr val="43FEF4"/>
                </a:solidFill>
              </a:rPr>
              <a:t>routes the requests to the replicas and waits for a quorum</a:t>
            </a:r>
            <a:r>
              <a:rPr lang="en-US"/>
              <a:t> of replicas to acknowledge the completion of the writes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Local Persistence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Cassandra system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relies on the local file system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for data persistence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Write operation involves a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write into a commit log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for durability and recoverability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Then  the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write into the in-memory data structure</a:t>
            </a: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is performed 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Read operation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first queries the in-memory data structure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before looking into the files on disk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Bigtable and Cassandra : Similarity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Cassandra’s data model, derived from Google’s BigTable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Distributed multidimensional sorted map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Row key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Column families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Timestamp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Using cluster concept</a:t>
            </a:r>
          </a:p>
          <a:p>
            <a:pPr lvl="1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Bigtable	: tablets</a:t>
            </a:r>
          </a:p>
          <a:p>
            <a:pPr lvl="1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Cassandra	: nodes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Inserts and updates are committed to a commit log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is compacted into SSTable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7888288" y="4157050"/>
            <a:ext cx="2797174" cy="1384995"/>
          </a:xfrm>
          <a:prstGeom prst="rect">
            <a:avLst/>
          </a:prstGeom>
          <a:solidFill>
            <a:srgbClr val="C0FEFB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Cassandra is a daughter of Bigtable 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736725" y="6316000"/>
            <a:ext cx="80997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F0000"/>
                </a:solidFill>
              </a:rPr>
              <a:t>http://www.planetcassandra.org/blog/cassandra-daughter-of-dynamo-and-bigtable/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Bigtable and Cassandra : Difference</a:t>
            </a:r>
          </a:p>
        </p:txBody>
      </p:sp>
      <p:graphicFrame>
        <p:nvGraphicFramePr>
          <p:cNvPr id="316" name="Shape 316"/>
          <p:cNvGraphicFramePr/>
          <p:nvPr/>
        </p:nvGraphicFramePr>
        <p:xfrm>
          <a:off x="819150" y="2222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{00ADD109-D1DB-4FB1-925E-DB32591F8804}</a:tableStyleId>
              </a:tblPr>
              <a:tblGrid>
                <a:gridCol w="1841650"/>
                <a:gridCol w="4139350"/>
                <a:gridCol w="454277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Context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Bigtable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Cassandra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Replication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Handled by GFS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Chosen based on replication policy in configuration file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Partitioning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tablets server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nodes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Failure Detection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Using Chubby lock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Using gossip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Column Families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Only simple column families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There are simple and super column families (nested column families)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/>
                        <a:t>Read/Write Consistency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Directly into related tablets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one, all, or quorum consistency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References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Chang, F., Dean, J., Ghemawat, S., Hsieh, W.C., Wallach, D.A., Burrows, M., et al. (2006). </a:t>
            </a:r>
            <a:r>
              <a:rPr b="0" i="1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Bigtable: a distributed storage system for structured data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 OSDI '06: Proceedings of the 7th symposium on operating systems design and implementation (p. 205-218). USENIX Association. 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Lakshman, A., Malik, P. (2010). Cassandra – </a:t>
            </a:r>
            <a:r>
              <a:rPr b="0" i="1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Decentralized Structured Storage System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 ACM SIGOPS Operating Systems Review (p. 35-40)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Data Model : Row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Row keys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are arbitrary strings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Row 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is the unit of transactional consistency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Every read or write of </a:t>
            </a:r>
            <a:r>
              <a:rPr b="1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under a single row is atomic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is maintained in lexicographical order by </a:t>
            </a: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row key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Rows with consecutive keys 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(Row Range) are grouped together as </a:t>
            </a: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“tablets”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Unit of </a:t>
            </a:r>
            <a:r>
              <a:rPr b="1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distribution </a:t>
            </a: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and </a:t>
            </a:r>
            <a:r>
              <a:rPr b="1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load-balancing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For example, in </a:t>
            </a:r>
            <a:r>
              <a:rPr b="1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Webtable </a:t>
            </a: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: pages in the same domain are grouped together into contiguous rows by reversing the hostname components of the URLs. 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for </a:t>
            </a:r>
            <a:r>
              <a:rPr b="1" i="0" lang="en-US" sz="140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maps.google.com/index.html</a:t>
            </a:r>
            <a:r>
              <a:rPr b="1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 --&gt; stored under: </a:t>
            </a:r>
            <a:r>
              <a:rPr b="1" i="0" lang="en-US" sz="140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com.google.maps/index.html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</a:t>
            </a:r>
            <a:r>
              <a:rPr b="1" i="0" lang="en-US" sz="140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more efficient host and domain analysis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9700" y="330533"/>
            <a:ext cx="4253072" cy="2662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Data Model : Column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Column 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keys are grouped into sets called </a:t>
            </a: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“column families” --&gt; basic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unit of </a:t>
            </a: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access control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Privacy setting  --&gt; add, read, view, etc.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All columns in a family are in the same type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Column key is named using the following syntax: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family:qualifier</a:t>
            </a:r>
          </a:p>
          <a:p>
            <a:pPr indent="-228600" lvl="2" marL="1143000" marR="0" rtl="0" algn="l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Family names: printable</a:t>
            </a:r>
          </a:p>
          <a:p>
            <a:pPr indent="-228600" lvl="2" marL="1143000" marR="0" rtl="0" algn="l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Qualifier         : arbitrary strings      </a:t>
            </a:r>
          </a:p>
          <a:p>
            <a:pPr indent="-342900" lvl="0" marL="34290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table may have unbound number of columns, but the column families:</a:t>
            </a:r>
          </a:p>
          <a:p>
            <a:pPr indent="-285750" lvl="1" marL="742950" marR="0" rtl="0" algn="l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should be small in small numbers (± hundreds)</a:t>
            </a:r>
          </a:p>
          <a:p>
            <a:pPr indent="-285750" lvl="1" marL="742950" marR="0" rtl="0" algn="l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Rarely change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Data Model : Timestamp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818712" y="2222286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Versioning  --&gt; each cell contain multiple versions of the same data.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Each version is indexed by timestamp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Can be assigned by :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Bigtable  --&gt; real time in microseconds. 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client applications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are stored in decreasing timestamp order --&gt;  from the newest to the oldest.</a:t>
            </a: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Garbage-collection mechanism: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Keep the latest n updates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Keep the updates since time t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625" y="4730251"/>
            <a:ext cx="6993900" cy="16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Building Blocks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713224" y="2644311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Use </a:t>
            </a: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Google File System (GFS) 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 </a:t>
            </a: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store log and data files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Using Google </a:t>
            </a:r>
            <a:r>
              <a:rPr b="1" i="0" lang="en-US" sz="1600" u="sng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SSTable</a:t>
            </a: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file format. </a:t>
            </a:r>
            <a:b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</a:t>
            </a: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cluster management system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Scheduling jobs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Managing resources and shared machines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Dealing with machine failures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Monitoring machine status </a:t>
            </a:r>
            <a:b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  <a:p>
            <a:pPr indent="-342900" lvl="0" marL="3429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Chubby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Lock Service</a:t>
            </a:r>
          </a:p>
          <a:p>
            <a:pPr lvl="1" rtl="0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lang="en-US"/>
              <a:t>Ensure that there is </a:t>
            </a:r>
            <a:r>
              <a:rPr b="1" lang="en-US">
                <a:solidFill>
                  <a:srgbClr val="43FEF4"/>
                </a:solidFill>
              </a:rPr>
              <a:t>at most one active master</a:t>
            </a:r>
            <a:r>
              <a:rPr lang="en-US"/>
              <a:t> at any time</a:t>
            </a:r>
          </a:p>
          <a:p>
            <a:pPr lvl="1" rtl="0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1" lang="en-US">
                <a:solidFill>
                  <a:srgbClr val="43FEF4"/>
                </a:solidFill>
              </a:rPr>
              <a:t>Discover tablet servers</a:t>
            </a:r>
            <a:r>
              <a:rPr lang="en-US"/>
              <a:t> and </a:t>
            </a:r>
            <a:r>
              <a:rPr b="1" lang="en-US">
                <a:solidFill>
                  <a:srgbClr val="43FEF4"/>
                </a:solidFill>
              </a:rPr>
              <a:t>finalize tablet server deaths</a:t>
            </a:r>
            <a:r>
              <a:rPr lang="en-US"/>
              <a:t>;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SSTable</a:t>
            </a:r>
          </a:p>
        </p:txBody>
      </p:sp>
      <p:pic>
        <p:nvPicPr>
          <p:cNvPr id="168" name="Shape 1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562" y="2339975"/>
            <a:ext cx="4952365" cy="2229699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</p:pic>
      <p:sp>
        <p:nvSpPr>
          <p:cNvPr id="169" name="Shape 169"/>
          <p:cNvSpPr txBox="1"/>
          <p:nvPr/>
        </p:nvSpPr>
        <p:spPr>
          <a:xfrm>
            <a:off x="5922962" y="2601482"/>
            <a:ext cx="5810250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Immutable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contains a </a:t>
            </a: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sequence of blocks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block index is used to</a:t>
            </a:r>
            <a:r>
              <a:rPr b="1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locate blocks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This index is loaded into memory when the table is open.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1261241" y="8442004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8198" y="4773689"/>
            <a:ext cx="7092036" cy="1689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Bigtable Illustration</a:t>
            </a:r>
          </a:p>
        </p:txBody>
      </p:sp>
      <p:pic>
        <p:nvPicPr>
          <p:cNvPr id="178" name="Shape 17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212" y="2341563"/>
            <a:ext cx="6662198" cy="4091752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</p:pic>
      <p:sp>
        <p:nvSpPr>
          <p:cNvPr id="179" name="Shape 179"/>
          <p:cNvSpPr txBox="1"/>
          <p:nvPr/>
        </p:nvSpPr>
        <p:spPr>
          <a:xfrm>
            <a:off x="-2546992" y="3177375"/>
            <a:ext cx="15199358" cy="394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7401650" y="3177375"/>
            <a:ext cx="43731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Master: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43FEF4"/>
              </a:buClr>
              <a:buSzPct val="100000"/>
              <a:buFont typeface="Questrial"/>
              <a:buAutoNum type="arabicPeriod"/>
            </a:pPr>
            <a:r>
              <a:rPr b="1" lang="en-US" sz="1800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assigning </a:t>
            </a: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tablets to tablet server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43FEF4"/>
              </a:buClr>
              <a:buSzPct val="100000"/>
              <a:buFont typeface="Questrial"/>
              <a:buAutoNum type="arabicPeriod"/>
            </a:pPr>
            <a:r>
              <a:rPr b="1" lang="en-US" sz="1800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detecting </a:t>
            </a: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addition and expiration of tablet server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43FEF4"/>
              </a:buClr>
              <a:buSzPct val="100000"/>
              <a:buFont typeface="Questrial"/>
              <a:buAutoNum type="arabicPeriod"/>
            </a:pPr>
            <a:r>
              <a:rPr b="1" lang="en-US" sz="1800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balancing </a:t>
            </a: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tablet-server load --&gt; split tablets that have grown too large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43FEF4"/>
              </a:buClr>
              <a:buSzPct val="100000"/>
              <a:buFont typeface="Questrial"/>
              <a:buAutoNum type="arabicPeriod"/>
            </a:pPr>
            <a:r>
              <a:rPr b="1" lang="en-US" sz="1800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garbage collection</a:t>
            </a: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of files in GFS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handling </a:t>
            </a:r>
            <a:r>
              <a:rPr b="1" lang="en-US" sz="1800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schema changes</a:t>
            </a:r>
          </a:p>
        </p:txBody>
      </p:sp>
      <p:grpSp>
        <p:nvGrpSpPr>
          <p:cNvPr id="181" name="Shape 181"/>
          <p:cNvGrpSpPr/>
          <p:nvPr/>
        </p:nvGrpSpPr>
        <p:grpSpPr>
          <a:xfrm>
            <a:off x="7495313" y="5712687"/>
            <a:ext cx="4354200" cy="914400"/>
            <a:chOff x="7495313" y="5712687"/>
            <a:chExt cx="4354200" cy="914400"/>
          </a:xfrm>
        </p:grpSpPr>
        <p:sp>
          <p:nvSpPr>
            <p:cNvPr id="182" name="Shape 182"/>
            <p:cNvSpPr txBox="1"/>
            <p:nvPr/>
          </p:nvSpPr>
          <p:spPr>
            <a:xfrm>
              <a:off x="7828075" y="5892912"/>
              <a:ext cx="3809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FF0000"/>
                  </a:solidFill>
                  <a:latin typeface="Questrial"/>
                  <a:ea typeface="Questrial"/>
                  <a:cs typeface="Questrial"/>
                  <a:sym typeface="Questrial"/>
                </a:rPr>
                <a:t>Clients never communicate with the master</a:t>
              </a:r>
            </a:p>
          </p:txBody>
        </p:sp>
        <p:sp>
          <p:nvSpPr>
            <p:cNvPr id="183" name="Shape 183"/>
            <p:cNvSpPr/>
            <p:nvPr/>
          </p:nvSpPr>
          <p:spPr>
            <a:xfrm>
              <a:off x="7495313" y="5712687"/>
              <a:ext cx="4354200" cy="914400"/>
            </a:xfrm>
            <a:prstGeom prst="rect">
              <a:avLst/>
            </a:prstGeom>
            <a:noFill/>
            <a:ln cap="rnd" cmpd="sng" w="15875">
              <a:solidFill>
                <a:srgbClr val="00948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sp>
        <p:nvSpPr>
          <p:cNvPr id="184" name="Shape 184"/>
          <p:cNvSpPr txBox="1"/>
          <p:nvPr/>
        </p:nvSpPr>
        <p:spPr>
          <a:xfrm>
            <a:off x="7321000" y="1787413"/>
            <a:ext cx="42801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 major components: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</a:t>
            </a:r>
            <a:r>
              <a:rPr b="1" lang="en-US" sz="1800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library </a:t>
            </a: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that is linked to every client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Questrial"/>
              <a:buAutoNum type="arabicPeriod"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One </a:t>
            </a:r>
            <a:r>
              <a:rPr b="1" lang="en-US" sz="1800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master server</a:t>
            </a:r>
          </a:p>
          <a:p>
            <a:pPr indent="-342900" lvl="0" marL="3429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Questrial"/>
              <a:buAutoNum type="arabicPeriod"/>
            </a:pPr>
            <a:r>
              <a:rPr lang="en-US" sz="18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Many </a:t>
            </a:r>
            <a:r>
              <a:rPr b="1" lang="en-US" sz="1800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tablet servers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810000" y="447187"/>
            <a:ext cx="10571997" cy="970450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60000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EFEFE"/>
              </a:buClr>
              <a:buSzPct val="25000"/>
              <a:buFont typeface="Questrial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rPr>
              <a:t>Tablet Location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819150" y="2222500"/>
            <a:ext cx="5308599" cy="3759771"/>
          </a:xfrm>
          <a:prstGeom prst="rect">
            <a:avLst/>
          </a:prstGeom>
          <a:noFill/>
          <a:ln>
            <a:noFill/>
          </a:ln>
          <a:effectLst>
            <a:outerShdw blurRad="50799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Use a </a:t>
            </a:r>
            <a:r>
              <a:rPr b="1" i="0" lang="en-US" sz="18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three-level 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hierarchy analogous :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file stored in Chubby --&gt; contains the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location of the root tablet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root tablet contains the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locations of all of the tablets</a:t>
            </a: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of a special METADATA table</a:t>
            </a:r>
          </a:p>
          <a:p>
            <a:pPr indent="-285750" lvl="1" marL="74295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Questrial"/>
              <a:buAutoNum type="arabicPeriod"/>
            </a:pPr>
            <a:r>
              <a:rPr b="0" i="0" lang="en-US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Each METADATA tablet contains the </a:t>
            </a:r>
            <a:r>
              <a:rPr b="1" i="0" lang="en-US" sz="1600" u="none" cap="none" strike="noStrike">
                <a:solidFill>
                  <a:srgbClr val="43FEF4"/>
                </a:solidFill>
                <a:latin typeface="Questrial"/>
                <a:ea typeface="Questrial"/>
                <a:cs typeface="Questrial"/>
                <a:sym typeface="Questrial"/>
              </a:rPr>
              <a:t>location of a set of user tablets</a:t>
            </a:r>
          </a:p>
        </p:txBody>
      </p:sp>
      <p:pic>
        <p:nvPicPr>
          <p:cNvPr descr="tablet-location.jpg" id="192" name="Shape 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7617" y="2679700"/>
            <a:ext cx="5053645" cy="263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630787" y="2258600"/>
            <a:ext cx="5496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given a row, how do clients find the right machine?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