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62" r:id="rId9"/>
    <p:sldId id="263" r:id="rId10"/>
    <p:sldId id="264" r:id="rId11"/>
    <p:sldId id="265" r:id="rId12"/>
    <p:sldId id="266" r:id="rId13"/>
    <p:sldId id="278" r:id="rId14"/>
    <p:sldId id="267" r:id="rId15"/>
    <p:sldId id="268" r:id="rId16"/>
    <p:sldId id="280" r:id="rId17"/>
    <p:sldId id="269" r:id="rId18"/>
    <p:sldId id="270" r:id="rId19"/>
    <p:sldId id="279" r:id="rId20"/>
    <p:sldId id="271" r:id="rId21"/>
    <p:sldId id="272" r:id="rId22"/>
    <p:sldId id="282" r:id="rId23"/>
    <p:sldId id="273" r:id="rId24"/>
    <p:sldId id="275" r:id="rId25"/>
    <p:sldId id="281" r:id="rId26"/>
    <p:sldId id="274" r:id="rId27"/>
    <p:sldId id="276" r:id="rId28"/>
    <p:sldId id="283" r:id="rId2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1" cy="2387600"/>
          </a:xfrm>
        </p:spPr>
        <p:txBody>
          <a:bodyPr anchor="b"/>
          <a:lstStyle>
            <a:lvl1pPr algn="ctr">
              <a:defRPr sz="578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0" cy="1655762"/>
          </a:xfrm>
        </p:spPr>
        <p:txBody>
          <a:bodyPr/>
          <a:lstStyle>
            <a:lvl1pPr marL="0" indent="0" algn="ctr">
              <a:buNone/>
              <a:defRPr sz="2314"/>
            </a:lvl1pPr>
            <a:lvl2pPr marL="440903" indent="0" algn="ctr">
              <a:buNone/>
              <a:defRPr sz="1929"/>
            </a:lvl2pPr>
            <a:lvl3pPr marL="881805" indent="0" algn="ctr">
              <a:buNone/>
              <a:defRPr sz="1735"/>
            </a:lvl3pPr>
            <a:lvl4pPr marL="1322708" indent="0" algn="ctr">
              <a:buNone/>
              <a:defRPr sz="1543"/>
            </a:lvl4pPr>
            <a:lvl5pPr marL="1763610" indent="0" algn="ctr">
              <a:buNone/>
              <a:defRPr sz="1543"/>
            </a:lvl5pPr>
            <a:lvl6pPr marL="2204512" indent="0" algn="ctr">
              <a:buNone/>
              <a:defRPr sz="1543"/>
            </a:lvl6pPr>
            <a:lvl7pPr marL="2645415" indent="0" algn="ctr">
              <a:buNone/>
              <a:defRPr sz="1543"/>
            </a:lvl7pPr>
            <a:lvl8pPr marL="3086317" indent="0" algn="ctr">
              <a:buNone/>
              <a:defRPr sz="1543"/>
            </a:lvl8pPr>
            <a:lvl9pPr marL="3527220" indent="0" algn="ctr">
              <a:buNone/>
              <a:defRPr sz="1543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D1783-8021-4323-97AD-2D3561FB4DCA}" type="datetimeFigureOut">
              <a:rPr lang="es-CO" smtClean="0"/>
              <a:t>02/05/2017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9E8EA-0D5F-4F63-9447-63E52F9DB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146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D1783-8021-4323-97AD-2D3561FB4DCA}" type="datetimeFigureOut">
              <a:rPr lang="es-CO" smtClean="0"/>
              <a:t>02/05/2017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9E8EA-0D5F-4F63-9447-63E52F9DB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842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D1783-8021-4323-97AD-2D3561FB4DCA}" type="datetimeFigureOut">
              <a:rPr lang="es-CO" smtClean="0"/>
              <a:t>02/05/2017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9E8EA-0D5F-4F63-9447-63E52F9DB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114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D1783-8021-4323-97AD-2D3561FB4DCA}" type="datetimeFigureOut">
              <a:rPr lang="es-CO" smtClean="0"/>
              <a:t>02/05/2017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9E8EA-0D5F-4F63-9447-63E52F9DB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855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578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314">
                <a:solidFill>
                  <a:schemeClr val="tx1"/>
                </a:solidFill>
              </a:defRPr>
            </a:lvl1pPr>
            <a:lvl2pPr marL="440903" indent="0">
              <a:buNone/>
              <a:defRPr sz="1929">
                <a:solidFill>
                  <a:schemeClr val="tx1">
                    <a:tint val="75000"/>
                  </a:schemeClr>
                </a:solidFill>
              </a:defRPr>
            </a:lvl2pPr>
            <a:lvl3pPr marL="881805" indent="0">
              <a:buNone/>
              <a:defRPr sz="1735">
                <a:solidFill>
                  <a:schemeClr val="tx1">
                    <a:tint val="75000"/>
                  </a:schemeClr>
                </a:solidFill>
              </a:defRPr>
            </a:lvl3pPr>
            <a:lvl4pPr marL="132270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176361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20451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26454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086317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352722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D1783-8021-4323-97AD-2D3561FB4DCA}" type="datetimeFigureOut">
              <a:rPr lang="es-CO" smtClean="0"/>
              <a:t>02/05/2017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9E8EA-0D5F-4F63-9447-63E52F9DB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929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D1783-8021-4323-97AD-2D3561FB4DCA}" type="datetimeFigureOut">
              <a:rPr lang="es-CO" smtClean="0"/>
              <a:t>02/05/2017</a:t>
            </a:fld>
            <a:endParaRPr lang="es-C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9E8EA-0D5F-4F63-9447-63E52F9DB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500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6" cy="823912"/>
          </a:xfrm>
        </p:spPr>
        <p:txBody>
          <a:bodyPr anchor="b"/>
          <a:lstStyle>
            <a:lvl1pPr marL="0" indent="0">
              <a:buNone/>
              <a:defRPr sz="2314" b="1"/>
            </a:lvl1pPr>
            <a:lvl2pPr marL="440903" indent="0">
              <a:buNone/>
              <a:defRPr sz="1929" b="1"/>
            </a:lvl2pPr>
            <a:lvl3pPr marL="881805" indent="0">
              <a:buNone/>
              <a:defRPr sz="1735" b="1"/>
            </a:lvl3pPr>
            <a:lvl4pPr marL="1322708" indent="0">
              <a:buNone/>
              <a:defRPr sz="1543" b="1"/>
            </a:lvl4pPr>
            <a:lvl5pPr marL="1763610" indent="0">
              <a:buNone/>
              <a:defRPr sz="1543" b="1"/>
            </a:lvl5pPr>
            <a:lvl6pPr marL="2204512" indent="0">
              <a:buNone/>
              <a:defRPr sz="1543" b="1"/>
            </a:lvl6pPr>
            <a:lvl7pPr marL="2645415" indent="0">
              <a:buNone/>
              <a:defRPr sz="1543" b="1"/>
            </a:lvl7pPr>
            <a:lvl8pPr marL="3086317" indent="0">
              <a:buNone/>
              <a:defRPr sz="1543" b="1"/>
            </a:lvl8pPr>
            <a:lvl9pPr marL="3527220" indent="0">
              <a:buNone/>
              <a:defRPr sz="154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314" b="1"/>
            </a:lvl1pPr>
            <a:lvl2pPr marL="440903" indent="0">
              <a:buNone/>
              <a:defRPr sz="1929" b="1"/>
            </a:lvl2pPr>
            <a:lvl3pPr marL="881805" indent="0">
              <a:buNone/>
              <a:defRPr sz="1735" b="1"/>
            </a:lvl3pPr>
            <a:lvl4pPr marL="1322708" indent="0">
              <a:buNone/>
              <a:defRPr sz="1543" b="1"/>
            </a:lvl4pPr>
            <a:lvl5pPr marL="1763610" indent="0">
              <a:buNone/>
              <a:defRPr sz="1543" b="1"/>
            </a:lvl5pPr>
            <a:lvl6pPr marL="2204512" indent="0">
              <a:buNone/>
              <a:defRPr sz="1543" b="1"/>
            </a:lvl6pPr>
            <a:lvl7pPr marL="2645415" indent="0">
              <a:buNone/>
              <a:defRPr sz="1543" b="1"/>
            </a:lvl7pPr>
            <a:lvl8pPr marL="3086317" indent="0">
              <a:buNone/>
              <a:defRPr sz="1543" b="1"/>
            </a:lvl8pPr>
            <a:lvl9pPr marL="3527220" indent="0">
              <a:buNone/>
              <a:defRPr sz="154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D1783-8021-4323-97AD-2D3561FB4DCA}" type="datetimeFigureOut">
              <a:rPr lang="es-CO" smtClean="0"/>
              <a:t>02/05/2017</a:t>
            </a:fld>
            <a:endParaRPr lang="es-C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9E8EA-0D5F-4F63-9447-63E52F9DB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142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D1783-8021-4323-97AD-2D3561FB4DCA}" type="datetimeFigureOut">
              <a:rPr lang="es-CO" smtClean="0"/>
              <a:t>02/05/2017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9E8EA-0D5F-4F63-9447-63E52F9DB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865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D1783-8021-4323-97AD-2D3561FB4DCA}" type="datetimeFigureOut">
              <a:rPr lang="es-CO" smtClean="0"/>
              <a:t>02/05/2017</a:t>
            </a:fld>
            <a:endParaRPr lang="es-CO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9E8EA-0D5F-4F63-9447-63E52F9DB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933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08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>
              <a:defRPr sz="3086"/>
            </a:lvl1pPr>
            <a:lvl2pPr>
              <a:defRPr sz="2700"/>
            </a:lvl2pPr>
            <a:lvl3pPr>
              <a:defRPr sz="2314"/>
            </a:lvl3pPr>
            <a:lvl4pPr>
              <a:defRPr sz="1929"/>
            </a:lvl4pPr>
            <a:lvl5pPr>
              <a:defRPr sz="1929"/>
            </a:lvl5pPr>
            <a:lvl6pPr>
              <a:defRPr sz="1929"/>
            </a:lvl6pPr>
            <a:lvl7pPr>
              <a:defRPr sz="1929"/>
            </a:lvl7pPr>
            <a:lvl8pPr>
              <a:defRPr sz="1929"/>
            </a:lvl8pPr>
            <a:lvl9pPr>
              <a:defRPr sz="1929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543"/>
            </a:lvl1pPr>
            <a:lvl2pPr marL="440903" indent="0">
              <a:buNone/>
              <a:defRPr sz="1350"/>
            </a:lvl2pPr>
            <a:lvl3pPr marL="881805" indent="0">
              <a:buNone/>
              <a:defRPr sz="1158"/>
            </a:lvl3pPr>
            <a:lvl4pPr marL="1322708" indent="0">
              <a:buNone/>
              <a:defRPr sz="964"/>
            </a:lvl4pPr>
            <a:lvl5pPr marL="1763610" indent="0">
              <a:buNone/>
              <a:defRPr sz="964"/>
            </a:lvl5pPr>
            <a:lvl6pPr marL="2204512" indent="0">
              <a:buNone/>
              <a:defRPr sz="964"/>
            </a:lvl6pPr>
            <a:lvl7pPr marL="2645415" indent="0">
              <a:buNone/>
              <a:defRPr sz="964"/>
            </a:lvl7pPr>
            <a:lvl8pPr marL="3086317" indent="0">
              <a:buNone/>
              <a:defRPr sz="964"/>
            </a:lvl8pPr>
            <a:lvl9pPr marL="3527220" indent="0">
              <a:buNone/>
              <a:defRPr sz="964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D1783-8021-4323-97AD-2D3561FB4DCA}" type="datetimeFigureOut">
              <a:rPr lang="es-CO" smtClean="0"/>
              <a:t>02/05/2017</a:t>
            </a:fld>
            <a:endParaRPr lang="es-C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9E8EA-0D5F-4F63-9447-63E52F9DB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452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08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086"/>
            </a:lvl1pPr>
            <a:lvl2pPr marL="440903" indent="0">
              <a:buNone/>
              <a:defRPr sz="2700"/>
            </a:lvl2pPr>
            <a:lvl3pPr marL="881805" indent="0">
              <a:buNone/>
              <a:defRPr sz="2314"/>
            </a:lvl3pPr>
            <a:lvl4pPr marL="1322708" indent="0">
              <a:buNone/>
              <a:defRPr sz="1929"/>
            </a:lvl4pPr>
            <a:lvl5pPr marL="1763610" indent="0">
              <a:buNone/>
              <a:defRPr sz="1929"/>
            </a:lvl5pPr>
            <a:lvl6pPr marL="2204512" indent="0">
              <a:buNone/>
              <a:defRPr sz="1929"/>
            </a:lvl6pPr>
            <a:lvl7pPr marL="2645415" indent="0">
              <a:buNone/>
              <a:defRPr sz="1929"/>
            </a:lvl7pPr>
            <a:lvl8pPr marL="3086317" indent="0">
              <a:buNone/>
              <a:defRPr sz="1929"/>
            </a:lvl8pPr>
            <a:lvl9pPr marL="3527220" indent="0">
              <a:buNone/>
              <a:defRPr sz="1929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543"/>
            </a:lvl1pPr>
            <a:lvl2pPr marL="440903" indent="0">
              <a:buNone/>
              <a:defRPr sz="1350"/>
            </a:lvl2pPr>
            <a:lvl3pPr marL="881805" indent="0">
              <a:buNone/>
              <a:defRPr sz="1158"/>
            </a:lvl3pPr>
            <a:lvl4pPr marL="1322708" indent="0">
              <a:buNone/>
              <a:defRPr sz="964"/>
            </a:lvl4pPr>
            <a:lvl5pPr marL="1763610" indent="0">
              <a:buNone/>
              <a:defRPr sz="964"/>
            </a:lvl5pPr>
            <a:lvl6pPr marL="2204512" indent="0">
              <a:buNone/>
              <a:defRPr sz="964"/>
            </a:lvl6pPr>
            <a:lvl7pPr marL="2645415" indent="0">
              <a:buNone/>
              <a:defRPr sz="964"/>
            </a:lvl7pPr>
            <a:lvl8pPr marL="3086317" indent="0">
              <a:buNone/>
              <a:defRPr sz="964"/>
            </a:lvl8pPr>
            <a:lvl9pPr marL="3527220" indent="0">
              <a:buNone/>
              <a:defRPr sz="964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D1783-8021-4323-97AD-2D3561FB4DCA}" type="datetimeFigureOut">
              <a:rPr lang="es-CO" smtClean="0"/>
              <a:t>02/05/2017</a:t>
            </a:fld>
            <a:endParaRPr lang="es-C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9E8EA-0D5F-4F63-9447-63E52F9DB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872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88" y="365798"/>
            <a:ext cx="10515425" cy="132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88" y="1826112"/>
            <a:ext cx="10515425" cy="4350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88" y="6356827"/>
            <a:ext cx="2743847" cy="364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58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F6BD1783-8021-4323-97AD-2D3561FB4DCA}" type="datetimeFigureOut">
              <a:rPr lang="es-CO" smtClean="0"/>
              <a:t>02/05/2017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115" y="6356827"/>
            <a:ext cx="4115771" cy="364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58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866" y="6356827"/>
            <a:ext cx="2743847" cy="36435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89" smtClean="0">
                <a:solidFill>
                  <a:srgbClr val="898989"/>
                </a:solidFill>
              </a:defRPr>
            </a:lvl1pPr>
          </a:lstStyle>
          <a:p>
            <a:fld id="{9399E8EA-0D5F-4F63-9447-63E52F9DB9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192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8139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73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88139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73">
          <a:solidFill>
            <a:schemeClr val="tx1"/>
          </a:solidFill>
          <a:latin typeface="Calibri Light" panose="020F0302020204030204" pitchFamily="34" charset="0"/>
        </a:defRPr>
      </a:lvl2pPr>
      <a:lvl3pPr algn="l" defTabSz="88139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73">
          <a:solidFill>
            <a:schemeClr val="tx1"/>
          </a:solidFill>
          <a:latin typeface="Calibri Light" panose="020F0302020204030204" pitchFamily="34" charset="0"/>
        </a:defRPr>
      </a:lvl3pPr>
      <a:lvl4pPr algn="l" defTabSz="88139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73">
          <a:solidFill>
            <a:schemeClr val="tx1"/>
          </a:solidFill>
          <a:latin typeface="Calibri Light" panose="020F0302020204030204" pitchFamily="34" charset="0"/>
        </a:defRPr>
      </a:lvl4pPr>
      <a:lvl5pPr algn="l" defTabSz="88139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73">
          <a:solidFill>
            <a:schemeClr val="tx1"/>
          </a:solidFill>
          <a:latin typeface="Calibri Light" panose="020F0302020204030204" pitchFamily="34" charset="0"/>
        </a:defRPr>
      </a:lvl5pPr>
      <a:lvl6pPr marL="414772" algn="l" defTabSz="88139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73">
          <a:solidFill>
            <a:schemeClr val="tx1"/>
          </a:solidFill>
          <a:latin typeface="Calibri Light" panose="020F0302020204030204" pitchFamily="34" charset="0"/>
        </a:defRPr>
      </a:lvl6pPr>
      <a:lvl7pPr marL="829544" algn="l" defTabSz="88139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73">
          <a:solidFill>
            <a:schemeClr val="tx1"/>
          </a:solidFill>
          <a:latin typeface="Calibri Light" panose="020F0302020204030204" pitchFamily="34" charset="0"/>
        </a:defRPr>
      </a:lvl7pPr>
      <a:lvl8pPr marL="1244316" algn="l" defTabSz="88139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73">
          <a:solidFill>
            <a:schemeClr val="tx1"/>
          </a:solidFill>
          <a:latin typeface="Calibri Light" panose="020F0302020204030204" pitchFamily="34" charset="0"/>
        </a:defRPr>
      </a:lvl8pPr>
      <a:lvl9pPr marL="1659087" algn="l" defTabSz="88139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73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0348" indent="-220348" algn="l" defTabSz="881390" rtl="0" eaLnBrk="1" fontAlgn="base" hangingPunct="1">
        <a:lnSpc>
          <a:spcPct val="90000"/>
        </a:lnSpc>
        <a:spcBef>
          <a:spcPts val="964"/>
        </a:spcBef>
        <a:spcAft>
          <a:spcPct val="0"/>
        </a:spcAft>
        <a:buFont typeface="Arial" panose="020B0604020202020204" pitchFamily="34" charset="0"/>
        <a:buChar char="•"/>
        <a:defRPr sz="2631" kern="1200">
          <a:solidFill>
            <a:schemeClr val="tx1"/>
          </a:solidFill>
          <a:latin typeface="+mn-lt"/>
          <a:ea typeface="+mn-ea"/>
          <a:cs typeface="+mn-cs"/>
        </a:defRPr>
      </a:lvl1pPr>
      <a:lvl2pPr marL="661043" indent="-220348" algn="l" defTabSz="881390" rtl="0" eaLnBrk="1" fontAlgn="base" hangingPunct="1">
        <a:lnSpc>
          <a:spcPct val="90000"/>
        </a:lnSpc>
        <a:spcBef>
          <a:spcPts val="488"/>
        </a:spcBef>
        <a:spcAft>
          <a:spcPct val="0"/>
        </a:spcAft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01738" indent="-220348" algn="l" defTabSz="881390" rtl="0" eaLnBrk="1" fontAlgn="base" hangingPunct="1">
        <a:lnSpc>
          <a:spcPct val="90000"/>
        </a:lnSpc>
        <a:spcBef>
          <a:spcPts val="488"/>
        </a:spcBef>
        <a:spcAft>
          <a:spcPct val="0"/>
        </a:spcAft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542433" indent="-220348" algn="l" defTabSz="881390" rtl="0" eaLnBrk="1" fontAlgn="base" hangingPunct="1">
        <a:lnSpc>
          <a:spcPct val="90000"/>
        </a:lnSpc>
        <a:spcBef>
          <a:spcPts val="488"/>
        </a:spcBef>
        <a:spcAft>
          <a:spcPct val="0"/>
        </a:spcAft>
        <a:buFont typeface="Arial" panose="020B0604020202020204" pitchFamily="34" charset="0"/>
        <a:buChar char="•"/>
        <a:defRPr sz="1724" kern="1200">
          <a:solidFill>
            <a:schemeClr val="tx1"/>
          </a:solidFill>
          <a:latin typeface="+mn-lt"/>
          <a:ea typeface="+mn-ea"/>
          <a:cs typeface="+mn-cs"/>
        </a:defRPr>
      </a:lvl4pPr>
      <a:lvl5pPr marL="1983128" indent="-220348" algn="l" defTabSz="881390" rtl="0" eaLnBrk="1" fontAlgn="base" hangingPunct="1">
        <a:lnSpc>
          <a:spcPct val="90000"/>
        </a:lnSpc>
        <a:spcBef>
          <a:spcPts val="488"/>
        </a:spcBef>
        <a:spcAft>
          <a:spcPct val="0"/>
        </a:spcAft>
        <a:buFont typeface="Arial" panose="020B0604020202020204" pitchFamily="34" charset="0"/>
        <a:buChar char="•"/>
        <a:defRPr sz="1724" kern="1200">
          <a:solidFill>
            <a:schemeClr val="tx1"/>
          </a:solidFill>
          <a:latin typeface="+mn-lt"/>
          <a:ea typeface="+mn-ea"/>
          <a:cs typeface="+mn-cs"/>
        </a:defRPr>
      </a:lvl5pPr>
      <a:lvl6pPr marL="2424964" indent="-220451" algn="l" defTabSz="881805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6pPr>
      <a:lvl7pPr marL="2865866" indent="-220451" algn="l" defTabSz="881805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7pPr>
      <a:lvl8pPr marL="3306768" indent="-220451" algn="l" defTabSz="881805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8pPr>
      <a:lvl9pPr marL="3747671" indent="-220451" algn="l" defTabSz="881805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180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1pPr>
      <a:lvl2pPr marL="440903" algn="l" defTabSz="88180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2pPr>
      <a:lvl3pPr marL="881805" algn="l" defTabSz="88180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3pPr>
      <a:lvl4pPr marL="1322708" algn="l" defTabSz="88180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4pPr>
      <a:lvl5pPr marL="1763610" algn="l" defTabSz="88180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5pPr>
      <a:lvl6pPr marL="2204512" algn="l" defTabSz="88180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6pPr>
      <a:lvl7pPr marL="2645415" algn="l" defTabSz="88180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7pPr>
      <a:lvl8pPr marL="3086317" algn="l" defTabSz="88180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8pPr>
      <a:lvl9pPr marL="3527220" algn="l" defTabSz="88180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-2.dc.uba.ar/materias/isoft2/2007_02/clases/Clase5-EscenariosYTactica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Atributos de Calidad y Tácticas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Edwin José Hernández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7820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Rendimiento o Performance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Respuesta del sistema frente a ciertos eventos: 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/>
              <a:t>	</a:t>
            </a:r>
            <a:r>
              <a:rPr lang="es-CO" dirty="0" smtClean="0"/>
              <a:t>- Involucra tiempo (tiempo de respuesta, utilización de recursos, </a:t>
            </a:r>
            <a:r>
              <a:rPr lang="es-CO" dirty="0" err="1" smtClean="0"/>
              <a:t>etc</a:t>
            </a:r>
            <a:r>
              <a:rPr lang="es-CO" dirty="0" smtClean="0"/>
              <a:t>).</a:t>
            </a: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/>
              <a:t>	</a:t>
            </a:r>
            <a:r>
              <a:rPr lang="es-CO" dirty="0" smtClean="0"/>
              <a:t>- El sistema debe de responder de determinada manera.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378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err="1" smtClean="0"/>
              <a:t>Template</a:t>
            </a:r>
            <a:r>
              <a:rPr lang="es-CO" dirty="0" smtClean="0"/>
              <a:t> Performance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385050"/>
              </p:ext>
            </p:extLst>
          </p:nvPr>
        </p:nvGraphicFramePr>
        <p:xfrm>
          <a:off x="611393" y="940595"/>
          <a:ext cx="10515600" cy="541451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25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Escenario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Posibles valores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Fuente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Uno de un número de fuentes</a:t>
                      </a:r>
                      <a:r>
                        <a:rPr lang="es-CO" baseline="0" dirty="0" smtClean="0"/>
                        <a:t> independientes, posiblemente dentro del sistema</a:t>
                      </a:r>
                      <a:r>
                        <a:rPr lang="es-CO" baseline="0" dirty="0" smtClean="0"/>
                        <a:t>.</a:t>
                      </a:r>
                    </a:p>
                    <a:p>
                      <a:r>
                        <a:rPr lang="es-CO" baseline="0" dirty="0" smtClean="0"/>
                        <a:t>SOURCE, PERSONA QUE VA A REALIZAR ESTO, QUE TENGA ACCESO TOTAL DEL SISTEMA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Estímulo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Arribo de eventos periódicos; arribo de eventos esporádicos, arribo</a:t>
                      </a:r>
                      <a:r>
                        <a:rPr lang="es-CO" baseline="0" dirty="0" smtClean="0"/>
                        <a:t> de eventos estocásticos</a:t>
                      </a:r>
                      <a:r>
                        <a:rPr lang="es-CO" baseline="0" dirty="0" smtClean="0"/>
                        <a:t>.</a:t>
                      </a:r>
                    </a:p>
                    <a:p>
                      <a:r>
                        <a:rPr lang="es-CO" dirty="0" smtClean="0"/>
                        <a:t>(LO</a:t>
                      </a:r>
                      <a:r>
                        <a:rPr lang="es-CO" baseline="0" dirty="0" smtClean="0"/>
                        <a:t> QUE SE VA HACER) ACCEDER A LOS RECURSOS DEL SITEMA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Artefacto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Sistema o posiblemente un componente</a:t>
                      </a:r>
                      <a:r>
                        <a:rPr lang="es-CO" dirty="0" smtClean="0"/>
                        <a:t>.</a:t>
                      </a:r>
                    </a:p>
                    <a:p>
                      <a:r>
                        <a:rPr lang="es-CO" dirty="0" smtClean="0"/>
                        <a:t>SERVICIOS</a:t>
                      </a:r>
                      <a:r>
                        <a:rPr lang="es-CO" baseline="0" dirty="0" smtClean="0"/>
                        <a:t> DEL SISTEMA, ACCEDER A LAS OPCIONES DEL SISTEMA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Ambiente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Modo normal, modo sobrecargado</a:t>
                      </a:r>
                      <a:r>
                        <a:rPr lang="es-CO" dirty="0" smtClean="0"/>
                        <a:t>.</a:t>
                      </a:r>
                    </a:p>
                    <a:p>
                      <a:r>
                        <a:rPr lang="es-CO" dirty="0" smtClean="0"/>
                        <a:t>RENDIMIENTO (CONDICIONES</a:t>
                      </a:r>
                      <a:r>
                        <a:rPr lang="es-CO" baseline="0" dirty="0" smtClean="0"/>
                        <a:t> NORMALES O SOBRECARGADA) </a:t>
                      </a:r>
                    </a:p>
                    <a:p>
                      <a:r>
                        <a:rPr lang="es-CO" baseline="0" dirty="0" smtClean="0"/>
                        <a:t>LOGIN (SISTEMA CON ACCESO A INTERNET)</a:t>
                      </a:r>
                    </a:p>
                    <a:p>
                      <a:r>
                        <a:rPr lang="es-CO" baseline="0" dirty="0" smtClean="0"/>
                        <a:t>ATRIBUTO DE CALIDAD (CONCURRENCIA)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Respuesta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Estimulo de un proceso, cambio a nivel de servicio</a:t>
                      </a:r>
                      <a:r>
                        <a:rPr lang="es-CO" dirty="0" smtClean="0"/>
                        <a:t>.</a:t>
                      </a:r>
                    </a:p>
                    <a:p>
                      <a:r>
                        <a:rPr lang="es-CO" dirty="0" smtClean="0"/>
                        <a:t>SALIDA DEL SISTEMA: AUTORIZACION=MOSTRAR LAS OPCIONES DEL SISTEMA DEPENDIENDO EL ROL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Medida</a:t>
                      </a:r>
                      <a:r>
                        <a:rPr lang="es-CO" baseline="0" dirty="0" smtClean="0"/>
                        <a:t> de Respuesta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Latencia,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deadline</a:t>
                      </a:r>
                      <a:r>
                        <a:rPr lang="es-CO" baseline="0" dirty="0" smtClean="0"/>
                        <a:t>, datos perdidos, etc</a:t>
                      </a:r>
                      <a:r>
                        <a:rPr lang="es-CO" baseline="0" dirty="0" smtClean="0"/>
                        <a:t>.</a:t>
                      </a:r>
                    </a:p>
                    <a:p>
                      <a:r>
                        <a:rPr lang="es-CO" baseline="0" smtClean="0"/>
                        <a:t>SI SE VA A DAR EN SEGUNDOS O DEPENDIENDO EL CASO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56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Mecanismos para Performance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Partición de Funcionalidad.</a:t>
            </a:r>
          </a:p>
          <a:p>
            <a:endParaRPr lang="es-CO" dirty="0" smtClean="0"/>
          </a:p>
          <a:p>
            <a:r>
              <a:rPr lang="es-CO" dirty="0" smtClean="0"/>
              <a:t>Flexibilidad para mapear a hardware.</a:t>
            </a:r>
          </a:p>
          <a:p>
            <a:endParaRPr lang="es-CO" dirty="0" smtClean="0"/>
          </a:p>
          <a:p>
            <a:r>
              <a:rPr lang="es-CO" dirty="0" smtClean="0"/>
              <a:t>Herramientas de Monitoreo.</a:t>
            </a:r>
          </a:p>
          <a:p>
            <a:endParaRPr lang="es-CO" dirty="0" smtClean="0"/>
          </a:p>
          <a:p>
            <a:r>
              <a:rPr lang="es-CO" dirty="0" smtClean="0"/>
              <a:t>Manejo de concurrencia.</a:t>
            </a:r>
          </a:p>
          <a:p>
            <a:endParaRPr lang="es-CO" dirty="0" smtClean="0"/>
          </a:p>
          <a:p>
            <a:r>
              <a:rPr lang="es-CO" dirty="0" smtClean="0"/>
              <a:t>Manejo de recursos.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9687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Tácticas Performance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900" y="1885445"/>
            <a:ext cx="8289893" cy="481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17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Seguridad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Habilidad de un sistema de resistir intentos no autorizados de uso o modificación de comportamiento.</a:t>
            </a:r>
          </a:p>
          <a:p>
            <a:endParaRPr lang="es-CO" dirty="0"/>
          </a:p>
          <a:p>
            <a:r>
              <a:rPr lang="es-CO" dirty="0" smtClean="0"/>
              <a:t>Puede caracterizarse en términos de:</a:t>
            </a:r>
          </a:p>
          <a:p>
            <a:pPr>
              <a:buFontTx/>
              <a:buChar char="-"/>
            </a:pPr>
            <a:r>
              <a:rPr lang="es-CO" dirty="0" smtClean="0"/>
              <a:t>No repudiación</a:t>
            </a:r>
          </a:p>
          <a:p>
            <a:pPr>
              <a:buFontTx/>
              <a:buChar char="-"/>
            </a:pPr>
            <a:r>
              <a:rPr lang="es-CO" dirty="0" smtClean="0"/>
              <a:t>Confidencialidad</a:t>
            </a:r>
          </a:p>
          <a:p>
            <a:pPr>
              <a:buFontTx/>
              <a:buChar char="-"/>
            </a:pPr>
            <a:r>
              <a:rPr lang="es-CO" dirty="0" smtClean="0"/>
              <a:t>Integridad</a:t>
            </a:r>
          </a:p>
          <a:p>
            <a:pPr>
              <a:buFontTx/>
              <a:buChar char="-"/>
            </a:pPr>
            <a:r>
              <a:rPr lang="es-CO" dirty="0" smtClean="0"/>
              <a:t>Disponibilidad </a:t>
            </a:r>
          </a:p>
          <a:p>
            <a:pPr>
              <a:buFontTx/>
              <a:buChar char="-"/>
            </a:pPr>
            <a:r>
              <a:rPr lang="es-CO" dirty="0" smtClean="0"/>
              <a:t>Auditoria</a:t>
            </a:r>
          </a:p>
        </p:txBody>
      </p:sp>
    </p:spTree>
    <p:extLst>
      <p:ext uri="{BB962C8B-B14F-4D97-AF65-F5344CB8AC3E}">
        <p14:creationId xmlns:p14="http://schemas.microsoft.com/office/powerpoint/2010/main" val="704032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Mecanismos para seguridad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Monitoreo de actividades para detección de intrusos.</a:t>
            </a:r>
          </a:p>
          <a:p>
            <a:r>
              <a:rPr lang="es-CO" dirty="0" smtClean="0"/>
              <a:t>Encriptado y </a:t>
            </a:r>
            <a:r>
              <a:rPr lang="es-CO" dirty="0" err="1" smtClean="0"/>
              <a:t>desencriptado</a:t>
            </a:r>
            <a:r>
              <a:rPr lang="es-CO" dirty="0" smtClean="0"/>
              <a:t>.</a:t>
            </a:r>
          </a:p>
          <a:p>
            <a:r>
              <a:rPr lang="es-CO" dirty="0" smtClean="0"/>
              <a:t>Minimización del número de puntos de entrada.</a:t>
            </a:r>
          </a:p>
          <a:p>
            <a:r>
              <a:rPr lang="es-CO" dirty="0" err="1" smtClean="0"/>
              <a:t>Kernel</a:t>
            </a:r>
            <a:r>
              <a:rPr lang="es-CO" dirty="0" smtClean="0"/>
              <a:t> y </a:t>
            </a:r>
            <a:r>
              <a:rPr lang="es-CO" dirty="0" err="1" smtClean="0"/>
              <a:t>shells</a:t>
            </a:r>
            <a:r>
              <a:rPr lang="es-CO" dirty="0" smtClean="0"/>
              <a:t> seguros.</a:t>
            </a:r>
          </a:p>
          <a:p>
            <a:r>
              <a:rPr lang="es-CO" dirty="0" smtClean="0"/>
              <a:t>…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39543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Tácticas Seguridad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795" y="1825624"/>
            <a:ext cx="7853115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47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Disponibilidad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Se relaciona las fallas del sistema y sus consecuencias.</a:t>
            </a:r>
          </a:p>
          <a:p>
            <a:endParaRPr lang="es-CO" dirty="0" smtClean="0"/>
          </a:p>
          <a:p>
            <a:pPr>
              <a:buFontTx/>
              <a:buChar char="-"/>
            </a:pPr>
            <a:r>
              <a:rPr lang="es-CO" dirty="0" smtClean="0"/>
              <a:t>Una falla ocurre cuando el sistema no opera de acuerdo a su especificación.</a:t>
            </a:r>
          </a:p>
          <a:p>
            <a:pPr>
              <a:buFontTx/>
              <a:buChar char="-"/>
            </a:pPr>
            <a:r>
              <a:rPr lang="es-CO" dirty="0" smtClean="0"/>
              <a:t>Dicha falla es visible al usuario o a otros sistemas.</a:t>
            </a:r>
          </a:p>
          <a:p>
            <a:pPr>
              <a:buFontTx/>
              <a:buChar char="-"/>
            </a:pPr>
            <a:r>
              <a:rPr lang="es-CO" dirty="0" smtClean="0"/>
              <a:t>Una vez ocurre la falla es importante reparar dicha falla.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02155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Mecanismos para Disponibilidad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Recuperación de errores a nivel sistema.</a:t>
            </a:r>
          </a:p>
          <a:p>
            <a:r>
              <a:rPr lang="es-CO" dirty="0" smtClean="0"/>
              <a:t>Mecanismos para medios de transporte no confiables.</a:t>
            </a:r>
          </a:p>
          <a:p>
            <a:r>
              <a:rPr lang="es-CO" dirty="0" smtClean="0"/>
              <a:t>Redundancia de componentes críticos.</a:t>
            </a:r>
          </a:p>
          <a:p>
            <a:r>
              <a:rPr lang="es-CO" dirty="0" smtClean="0"/>
              <a:t>Redundancia de caminos en comunicación críticos.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958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Tácticas Disponibilidad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091" y="1834170"/>
            <a:ext cx="8269619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4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Calidad del software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CO" dirty="0" smtClean="0"/>
          </a:p>
          <a:p>
            <a:pPr marL="0" indent="0" algn="just">
              <a:buNone/>
            </a:pPr>
            <a:r>
              <a:rPr lang="es-CO" dirty="0" smtClean="0"/>
              <a:t>Puede ser vista como un balance entre los diferentes objetivos. El diseño de software debe encontrar una solución que concilie los diferentes requerimientos del sistema:</a:t>
            </a:r>
          </a:p>
          <a:p>
            <a:pPr marL="0" indent="0" algn="just">
              <a:buNone/>
            </a:pPr>
            <a:endParaRPr lang="es-CO" dirty="0" smtClean="0"/>
          </a:p>
          <a:p>
            <a:r>
              <a:rPr lang="es-CO" dirty="0" smtClean="0"/>
              <a:t>Funcionales</a:t>
            </a:r>
          </a:p>
          <a:p>
            <a:r>
              <a:rPr lang="es-CO" dirty="0" smtClean="0"/>
              <a:t>No funcionales o atributos de calidad.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39937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Usabilidad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Tiene que ver con que tan fácil el usuario puede realizar cierta tarea, y el soporte provisto por el sistema.</a:t>
            </a:r>
          </a:p>
          <a:p>
            <a:endParaRPr lang="es-CO" dirty="0"/>
          </a:p>
          <a:p>
            <a:r>
              <a:rPr lang="es-CO" dirty="0" smtClean="0"/>
              <a:t>Varios aspectos se deben evaluar:</a:t>
            </a:r>
          </a:p>
          <a:p>
            <a:pPr>
              <a:buFontTx/>
              <a:buChar char="-"/>
            </a:pPr>
            <a:r>
              <a:rPr lang="es-CO" dirty="0" smtClean="0"/>
              <a:t>Aprendizaje del sistema.</a:t>
            </a:r>
          </a:p>
          <a:p>
            <a:pPr>
              <a:buFontTx/>
              <a:buChar char="-"/>
            </a:pPr>
            <a:r>
              <a:rPr lang="es-CO" dirty="0" smtClean="0"/>
              <a:t>Utilización eficiente del sistema.</a:t>
            </a:r>
          </a:p>
          <a:p>
            <a:pPr>
              <a:buFontTx/>
              <a:buChar char="-"/>
            </a:pPr>
            <a:r>
              <a:rPr lang="es-CO" dirty="0" smtClean="0"/>
              <a:t>Minimización del impacto de errores.</a:t>
            </a:r>
          </a:p>
          <a:p>
            <a:pPr>
              <a:buFontTx/>
              <a:buChar char="-"/>
            </a:pPr>
            <a:r>
              <a:rPr lang="es-CO" dirty="0" smtClean="0"/>
              <a:t>Adaptación del sistema a necesidades del usuario.</a:t>
            </a:r>
          </a:p>
          <a:p>
            <a:pPr>
              <a:buFontTx/>
              <a:buChar char="-"/>
            </a:pPr>
            <a:r>
              <a:rPr lang="es-CO" dirty="0" smtClean="0"/>
              <a:t>Confianza y satisfacción.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91015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Mecanismos para Usabilidad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Deshacer/rehacer</a:t>
            </a:r>
          </a:p>
          <a:p>
            <a:r>
              <a:rPr lang="es-CO" dirty="0" smtClean="0"/>
              <a:t>Interrupción de acción actual.</a:t>
            </a:r>
          </a:p>
          <a:p>
            <a:r>
              <a:rPr lang="es-CO" dirty="0" smtClean="0"/>
              <a:t>Interface de usuario con un look-and-</a:t>
            </a:r>
            <a:r>
              <a:rPr lang="es-CO" dirty="0" err="1" smtClean="0"/>
              <a:t>feel</a:t>
            </a:r>
            <a:r>
              <a:rPr lang="es-CO" dirty="0" smtClean="0"/>
              <a:t> estándar.</a:t>
            </a:r>
          </a:p>
          <a:p>
            <a:r>
              <a:rPr lang="es-CO" dirty="0" smtClean="0"/>
              <a:t>Guía de etilos y </a:t>
            </a:r>
            <a:r>
              <a:rPr lang="es-CO" dirty="0" err="1" smtClean="0"/>
              <a:t>framework</a:t>
            </a:r>
            <a:r>
              <a:rPr lang="es-CO" dirty="0" smtClean="0"/>
              <a:t> de soporte.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0745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Tácticas Usabilidad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142" y="1975176"/>
            <a:ext cx="8620002" cy="488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4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err="1" smtClean="0"/>
              <a:t>Modificabilidad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Tiene que ver con el esfuerzo de realizar los cambios. Tener en cuenta dos aspectos que puede cambiar y quien puede hacer el cambio.</a:t>
            </a:r>
          </a:p>
          <a:p>
            <a:endParaRPr lang="es-CO" dirty="0"/>
          </a:p>
          <a:p>
            <a:r>
              <a:rPr lang="es-CO" dirty="0" smtClean="0"/>
              <a:t>Variantes del atributo: Portabilidad y reusabilidad.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2832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Mecanismos para </a:t>
            </a:r>
            <a:r>
              <a:rPr lang="es-CO" dirty="0" err="1" smtClean="0"/>
              <a:t>Modificabilidad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Descomposición funcional consistente.</a:t>
            </a:r>
          </a:p>
          <a:p>
            <a:r>
              <a:rPr lang="es-CO" dirty="0" smtClean="0"/>
              <a:t>Uso de patrones de diseño.</a:t>
            </a:r>
          </a:p>
          <a:p>
            <a:r>
              <a:rPr lang="es-CO" dirty="0" smtClean="0"/>
              <a:t>Empaquetado de funcionalidad.</a:t>
            </a:r>
          </a:p>
          <a:p>
            <a:r>
              <a:rPr lang="es-CO" dirty="0" smtClean="0"/>
              <a:t>Ocultamiento y abstracción de la información.</a:t>
            </a:r>
          </a:p>
          <a:p>
            <a:r>
              <a:rPr lang="es-CO" dirty="0" smtClean="0"/>
              <a:t>Uso de Capas.</a:t>
            </a:r>
          </a:p>
          <a:p>
            <a:r>
              <a:rPr lang="es-CO" dirty="0" smtClean="0"/>
              <a:t>Desacople entre productores y consumidores de datos.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42909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Tácticas </a:t>
            </a:r>
            <a:r>
              <a:rPr lang="es-CO" dirty="0" err="1" smtClean="0"/>
              <a:t>Modificabilidad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28" y="2060620"/>
            <a:ext cx="7883139" cy="46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41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err="1" smtClean="0"/>
              <a:t>Testeabilidad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pPr algn="just"/>
            <a:r>
              <a:rPr lang="es-CO" dirty="0" smtClean="0"/>
              <a:t>Tiene que ver con la facilidad para demostrar fallas en el sistema, generalmente mediante </a:t>
            </a:r>
            <a:r>
              <a:rPr lang="es-CO" dirty="0" err="1" smtClean="0"/>
              <a:t>tests</a:t>
            </a:r>
            <a:r>
              <a:rPr lang="es-CO" dirty="0" smtClean="0"/>
              <a:t> basados en ejecución.</a:t>
            </a:r>
          </a:p>
          <a:p>
            <a:pPr algn="just"/>
            <a:endParaRPr lang="es-CO" dirty="0"/>
          </a:p>
          <a:p>
            <a:pPr algn="just"/>
            <a:r>
              <a:rPr lang="es-CO" dirty="0" smtClean="0"/>
              <a:t>Mecanismos para </a:t>
            </a:r>
            <a:r>
              <a:rPr lang="es-CO" dirty="0" err="1" smtClean="0"/>
              <a:t>testeabilidad</a:t>
            </a:r>
            <a:r>
              <a:rPr lang="es-CO" dirty="0" smtClean="0"/>
              <a:t>: Monitores </a:t>
            </a:r>
            <a:r>
              <a:rPr lang="es-CO" dirty="0" err="1" smtClean="0"/>
              <a:t>built</a:t>
            </a:r>
            <a:r>
              <a:rPr lang="es-CO" dirty="0" smtClean="0"/>
              <a:t>-in, separación entre interface e implementación, sistema de grabar y reproducir pasos y ejecución en el sistema.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04044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Interoperabilidad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El grado en que varios sistemas pueden intercambiar información útil.</a:t>
            </a:r>
          </a:p>
          <a:p>
            <a:pPr marL="0" indent="0">
              <a:buNone/>
            </a:pPr>
            <a:endParaRPr lang="es-CO" dirty="0" smtClean="0"/>
          </a:p>
          <a:p>
            <a:pPr>
              <a:buFontTx/>
              <a:buChar char="-"/>
            </a:pPr>
            <a:r>
              <a:rPr lang="es-CO" dirty="0" smtClean="0"/>
              <a:t>Intercambiar datos</a:t>
            </a:r>
          </a:p>
          <a:p>
            <a:pPr>
              <a:buFontTx/>
              <a:buChar char="-"/>
            </a:pPr>
            <a:r>
              <a:rPr lang="es-CO" dirty="0" smtClean="0"/>
              <a:t>Interpretar datos intercambiados</a:t>
            </a:r>
          </a:p>
          <a:p>
            <a:endParaRPr lang="es-CO" dirty="0"/>
          </a:p>
          <a:p>
            <a:r>
              <a:rPr lang="es-CO" dirty="0" smtClean="0"/>
              <a:t>Mecanismos: SOA, Web </a:t>
            </a:r>
            <a:r>
              <a:rPr lang="es-CO" dirty="0" err="1" smtClean="0"/>
              <a:t>Services</a:t>
            </a:r>
            <a:r>
              <a:rPr lang="es-CO" dirty="0" smtClean="0"/>
              <a:t> o Servicios </a:t>
            </a:r>
            <a:r>
              <a:rPr lang="es-CO" dirty="0" err="1" smtClean="0"/>
              <a:t>Rest</a:t>
            </a:r>
            <a:r>
              <a:rPr lang="es-CO" dirty="0" smtClean="0"/>
              <a:t>.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19563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Bibliografía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Atributos de calidad </a:t>
            </a:r>
            <a:r>
              <a:rPr lang="es-CO" dirty="0"/>
              <a:t>y tácticas, </a:t>
            </a:r>
            <a:r>
              <a:rPr lang="es-CO" dirty="0">
                <a:hlinkClick r:id="rId2"/>
              </a:rPr>
              <a:t>http://</a:t>
            </a:r>
            <a:r>
              <a:rPr lang="es-CO" dirty="0" smtClean="0">
                <a:hlinkClick r:id="rId2"/>
              </a:rPr>
              <a:t>www-2.dc.uba.ar/materias/isoft2/2007_02/clases/Clase5-EscenariosYTacticas.pdf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 smtClean="0"/>
              <a:t>Arquitectura de software Documentación, Presentación de Dr. Andrés Díaz Pace.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6359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err="1" smtClean="0"/>
              <a:t>Tradeoffs</a:t>
            </a:r>
            <a:r>
              <a:rPr lang="es-CO" dirty="0" smtClean="0"/>
              <a:t> (Balance)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Los atributos de calidad pueden entrar en conflicto unos con otros, por ejemplo:</a:t>
            </a:r>
          </a:p>
          <a:p>
            <a:r>
              <a:rPr lang="es-CO" dirty="0" smtClean="0"/>
              <a:t>Rendimiento vs Seguridad</a:t>
            </a:r>
          </a:p>
          <a:p>
            <a:r>
              <a:rPr lang="es-CO" dirty="0" smtClean="0"/>
              <a:t>Seguridad vs Disponibilidad</a:t>
            </a:r>
          </a:p>
          <a:p>
            <a:r>
              <a:rPr lang="es-CO" dirty="0" smtClean="0"/>
              <a:t>Rendimiento vs </a:t>
            </a:r>
            <a:r>
              <a:rPr lang="es-CO" dirty="0" err="1" smtClean="0"/>
              <a:t>Modificabilidad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pPr marL="0" indent="0" algn="just">
              <a:buNone/>
            </a:pPr>
            <a:r>
              <a:rPr lang="es-CO" dirty="0" smtClean="0"/>
              <a:t>El objetivo es evaluar, múltiples atributos de calidad, ya sea cualitativamente o cuantitativamente. Ninguna arquitectura puede satisfacer todos sus atributos de calidad al 100%.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474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Tabla de </a:t>
            </a:r>
            <a:r>
              <a:rPr lang="es-CO" dirty="0" err="1" smtClean="0"/>
              <a:t>Tradeoffs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948492"/>
              </p:ext>
            </p:extLst>
          </p:nvPr>
        </p:nvGraphicFramePr>
        <p:xfrm>
          <a:off x="256371" y="2828651"/>
          <a:ext cx="11801744" cy="29511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5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5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5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52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752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8894"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818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/>
                        <a:t>Disponibilidad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Eficiencia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818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/>
                        <a:t>Flexibilidad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818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err="1" smtClean="0"/>
                        <a:t>Mantenibilidad</a:t>
                      </a:r>
                      <a:endParaRPr lang="es-CO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818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/>
                        <a:t>Portabilidad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Reusabilidad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Usabilidad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94"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Disponibilidad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894"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Eficiencia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-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-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-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-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894"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Flexibilidad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-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+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+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894">
                <a:tc>
                  <a:txBody>
                    <a:bodyPr/>
                    <a:lstStyle/>
                    <a:p>
                      <a:r>
                        <a:rPr lang="es-CO" sz="1600" dirty="0" err="1" smtClean="0"/>
                        <a:t>Mantenibilidad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+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-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+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894"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Portabilidad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-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+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-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+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-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894"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Reusabilidad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-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+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894">
                <a:tc>
                  <a:txBody>
                    <a:bodyPr/>
                    <a:lstStyle/>
                    <a:p>
                      <a:r>
                        <a:rPr lang="es-CO" sz="1600" dirty="0" smtClean="0"/>
                        <a:t>Usabilidad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-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48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Medir Atributos de Calidad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Cualidades en tiempo de ejecución: Atributos que pueden ser medidos mientras el sistema se ejecuta (un número infinito de veces).</a:t>
            </a:r>
          </a:p>
          <a:p>
            <a:endParaRPr lang="es-CO" dirty="0"/>
          </a:p>
          <a:p>
            <a:r>
              <a:rPr lang="es-CO" dirty="0" smtClean="0"/>
              <a:t>Cualidades medibles fuera de tiempo de ejecución: Se miden antes o después de que el sistema ejecute.</a:t>
            </a:r>
          </a:p>
          <a:p>
            <a:endParaRPr lang="es-CO" dirty="0" smtClean="0"/>
          </a:p>
          <a:p>
            <a:r>
              <a:rPr lang="es-CO" dirty="0" smtClean="0"/>
              <a:t>Cualidades de Negocio.</a:t>
            </a:r>
          </a:p>
          <a:p>
            <a:endParaRPr lang="es-CO" dirty="0"/>
          </a:p>
          <a:p>
            <a:r>
              <a:rPr lang="es-CO" dirty="0" smtClean="0"/>
              <a:t>Cualidades de Arquitectura.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2133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Medir Atributos de Calidad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819" y="2054991"/>
            <a:ext cx="10367730" cy="428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3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Escenarios de Calidad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Mecanismo que permite capturar aspectos de atributos de calidad para ser evaluado y utilizado en el diseño.</a:t>
            </a:r>
          </a:p>
          <a:p>
            <a:r>
              <a:rPr lang="es-CO" dirty="0" smtClean="0"/>
              <a:t>Un escenario de calidad contiene 6 partes:</a:t>
            </a:r>
          </a:p>
          <a:p>
            <a:pPr>
              <a:buFontTx/>
              <a:buChar char="-"/>
            </a:pPr>
            <a:r>
              <a:rPr lang="es-CO" dirty="0" smtClean="0"/>
              <a:t>Estímulo: Evento que afecta el sistema.</a:t>
            </a:r>
          </a:p>
          <a:p>
            <a:pPr>
              <a:buFontTx/>
              <a:buChar char="-"/>
            </a:pPr>
            <a:r>
              <a:rPr lang="es-CO" dirty="0" smtClean="0"/>
              <a:t>Respuesta: Actividad que resulta del estimulo.</a:t>
            </a:r>
          </a:p>
          <a:p>
            <a:pPr>
              <a:buFontTx/>
              <a:buChar char="-"/>
            </a:pPr>
            <a:r>
              <a:rPr lang="es-CO" dirty="0" smtClean="0"/>
              <a:t>Fuente del estimulo: Entidad que genera el estimulo.</a:t>
            </a:r>
          </a:p>
          <a:p>
            <a:pPr>
              <a:buFontTx/>
              <a:buChar char="-"/>
            </a:pPr>
            <a:r>
              <a:rPr lang="es-CO" dirty="0" smtClean="0"/>
              <a:t>Ambiente: Condición en que ocurre el estimulo.</a:t>
            </a:r>
          </a:p>
          <a:p>
            <a:pPr>
              <a:buFontTx/>
              <a:buChar char="-"/>
            </a:pPr>
            <a:r>
              <a:rPr lang="es-CO" dirty="0" smtClean="0"/>
              <a:t>Artefacto Afectado: Artefacto estimulado.</a:t>
            </a:r>
          </a:p>
          <a:p>
            <a:pPr>
              <a:buFontTx/>
              <a:buChar char="-"/>
            </a:pPr>
            <a:r>
              <a:rPr lang="es-CO" dirty="0" smtClean="0"/>
              <a:t>Medida de la respuesta: Medida por la que se evalúa el sistema.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4824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Atributos y sus Escenarios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Funcionalidad</a:t>
            </a:r>
          </a:p>
          <a:p>
            <a:r>
              <a:rPr lang="es-CO" dirty="0" smtClean="0"/>
              <a:t>Seguridad</a:t>
            </a:r>
          </a:p>
          <a:p>
            <a:r>
              <a:rPr lang="es-CO" dirty="0" smtClean="0"/>
              <a:t>Disponibilidad</a:t>
            </a:r>
          </a:p>
          <a:p>
            <a:r>
              <a:rPr lang="es-CO" dirty="0" smtClean="0"/>
              <a:t>Usabilidad</a:t>
            </a:r>
          </a:p>
          <a:p>
            <a:r>
              <a:rPr lang="es-CO" dirty="0" err="1" smtClean="0"/>
              <a:t>Modificabilidad</a:t>
            </a:r>
            <a:endParaRPr lang="es-CO" dirty="0" smtClean="0"/>
          </a:p>
          <a:p>
            <a:r>
              <a:rPr lang="es-CO" dirty="0" err="1" smtClean="0"/>
              <a:t>Testeabilidad</a:t>
            </a:r>
            <a:endParaRPr lang="es-CO" dirty="0" smtClean="0"/>
          </a:p>
          <a:p>
            <a:r>
              <a:rPr lang="es-CO" dirty="0" smtClean="0"/>
              <a:t>Interoperabilidad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3308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 smtClean="0"/>
              <a:t>Funcionalidad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Capacidad del sistema para realizar el trabajo para el que fue pensado.</a:t>
            </a:r>
          </a:p>
          <a:p>
            <a:endParaRPr lang="es-CO" dirty="0" smtClean="0"/>
          </a:p>
          <a:p>
            <a:r>
              <a:rPr lang="es-CO" dirty="0" smtClean="0"/>
              <a:t>Es ortogonal a la estructura del sistema: Cualquier estructura “sirve” si cumple con los escenarios funcionales solicitados por el cliente.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309583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FA55C266-7B8D-45D1-B88D-55C8E3E0A5F9}" vid="{3E5989BA-F57A-4AF0-8C76-B4D7E9A7B2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103</TotalTime>
  <Words>914</Words>
  <Application>Microsoft Office PowerPoint</Application>
  <PresentationFormat>Panorámica</PresentationFormat>
  <Paragraphs>206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Tema1</vt:lpstr>
      <vt:lpstr>Atributos de Calidad y Tácticas</vt:lpstr>
      <vt:lpstr>Calidad del software</vt:lpstr>
      <vt:lpstr>Tradeoffs (Balance)</vt:lpstr>
      <vt:lpstr>Tabla de Tradeoffs</vt:lpstr>
      <vt:lpstr>Medir Atributos de Calidad</vt:lpstr>
      <vt:lpstr>Medir Atributos de Calidad</vt:lpstr>
      <vt:lpstr>Escenarios de Calidad</vt:lpstr>
      <vt:lpstr>Atributos y sus Escenarios</vt:lpstr>
      <vt:lpstr>Funcionalidad</vt:lpstr>
      <vt:lpstr>Rendimiento o Performance</vt:lpstr>
      <vt:lpstr>Template Performance</vt:lpstr>
      <vt:lpstr>Mecanismos para Performance</vt:lpstr>
      <vt:lpstr>Tácticas Performance</vt:lpstr>
      <vt:lpstr>Seguridad</vt:lpstr>
      <vt:lpstr>Mecanismos para seguridad</vt:lpstr>
      <vt:lpstr>Tácticas Seguridad</vt:lpstr>
      <vt:lpstr>Disponibilidad</vt:lpstr>
      <vt:lpstr>Mecanismos para Disponibilidad</vt:lpstr>
      <vt:lpstr>Tácticas Disponibilidad</vt:lpstr>
      <vt:lpstr>Usabilidad</vt:lpstr>
      <vt:lpstr>Mecanismos para Usabilidad</vt:lpstr>
      <vt:lpstr>Tácticas Usabilidad</vt:lpstr>
      <vt:lpstr>Modificabilidad</vt:lpstr>
      <vt:lpstr>Mecanismos para Modificabilidad</vt:lpstr>
      <vt:lpstr>Tácticas Modificabilidad</vt:lpstr>
      <vt:lpstr>Testeabilidad</vt:lpstr>
      <vt:lpstr>Interoperabilidad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Atributos de Calidad y Tácticas</dc:title>
  <dc:creator>HG</dc:creator>
  <cp:lastModifiedBy>RA301</cp:lastModifiedBy>
  <cp:revision>21</cp:revision>
  <dcterms:created xsi:type="dcterms:W3CDTF">2017-05-01T13:48:56Z</dcterms:created>
  <dcterms:modified xsi:type="dcterms:W3CDTF">2017-05-02T22:58:46Z</dcterms:modified>
</cp:coreProperties>
</file>