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56" r:id="rId4"/>
    <p:sldId id="264" r:id="rId5"/>
    <p:sldId id="269" r:id="rId6"/>
    <p:sldId id="270" r:id="rId7"/>
    <p:sldId id="271" r:id="rId8"/>
    <p:sldId id="267" r:id="rId9"/>
    <p:sldId id="272" r:id="rId10"/>
    <p:sldId id="273" r:id="rId11"/>
    <p:sldId id="259" r:id="rId12"/>
    <p:sldId id="2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66C6A-13BD-1E46-EB83-6358454D6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3CB5-C678-4ECB-83B0-83CCE4A2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F7D13-52E5-CBCE-D6DF-CCF2E629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231E7-A455-A6F4-5750-143AD6A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73EC6-13A2-F26D-3947-E0662DE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2468-429D-FAA8-2587-46377A40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49A0D-0546-C5D2-3BB3-ACBA82D4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C3EC9-7075-8ACF-0AC0-198F286B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3FE0C-91C6-0043-0B0E-A8405048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9E80F-8272-A053-CFBC-B300E54C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76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646455-3594-354D-088D-E10EEDDBE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0BCDF5-B94E-5977-4735-36EFC39EF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5A448-EA90-89C4-F198-BA1D45B7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26262-BAC6-85DB-D0BA-AD4BBAE2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F3692-1F71-C4C6-E5FF-2F6CF19B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4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F354-66C4-305A-7BF2-21E18A01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B1C13-CEA7-2982-8B28-AC97423B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88BAB-6811-0B0E-F101-34A090BB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70E5A-B862-914A-99A9-9BA6DD47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185BF-7F77-3039-DF41-89CE43D7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0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7B30-95C6-435F-CCFF-958E10EF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19966B-F745-8441-E5F1-C252E96B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57EFF-F222-1BF4-5F43-A7B514EB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69CBF-3F3A-A747-AF20-232F3A24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B5981-E9EA-3F53-9DFC-A59602F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2DD4-6158-5E38-D115-B7E9F10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35DBE-1102-0573-C012-4E564578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3C65CA-F211-3DC0-2471-BDE30E5A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651007-FC62-C706-F281-7666921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402B1-A6F2-823B-A750-883DE9AC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2D0A7-7A36-4949-579E-A12BB4C4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15938-6DF2-5A18-51C1-93F31B4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3F0124-17C6-BF7E-59D5-1C43A4B6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46853D-ACEC-19D7-58A5-60A946F59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26BF7C-5CCE-1EBC-3EAF-56B7583C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620B49-A5EE-AB51-AAFC-F1096B11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58174E-006E-C121-A835-0F30212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E66F52-D270-51C6-ED86-6676CA57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F0F164-CF03-65B0-575A-2AD637AD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C093-08F4-86E2-7955-0D0D1E12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31030C-55BB-A216-4482-F512B895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ADF84-6B14-CFDE-95EE-67C6D5CC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6580C1-9677-25CE-00DD-FB96341D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1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178D83-2F4E-DFD4-F93A-ED85ACB3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D3B84A-0035-5E28-C861-3EA9CDAD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75D418-154A-63D5-9306-4AD71D9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1F467-DCE5-7D91-0399-149C5509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8ACA3-E729-B69C-E400-184C1C6A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751FD-6770-CBCE-B8D9-60014ADF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12D9FC-48BB-B839-6898-BBF677C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AC47F-1F65-4E79-DDCE-412A457A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4DF576-45A3-4CBB-E0C5-A9AFE62C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07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8FF5D-6505-A98F-D481-B2B32E15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DDD168-4787-326B-7D6B-D5B03AEB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53D4E-1BBA-DA60-9EC9-741741EE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41856-36D9-F573-4211-D7E9B2C6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BA3CE-6822-6BFD-8645-6785FD22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3414E-13B5-1345-34A3-46B200BA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8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0351EB-55DD-EEF4-06F3-6DF8FFD6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C8386-CBCB-EA7D-A46E-246B0855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B43D2-80E0-3482-BEE4-E06C031F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D315-09F6-439E-B0A6-C25DE1C55DB7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E9804-3262-8255-9B04-DCE02090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7E424-BA9D-0FA6-5CA1-D5E615CE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DB8B-635F-4B72-B534-F3B41B3EE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CD102-1B76-BB33-C55B-4EDD2BD3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685689"/>
            <a:ext cx="10083567" cy="5203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600" b="1" dirty="0"/>
              <a:t>Cronograma:</a:t>
            </a:r>
          </a:p>
          <a:p>
            <a:pPr marL="0" indent="0">
              <a:buNone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Ferramentas escolhidas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1900" dirty="0"/>
              <a:t>Carga de dados na </a:t>
            </a:r>
            <a:r>
              <a:rPr lang="pt-BR" sz="1900" dirty="0" err="1"/>
              <a:t>Staging</a:t>
            </a:r>
            <a:r>
              <a:rPr lang="pt-BR" sz="1900" dirty="0"/>
              <a:t> Area (</a:t>
            </a:r>
            <a:r>
              <a:rPr lang="pt-BR" sz="1900" dirty="0" err="1"/>
              <a:t>Raw</a:t>
            </a:r>
            <a:r>
              <a:rPr lang="pt-BR" sz="19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500" dirty="0"/>
              <a:t>Ranking de Instituições por Índice de Reclamações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500" dirty="0"/>
              <a:t>Tarifas Bancárias - por Segmento e por Instituição (API)</a:t>
            </a:r>
          </a:p>
          <a:p>
            <a:pPr marL="457200" lvl="1" indent="0">
              <a:buNone/>
            </a:pPr>
            <a:endParaRPr lang="pt-BR" sz="1500" dirty="0"/>
          </a:p>
          <a:p>
            <a:pPr marL="457200" indent="-457200">
              <a:buFont typeface="+mj-lt"/>
              <a:buAutoNum type="arabicPeriod"/>
            </a:pPr>
            <a:r>
              <a:rPr lang="pt-BR" sz="1900" dirty="0"/>
              <a:t>Tratamento de dados e armazenamento na ODS (</a:t>
            </a:r>
            <a:r>
              <a:rPr lang="pt-BR" sz="1900" dirty="0" err="1"/>
              <a:t>Refined</a:t>
            </a:r>
            <a:r>
              <a:rPr lang="pt-BR" sz="19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1900" dirty="0"/>
              <a:t>Criação de dimensões e fatos, assim como as suas devidas chaves de identificações (SK,PK...)</a:t>
            </a:r>
          </a:p>
          <a:p>
            <a:pPr marL="457200" indent="-457200">
              <a:buFont typeface="+mj-lt"/>
              <a:buAutoNum type="arabicPeriod"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1900" dirty="0"/>
              <a:t>Star </a:t>
            </a:r>
            <a:r>
              <a:rPr lang="pt-BR" sz="1900" dirty="0" err="1"/>
              <a:t>Schema</a:t>
            </a:r>
            <a:endParaRPr lang="pt-BR" sz="1900" dirty="0"/>
          </a:p>
          <a:p>
            <a:pPr marL="457200" indent="-457200">
              <a:buFont typeface="+mj-lt"/>
              <a:buAutoNum type="arabicPeriod"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1900" dirty="0"/>
              <a:t>Conexão com Dashboard e análises básicas</a:t>
            </a:r>
          </a:p>
          <a:p>
            <a:pPr marL="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23963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44FE98-9CBD-F68E-57B2-A4C82651AA7F}"/>
              </a:ext>
            </a:extLst>
          </p:cNvPr>
          <p:cNvSpPr txBox="1"/>
          <p:nvPr/>
        </p:nvSpPr>
        <p:spPr>
          <a:xfrm>
            <a:off x="494522" y="485192"/>
            <a:ext cx="1092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222222"/>
                </a:solidFill>
                <a:effectLst/>
              </a:rPr>
              <a:t>Star </a:t>
            </a:r>
            <a:r>
              <a:rPr lang="pt-BR" sz="2000" b="1" i="0" dirty="0" err="1">
                <a:solidFill>
                  <a:srgbClr val="222222"/>
                </a:solidFill>
                <a:effectLst/>
              </a:rPr>
              <a:t>Schema</a:t>
            </a:r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ACE931-A2D7-6FDC-056F-B8A31041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33" y="946857"/>
            <a:ext cx="7908608" cy="51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C13BDC-2DBA-6D92-1E8C-526A213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946857"/>
            <a:ext cx="10412067" cy="58647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4B0CD0-8DBF-3CEA-9FCE-244A5842AF47}"/>
              </a:ext>
            </a:extLst>
          </p:cNvPr>
          <p:cNvSpPr txBox="1"/>
          <p:nvPr/>
        </p:nvSpPr>
        <p:spPr>
          <a:xfrm>
            <a:off x="494522" y="485192"/>
            <a:ext cx="1092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222222"/>
                </a:solidFill>
                <a:effectLst/>
              </a:rPr>
              <a:t>Dashboard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38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E4B0CD0-8DBF-3CEA-9FCE-244A5842AF47}"/>
              </a:ext>
            </a:extLst>
          </p:cNvPr>
          <p:cNvSpPr txBox="1"/>
          <p:nvPr/>
        </p:nvSpPr>
        <p:spPr>
          <a:xfrm>
            <a:off x="494522" y="485192"/>
            <a:ext cx="1092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222222"/>
                </a:solidFill>
                <a:effectLst/>
              </a:rPr>
              <a:t>Dashboard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50BE33-B033-C73E-C029-AD21A709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3" y="946857"/>
            <a:ext cx="100584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1C2DF-A962-0A4E-9FD7-38C172AF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32913"/>
            <a:ext cx="7013896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+mn-lt"/>
              </a:rPr>
              <a:t>Ferramentas utilizadas e Fluxograma do processo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E4AC40D-E3E1-DCF5-683A-D0E52000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36" y="1304385"/>
            <a:ext cx="6929307" cy="682684"/>
          </a:xfrm>
        </p:spPr>
        <p:txBody>
          <a:bodyPr>
            <a:normAutofit/>
          </a:bodyPr>
          <a:lstStyle/>
          <a:p>
            <a:r>
              <a:rPr lang="pt-BR" sz="1600" dirty="0"/>
              <a:t>Optamos por utilizar ferramentas open </a:t>
            </a:r>
            <a:r>
              <a:rPr lang="pt-BR" sz="1600" dirty="0" err="1"/>
              <a:t>source</a:t>
            </a:r>
            <a:r>
              <a:rPr lang="pt-BR" sz="1600" dirty="0"/>
              <a:t> devido ao fácil acesso por qualquer usuário e amplo conhecimento e suporte em diversas comunidades.</a:t>
            </a:r>
          </a:p>
        </p:txBody>
      </p:sp>
      <p:pic>
        <p:nvPicPr>
          <p:cNvPr id="9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D8014892-6B46-3A50-4E59-37494637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4" y="2877825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AFFD7627-8BD1-0EB7-DD94-5C426FF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74" y="3263490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1C76E082-B32B-AE39-DA77-C9E1A459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3" y="3695809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IS's RESTful | by Gabriel Anhaia | MestreDev | Medium">
            <a:extLst>
              <a:ext uri="{FF2B5EF4-FFF2-40B4-BE49-F238E27FC236}">
                <a16:creationId xmlns:a16="http://schemas.microsoft.com/office/drawing/2014/main" id="{00590F15-FB67-7F72-40C7-E544B70F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3" y="4878658"/>
            <a:ext cx="1891121" cy="8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entaho – Append stream – ManageBI">
            <a:extLst>
              <a:ext uri="{FF2B5EF4-FFF2-40B4-BE49-F238E27FC236}">
                <a16:creationId xmlns:a16="http://schemas.microsoft.com/office/drawing/2014/main" id="{28E7EAF4-4286-62D9-FC49-30AAF22D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32" y="3781136"/>
            <a:ext cx="2638091" cy="14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A2FFF09-ED88-73FD-8893-961111B5FE61}"/>
              </a:ext>
            </a:extLst>
          </p:cNvPr>
          <p:cNvCxnSpPr>
            <a:cxnSpLocks/>
          </p:cNvCxnSpPr>
          <p:nvPr/>
        </p:nvCxnSpPr>
        <p:spPr>
          <a:xfrm flipH="1" flipV="1">
            <a:off x="1882891" y="3514397"/>
            <a:ext cx="849086" cy="707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1D597EC-26C6-6B8F-8C41-F1D2CB04D232}"/>
              </a:ext>
            </a:extLst>
          </p:cNvPr>
          <p:cNvCxnSpPr>
            <a:cxnSpLocks/>
          </p:cNvCxnSpPr>
          <p:nvPr/>
        </p:nvCxnSpPr>
        <p:spPr>
          <a:xfrm flipH="1">
            <a:off x="1798222" y="4796032"/>
            <a:ext cx="866510" cy="587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4030493-B3FC-FD4C-E667-792401BCB400}"/>
              </a:ext>
            </a:extLst>
          </p:cNvPr>
          <p:cNvCxnSpPr>
            <a:cxnSpLocks/>
          </p:cNvCxnSpPr>
          <p:nvPr/>
        </p:nvCxnSpPr>
        <p:spPr>
          <a:xfrm>
            <a:off x="5202155" y="4492584"/>
            <a:ext cx="96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O que é o ETL (Extract, Transform, Load) ? - ExcelTuga - Excel em Português">
            <a:extLst>
              <a:ext uri="{FF2B5EF4-FFF2-40B4-BE49-F238E27FC236}">
                <a16:creationId xmlns:a16="http://schemas.microsoft.com/office/drawing/2014/main" id="{BDB53412-41E2-7823-6A40-4B49A05AD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8" t="11951" r="33069" b="30222"/>
          <a:stretch/>
        </p:blipFill>
        <p:spPr bwMode="auto">
          <a:xfrm>
            <a:off x="3689343" y="4796032"/>
            <a:ext cx="927230" cy="7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Amazon RDS for MySQL – Amazon Web Services (AWS)">
            <a:extLst>
              <a:ext uri="{FF2B5EF4-FFF2-40B4-BE49-F238E27FC236}">
                <a16:creationId xmlns:a16="http://schemas.microsoft.com/office/drawing/2014/main" id="{AFE7DB47-99BC-5446-B546-15217666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14" y="3789211"/>
            <a:ext cx="1790382" cy="9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E4FEE2B-BCFD-F5EA-DFD4-E8DD52F3E893}"/>
              </a:ext>
            </a:extLst>
          </p:cNvPr>
          <p:cNvCxnSpPr>
            <a:cxnSpLocks/>
          </p:cNvCxnSpPr>
          <p:nvPr/>
        </p:nvCxnSpPr>
        <p:spPr>
          <a:xfrm>
            <a:off x="8156478" y="4492584"/>
            <a:ext cx="10181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Power BI | Overview sobre a plataforma de Business Intelligence">
            <a:extLst>
              <a:ext uri="{FF2B5EF4-FFF2-40B4-BE49-F238E27FC236}">
                <a16:creationId xmlns:a16="http://schemas.microsoft.com/office/drawing/2014/main" id="{1447A597-10D4-B20C-BC21-B52ECC99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71" y="3789211"/>
            <a:ext cx="2184141" cy="12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4C2F48-5E6C-9FD6-9F1B-777CA259E4BF}"/>
              </a:ext>
            </a:extLst>
          </p:cNvPr>
          <p:cNvSpPr txBox="1"/>
          <p:nvPr/>
        </p:nvSpPr>
        <p:spPr>
          <a:xfrm>
            <a:off x="821839" y="221623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Extract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E4999A-3E38-3AF6-D254-813CB42D1149}"/>
              </a:ext>
            </a:extLst>
          </p:cNvPr>
          <p:cNvSpPr txBox="1"/>
          <p:nvPr/>
        </p:nvSpPr>
        <p:spPr>
          <a:xfrm>
            <a:off x="3703019" y="2218437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Transform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7B06809-B5C9-5034-B88F-2474778AAA64}"/>
              </a:ext>
            </a:extLst>
          </p:cNvPr>
          <p:cNvSpPr txBox="1"/>
          <p:nvPr/>
        </p:nvSpPr>
        <p:spPr>
          <a:xfrm>
            <a:off x="7030135" y="22184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Load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50B8F2-7646-9E23-5C35-D62D7D3C71EF}"/>
              </a:ext>
            </a:extLst>
          </p:cNvPr>
          <p:cNvSpPr txBox="1"/>
          <p:nvPr/>
        </p:nvSpPr>
        <p:spPr>
          <a:xfrm>
            <a:off x="9723770" y="2216230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User Interface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A14F03-A012-893D-BD70-75B86479C810}"/>
              </a:ext>
            </a:extLst>
          </p:cNvPr>
          <p:cNvCxnSpPr>
            <a:cxnSpLocks/>
          </p:cNvCxnSpPr>
          <p:nvPr/>
        </p:nvCxnSpPr>
        <p:spPr>
          <a:xfrm>
            <a:off x="2860646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136A5F8-206E-BE48-5226-7E2212D269E5}"/>
              </a:ext>
            </a:extLst>
          </p:cNvPr>
          <p:cNvCxnSpPr>
            <a:cxnSpLocks/>
          </p:cNvCxnSpPr>
          <p:nvPr/>
        </p:nvCxnSpPr>
        <p:spPr>
          <a:xfrm>
            <a:off x="5823358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90DE13D-B327-2CB5-E60F-06E54A236644}"/>
              </a:ext>
            </a:extLst>
          </p:cNvPr>
          <p:cNvCxnSpPr>
            <a:cxnSpLocks/>
          </p:cNvCxnSpPr>
          <p:nvPr/>
        </p:nvCxnSpPr>
        <p:spPr>
          <a:xfrm>
            <a:off x="8717559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9035F8A-1F41-369D-4CF1-8A6BB8C56BC8}"/>
              </a:ext>
            </a:extLst>
          </p:cNvPr>
          <p:cNvSpPr txBox="1"/>
          <p:nvPr/>
        </p:nvSpPr>
        <p:spPr>
          <a:xfrm>
            <a:off x="494522" y="485192"/>
            <a:ext cx="10922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Base de dados: 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Ranking de Instituições por Índice de Reclamações</a:t>
            </a: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Identificamos que não existe uma base de dados anual ou total contendo os anos de 2020 e 2021;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Neste caso, foi feito o download de 4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csv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 por ano que se tratam de bases trimestrais;</a:t>
            </a:r>
          </a:p>
          <a:p>
            <a:endParaRPr lang="pt-B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Após armazenar as fontes de dados em um diretório, criamos um passo de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loading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 que identifica os arquivos a serem importados e os importa em uma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Staging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 Area através de um looping, atribuindo as respectivas identificações e datas de atualizações para facilitar análises. Observe na tabela a seguir que nenhum dado foi tratado ainda, sendo esta apenas uma réplica exata da origem.</a:t>
            </a: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875EE3-6E73-8C8E-CD56-F06D1F991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6" t="13687" r="44335" b="77845"/>
          <a:stretch/>
        </p:blipFill>
        <p:spPr>
          <a:xfrm>
            <a:off x="1960626" y="3429000"/>
            <a:ext cx="7442051" cy="9233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C53C05-AFC7-A00C-5B74-34FB9238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6" y="4568701"/>
            <a:ext cx="12192000" cy="19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65D24B-2FDE-A6B9-A766-2DBCEF83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97" y="2988465"/>
            <a:ext cx="7960934" cy="1542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648230-272F-9E89-9D31-40FB8BF82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75"/>
          <a:stretch/>
        </p:blipFill>
        <p:spPr>
          <a:xfrm>
            <a:off x="748018" y="4623561"/>
            <a:ext cx="10159068" cy="19060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035F8A-1F41-369D-4CF1-8A6BB8C56BC8}"/>
              </a:ext>
            </a:extLst>
          </p:cNvPr>
          <p:cNvSpPr txBox="1"/>
          <p:nvPr/>
        </p:nvSpPr>
        <p:spPr>
          <a:xfrm>
            <a:off x="494522" y="485192"/>
            <a:ext cx="109228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Base de dados: 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Ranking de Instituições por Índice de Reclamações</a:t>
            </a:r>
          </a:p>
          <a:p>
            <a:endParaRPr lang="pt-B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Após a carga da nossa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Staging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Raw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), criamos um processo de ETL para tratamento de dados, fazendo a conversão de tipos de dados e padronizando os campos.</a:t>
            </a:r>
          </a:p>
          <a:p>
            <a:endParaRPr lang="pt-B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A transformação efetuada no passo anterior é salva em uma base de dados tratada chamada ODS Area (Simulando uma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Refined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</a:rPr>
              <a:t>Observe que nesta etapa atual que os campos agora possuem um padrão. Tipicamente os campos nulos são substituídos pela prática exercida pela governança de dados, seja atribuindo (0,-1...) para campos numéricos ou (N/A, N/I) para campos alfa numéricos. Não obstante, optamos por manter campos nulos para mostrar que não existe uma regra dizendo: é isso ou aquilo. Na verdade o que existem são práticas recomendadas. Mas cabe ou não a empresa/pesquisador a adapta-las a sua necessidade e objetivo.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1010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9035F8A-1F41-369D-4CF1-8A6BB8C56BC8}"/>
              </a:ext>
            </a:extLst>
          </p:cNvPr>
          <p:cNvSpPr txBox="1"/>
          <p:nvPr/>
        </p:nvSpPr>
        <p:spPr>
          <a:xfrm>
            <a:off x="494522" y="485192"/>
            <a:ext cx="109228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Base de dados: </a:t>
            </a:r>
            <a:r>
              <a:rPr lang="pt-BR" sz="2000" b="1" i="0" dirty="0">
                <a:solidFill>
                  <a:srgbClr val="222222"/>
                </a:solidFill>
                <a:effectLst/>
              </a:rPr>
              <a:t>Tarifas Bancárias - por Segmento e por Instituição</a:t>
            </a: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Dados disponibilizados via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Identificamos que não é possível fazer uma extração completa da base e é necessário informar parâmetros de tipo de pessoa e CNPJ para efetuar solicitações de dados via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Desta forma, agora que já possuímos toda a base de </a:t>
            </a:r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Ranking de Instituições por Índice de Reclamações </a:t>
            </a:r>
            <a:r>
              <a:rPr lang="pt-BR" sz="1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 anos de 2020 e 2021, e nosso objetivo é armazenar apenas dados de tarifas bancárias de CNPJ que tiveram reclamações nos últimos 2 anos, apenas armazenamos os CNPJ da nossa base ODS e usamos em um looping passando de parâmetro para a nossa API, a qual buscou apenas os CNPJ que possuímos em nossa base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Como os dados retornados pela API são do tipo JSON, aplicamos uma transformação de JSON para tabelas, tipicamente existente em diversas ferramentas de ETL e linguagens de programação que converteu nosso JSON para colunas e armazenamos em nossa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Staging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É importante ressaltar que mesmo aplicando este tipo de transformação, geralmente também é possível armazenar o JSON original retornado pela API para futuras analises caso necessário.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Após os dados serem armazenados em nossa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Staging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, também tratamos e armazenamos em nossa ODS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1A3DAC-D55C-0DDA-A8A7-44B78AFC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2" y="4377580"/>
            <a:ext cx="5373319" cy="8381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27CEB2-C75B-6118-DA4D-4CDD559A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313"/>
            <a:ext cx="2726291" cy="7342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92698A-94EE-6A50-EFCD-9CA59628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29" y="4352070"/>
            <a:ext cx="7032771" cy="25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9035F8A-1F41-369D-4CF1-8A6BB8C56BC8}"/>
              </a:ext>
            </a:extLst>
          </p:cNvPr>
          <p:cNvSpPr txBox="1"/>
          <p:nvPr/>
        </p:nvSpPr>
        <p:spPr>
          <a:xfrm>
            <a:off x="494522" y="485192"/>
            <a:ext cx="109228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222222"/>
                </a:solidFill>
                <a:effectLst/>
              </a:rPr>
              <a:t>Criação de Dimensões e Fatos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Após a ingestão de dados, armazenamento dos dados brutos em tabelas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Staging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 e o tratamento dos dados para armazenamento histórico, iniciamos a etapa de criação de dimensões e fatos;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Criamos um processo em que é utilizada a nossa base tratada para efetuar a criação/atualização de nossas dimensões e fatos;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O processo constrói as chaves de relacionamento entre as fatos e dimensões tipicamente conhecidas como 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Observe novamente que decidimos por livre escolha, não seguir o padrão tipicamente utilizado, apenas para reforçar o fato de que é comum e é uma boa prática, mas depende apenas da governança de dados e necessidade da empresa, a escolha dos nomes das chaves.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Embora estamos plantando “sementes” para os leitores refletirem sobre boas praticas, não vamos abordar assuntos sobre dicionarização de dados e/ou padronização de campos,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schemas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, data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marts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 ou data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warehouse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5870FB-7A4D-54D7-437D-DA5F2CF1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" y="1238666"/>
            <a:ext cx="3272711" cy="25762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E1E30E-2177-35FB-499D-816770F2C6AC}"/>
              </a:ext>
            </a:extLst>
          </p:cNvPr>
          <p:cNvSpPr txBox="1"/>
          <p:nvPr/>
        </p:nvSpPr>
        <p:spPr>
          <a:xfrm>
            <a:off x="1624006" y="22282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ETL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A66334-C9AC-F1DA-1EAC-A71C479F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05" y="1341460"/>
            <a:ext cx="3954581" cy="24734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607253-DE90-E49B-A367-629CBCC47830}"/>
              </a:ext>
            </a:extLst>
          </p:cNvPr>
          <p:cNvSpPr txBox="1"/>
          <p:nvPr/>
        </p:nvSpPr>
        <p:spPr>
          <a:xfrm>
            <a:off x="4125351" y="22282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Dimensões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BCFBF-F20F-1E76-9D53-646403FE590F}"/>
              </a:ext>
            </a:extLst>
          </p:cNvPr>
          <p:cNvSpPr txBox="1"/>
          <p:nvPr/>
        </p:nvSpPr>
        <p:spPr>
          <a:xfrm>
            <a:off x="5148561" y="976639"/>
            <a:ext cx="94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Instituição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775A9A-15C0-DEAF-D4F2-129FDDA5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628" y="1330827"/>
            <a:ext cx="3801398" cy="24734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CA7D2B-1523-42E9-709C-E20AF2D619EE}"/>
              </a:ext>
            </a:extLst>
          </p:cNvPr>
          <p:cNvSpPr txBox="1"/>
          <p:nvPr/>
        </p:nvSpPr>
        <p:spPr>
          <a:xfrm>
            <a:off x="9862287" y="986666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Serviço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F8183B2-00FD-CADC-3228-D33BFB5E6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679" y="4424403"/>
            <a:ext cx="3074898" cy="225336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B0BC9D-A429-4A37-60DC-36D47098E7D5}"/>
              </a:ext>
            </a:extLst>
          </p:cNvPr>
          <p:cNvSpPr txBox="1"/>
          <p:nvPr/>
        </p:nvSpPr>
        <p:spPr>
          <a:xfrm>
            <a:off x="5287565" y="4122918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Tempo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FC5C6-37D9-3EFC-08E2-FE6223282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099" y="4474205"/>
            <a:ext cx="2238375" cy="225336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44E2C24-52C6-BE08-854D-DF18E05E3798}"/>
              </a:ext>
            </a:extLst>
          </p:cNvPr>
          <p:cNvSpPr txBox="1"/>
          <p:nvPr/>
        </p:nvSpPr>
        <p:spPr>
          <a:xfrm>
            <a:off x="9823663" y="4116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Unidade</a:t>
            </a:r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FB5B5EB-11E0-448E-78D1-F6BD33FB859E}"/>
              </a:ext>
            </a:extLst>
          </p:cNvPr>
          <p:cNvCxnSpPr>
            <a:cxnSpLocks/>
          </p:cNvCxnSpPr>
          <p:nvPr/>
        </p:nvCxnSpPr>
        <p:spPr>
          <a:xfrm>
            <a:off x="8036653" y="986665"/>
            <a:ext cx="0" cy="58713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F51225-7120-5093-D24D-210B44685F3D}"/>
              </a:ext>
            </a:extLst>
          </p:cNvPr>
          <p:cNvCxnSpPr>
            <a:cxnSpLocks/>
          </p:cNvCxnSpPr>
          <p:nvPr/>
        </p:nvCxnSpPr>
        <p:spPr>
          <a:xfrm>
            <a:off x="3580701" y="986665"/>
            <a:ext cx="86112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0C9042D-F2EC-2AED-DABB-3570AEF17A62}"/>
              </a:ext>
            </a:extLst>
          </p:cNvPr>
          <p:cNvCxnSpPr>
            <a:cxnSpLocks/>
          </p:cNvCxnSpPr>
          <p:nvPr/>
        </p:nvCxnSpPr>
        <p:spPr>
          <a:xfrm>
            <a:off x="3580701" y="4066823"/>
            <a:ext cx="86112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E60F168-6CD3-BC29-6827-D657FAD3FD04}"/>
              </a:ext>
            </a:extLst>
          </p:cNvPr>
          <p:cNvCxnSpPr>
            <a:cxnSpLocks/>
          </p:cNvCxnSpPr>
          <p:nvPr/>
        </p:nvCxnSpPr>
        <p:spPr>
          <a:xfrm>
            <a:off x="3580701" y="976639"/>
            <a:ext cx="0" cy="58713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44FE98-9CBD-F68E-57B2-A4C82651AA7F}"/>
              </a:ext>
            </a:extLst>
          </p:cNvPr>
          <p:cNvSpPr txBox="1"/>
          <p:nvPr/>
        </p:nvSpPr>
        <p:spPr>
          <a:xfrm>
            <a:off x="494522" y="485192"/>
            <a:ext cx="109228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rgbClr val="222222"/>
                </a:solidFill>
                <a:effectLst/>
              </a:rPr>
              <a:t>Criação de Dimensões e Fatos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Optamos por efetuar a criação de 2 modelos star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schema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, um deles com as informações de </a:t>
            </a:r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relamações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 e outro com as informações de tarifas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Ainda que sejam 2 modelos distintos é possível fazer a ligação dos mesmos através do CNPJ ou uso de tabela auxiliar para efetuar a conexão entre ambos, embora haja limitações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Havendo diversas possibilidades para criação desse modelo, optamos por separa-los pois podem ser facilmente entregues para áreas diferentes e/ou criado agregações para diferentes áreas, facilitando a reutilização desses dados e reforçando a segurança de dados entre os colaboradores pois sabemos que vazamento de dados é um problema comum até mesmo entre grandes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3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AE1E30E-2177-35FB-499D-816770F2C6AC}"/>
              </a:ext>
            </a:extLst>
          </p:cNvPr>
          <p:cNvSpPr txBox="1"/>
          <p:nvPr/>
        </p:nvSpPr>
        <p:spPr>
          <a:xfrm>
            <a:off x="5589130" y="1885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ETL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BCFBF-F20F-1E76-9D53-646403FE590F}"/>
              </a:ext>
            </a:extLst>
          </p:cNvPr>
          <p:cNvSpPr txBox="1"/>
          <p:nvPr/>
        </p:nvSpPr>
        <p:spPr>
          <a:xfrm>
            <a:off x="5136282" y="202370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Fato Reclamação</a:t>
            </a:r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F51225-7120-5093-D24D-210B44685F3D}"/>
              </a:ext>
            </a:extLst>
          </p:cNvPr>
          <p:cNvCxnSpPr>
            <a:cxnSpLocks/>
          </p:cNvCxnSpPr>
          <p:nvPr/>
        </p:nvCxnSpPr>
        <p:spPr>
          <a:xfrm>
            <a:off x="58723" y="1934296"/>
            <a:ext cx="1213327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77DFBCD0-3B5D-0816-9348-557A2C80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61" y="2331481"/>
            <a:ext cx="9007587" cy="22097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C16BB0-8635-20EB-5E3F-3A75868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24" y="4930610"/>
            <a:ext cx="3752347" cy="18928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C12570-6BCF-287A-9D3B-45A7BCD46471}"/>
              </a:ext>
            </a:extLst>
          </p:cNvPr>
          <p:cNvSpPr txBox="1"/>
          <p:nvPr/>
        </p:nvSpPr>
        <p:spPr>
          <a:xfrm>
            <a:off x="5229608" y="4645324"/>
            <a:ext cx="1013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Fato Tarifas</a:t>
            </a:r>
            <a:endParaRPr lang="pt-BR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BA9F594-136B-D725-D1EC-0EFF1138103D}"/>
              </a:ext>
            </a:extLst>
          </p:cNvPr>
          <p:cNvCxnSpPr>
            <a:cxnSpLocks/>
          </p:cNvCxnSpPr>
          <p:nvPr/>
        </p:nvCxnSpPr>
        <p:spPr>
          <a:xfrm>
            <a:off x="0" y="4645324"/>
            <a:ext cx="1213327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F57FB9E8-18D2-F7F8-C950-E759A3F5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28" y="557893"/>
            <a:ext cx="2906148" cy="12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14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890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Ferramentas utilizadas e Fluxograma do processo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Prazeres</dc:creator>
  <cp:lastModifiedBy>Paulo Prazeres</cp:lastModifiedBy>
  <cp:revision>4</cp:revision>
  <dcterms:created xsi:type="dcterms:W3CDTF">2022-07-10T20:17:01Z</dcterms:created>
  <dcterms:modified xsi:type="dcterms:W3CDTF">2022-07-13T03:45:21Z</dcterms:modified>
</cp:coreProperties>
</file>