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7" r:id="rId4"/>
    <p:sldId id="260" r:id="rId5"/>
    <p:sldId id="262" r:id="rId6"/>
    <p:sldId id="272" r:id="rId7"/>
    <p:sldId id="258" r:id="rId8"/>
    <p:sldId id="267" r:id="rId9"/>
    <p:sldId id="273" r:id="rId10"/>
    <p:sldId id="274" r:id="rId11"/>
    <p:sldId id="275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D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DB978-EDFE-4B77-B8A1-50C342AF9C6E}" type="datetimeFigureOut">
              <a:rPr lang="en-US" smtClean="0"/>
              <a:t>7/21/22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E79D0-5262-4330-B56E-7DCAFEE740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6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3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3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8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5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2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2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7/21/22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5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7/21/22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3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7/21/22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2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1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1A5DA-6CC5-4AF5-B2B2-F09C11C76C1E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B1C66-FA8D-4808-9D8E-AE1AD44AB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6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88134"/>
            <a:ext cx="5310130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889" y="794049"/>
            <a:ext cx="38217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spc="-150" dirty="0">
                <a:solidFill>
                  <a:schemeClr val="bg1">
                    <a:lumMod val="95000"/>
                  </a:schemeClr>
                </a:solidFill>
              </a:rPr>
              <a:t>TAREFA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3685" y="1531628"/>
            <a:ext cx="3839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PECE -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</a:rPr>
              <a:t>Programa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 de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</a:rPr>
              <a:t>Educação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</a:rPr>
              <a:t>Continuada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 da Escola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</a:rPr>
              <a:t>Politécnica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 da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</a:rPr>
              <a:t>Universidade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 de São Paulo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25754" y="1424837"/>
            <a:ext cx="3767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Triangle 19"/>
          <p:cNvSpPr/>
          <p:nvPr/>
        </p:nvSpPr>
        <p:spPr>
          <a:xfrm flipH="1">
            <a:off x="0" y="6147413"/>
            <a:ext cx="12192000" cy="71058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73467" y="820495"/>
            <a:ext cx="591727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Cronograma</a:t>
            </a:r>
            <a:endParaRPr lang="en-US" sz="48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88BFD-037F-71A8-1986-A625727CC751}"/>
              </a:ext>
            </a:extLst>
          </p:cNvPr>
          <p:cNvSpPr/>
          <p:nvPr/>
        </p:nvSpPr>
        <p:spPr>
          <a:xfrm>
            <a:off x="5360847" y="2075341"/>
            <a:ext cx="6342517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Ferramentas escolhidas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900" dirty="0">
                <a:solidFill>
                  <a:schemeClr val="bg2">
                    <a:lumMod val="50000"/>
                  </a:schemeClr>
                </a:solidFill>
              </a:rPr>
              <a:t>Carga de dados na </a:t>
            </a:r>
            <a:r>
              <a:rPr lang="pt-BR" sz="1900" dirty="0" err="1">
                <a:solidFill>
                  <a:schemeClr val="bg2">
                    <a:lumMod val="50000"/>
                  </a:schemeClr>
                </a:solidFill>
              </a:rPr>
              <a:t>Staging</a:t>
            </a:r>
            <a:r>
              <a:rPr lang="pt-BR" sz="1900" dirty="0">
                <a:solidFill>
                  <a:schemeClr val="bg2">
                    <a:lumMod val="50000"/>
                  </a:schemeClr>
                </a:solidFill>
              </a:rPr>
              <a:t> Area “</a:t>
            </a:r>
            <a:r>
              <a:rPr lang="pt-BR" sz="1900" dirty="0" err="1">
                <a:solidFill>
                  <a:schemeClr val="bg2">
                    <a:lumMod val="50000"/>
                  </a:schemeClr>
                </a:solidFill>
              </a:rPr>
              <a:t>Raw</a:t>
            </a:r>
            <a:r>
              <a:rPr lang="pt-BR" sz="1900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5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900" dirty="0">
                <a:solidFill>
                  <a:schemeClr val="bg2">
                    <a:lumMod val="50000"/>
                  </a:schemeClr>
                </a:solidFill>
              </a:rPr>
              <a:t>Tratamento de dados e armazenamento em “</a:t>
            </a:r>
            <a:r>
              <a:rPr lang="pt-BR" sz="1900" dirty="0" err="1">
                <a:solidFill>
                  <a:schemeClr val="bg2">
                    <a:lumMod val="50000"/>
                  </a:schemeClr>
                </a:solidFill>
              </a:rPr>
              <a:t>Trusted</a:t>
            </a:r>
            <a:r>
              <a:rPr lang="pt-BR" sz="1900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9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900" dirty="0">
                <a:solidFill>
                  <a:schemeClr val="bg2">
                    <a:lumMod val="50000"/>
                  </a:schemeClr>
                </a:solidFill>
              </a:rPr>
              <a:t>Criação de dimensões e fatos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9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900" dirty="0">
                <a:solidFill>
                  <a:schemeClr val="bg2">
                    <a:lumMod val="50000"/>
                  </a:schemeClr>
                </a:solidFill>
              </a:rPr>
              <a:t>Star </a:t>
            </a:r>
            <a:r>
              <a:rPr lang="pt-BR" sz="1900" dirty="0" err="1">
                <a:solidFill>
                  <a:schemeClr val="bg2">
                    <a:lumMod val="50000"/>
                  </a:schemeClr>
                </a:solidFill>
              </a:rPr>
              <a:t>Schema</a:t>
            </a:r>
            <a:endParaRPr lang="pt-BR" sz="19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9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900" dirty="0">
                <a:solidFill>
                  <a:schemeClr val="bg2">
                    <a:lumMod val="50000"/>
                  </a:schemeClr>
                </a:solidFill>
              </a:rPr>
              <a:t>Dashboard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0A80C022-470C-E508-47B3-2C8BC38B8A43}"/>
              </a:ext>
            </a:extLst>
          </p:cNvPr>
          <p:cNvSpPr txBox="1"/>
          <p:nvPr/>
        </p:nvSpPr>
        <p:spPr>
          <a:xfrm>
            <a:off x="471736" y="301475"/>
            <a:ext cx="38217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spc="-150" dirty="0">
                <a:solidFill>
                  <a:schemeClr val="bg1">
                    <a:lumMod val="95000"/>
                  </a:schemeClr>
                </a:solidFill>
              </a:rPr>
              <a:t>INGESTÃO DE DADOS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49D3B03-D321-4DE2-7692-652FA7B0DC80}"/>
              </a:ext>
            </a:extLst>
          </p:cNvPr>
          <p:cNvSpPr txBox="1"/>
          <p:nvPr/>
        </p:nvSpPr>
        <p:spPr>
          <a:xfrm>
            <a:off x="467753" y="3697134"/>
            <a:ext cx="32119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Grupo:</a:t>
            </a:r>
          </a:p>
          <a:p>
            <a:r>
              <a:rPr lang="pt-BR" sz="1400" dirty="0">
                <a:solidFill>
                  <a:schemeClr val="bg1"/>
                </a:solidFill>
              </a:rPr>
              <a:t>Erik Assunção Figueiredo</a:t>
            </a:r>
          </a:p>
          <a:p>
            <a:r>
              <a:rPr lang="pt-BR" sz="1400" dirty="0">
                <a:solidFill>
                  <a:schemeClr val="bg1"/>
                </a:solidFill>
              </a:rPr>
              <a:t>Jorge Alexandre Pires de Oliveira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Paulo Henrique de Souza Pereira Prazeres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Willian Alves Barboza</a:t>
            </a:r>
          </a:p>
          <a:p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605F288-4F30-FBF2-DA87-DBA1A527B28C}"/>
              </a:ext>
            </a:extLst>
          </p:cNvPr>
          <p:cNvSpPr/>
          <p:nvPr/>
        </p:nvSpPr>
        <p:spPr>
          <a:xfrm>
            <a:off x="467753" y="2746010"/>
            <a:ext cx="266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Professor Leandro Ferreira</a:t>
            </a:r>
          </a:p>
        </p:txBody>
      </p:sp>
    </p:spTree>
    <p:extLst>
      <p:ext uri="{BB962C8B-B14F-4D97-AF65-F5344CB8AC3E}">
        <p14:creationId xmlns:p14="http://schemas.microsoft.com/office/powerpoint/2010/main" val="264789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4C13BDC-2DBA-6D92-1E8C-526A213A92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0" t="14414" r="1238" b="2431"/>
          <a:stretch/>
        </p:blipFill>
        <p:spPr>
          <a:xfrm>
            <a:off x="859713" y="1222247"/>
            <a:ext cx="10192512" cy="487680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E4B0CD0-8DBF-3CEA-9FCE-244A5842AF47}"/>
              </a:ext>
            </a:extLst>
          </p:cNvPr>
          <p:cNvSpPr txBox="1"/>
          <p:nvPr/>
        </p:nvSpPr>
        <p:spPr>
          <a:xfrm>
            <a:off x="750554" y="668072"/>
            <a:ext cx="1092289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Dashboard</a:t>
            </a:r>
          </a:p>
          <a:p>
            <a:endParaRPr lang="pt-BR" sz="2000" b="1" i="0" dirty="0">
              <a:solidFill>
                <a:srgbClr val="222222"/>
              </a:solidFill>
              <a:effectLst/>
            </a:endParaRPr>
          </a:p>
          <a:p>
            <a:endParaRPr lang="pt-BR" sz="1400" b="1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BE7ABFF3-3EE5-726D-D420-BBF23C390D95}"/>
              </a:ext>
            </a:extLst>
          </p:cNvPr>
          <p:cNvSpPr/>
          <p:nvPr/>
        </p:nvSpPr>
        <p:spPr>
          <a:xfrm rot="5400000">
            <a:off x="6071697" y="-5894023"/>
            <a:ext cx="495762" cy="12283808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27">
            <a:extLst>
              <a:ext uri="{FF2B5EF4-FFF2-40B4-BE49-F238E27FC236}">
                <a16:creationId xmlns:a16="http://schemas.microsoft.com/office/drawing/2014/main" id="{3D72B72D-C903-9BAC-8270-6DA43F1D296E}"/>
              </a:ext>
            </a:extLst>
          </p:cNvPr>
          <p:cNvSpPr/>
          <p:nvPr/>
        </p:nvSpPr>
        <p:spPr>
          <a:xfrm flipH="1">
            <a:off x="8754742" y="6097775"/>
            <a:ext cx="3437258" cy="760225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8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450BE33-B033-C73E-C029-AD21A709C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81" y="1171941"/>
            <a:ext cx="9455287" cy="5289671"/>
          </a:xfrm>
          <a:prstGeom prst="rect">
            <a:avLst/>
          </a:prstGeom>
        </p:spPr>
      </p:pic>
      <p:sp>
        <p:nvSpPr>
          <p:cNvPr id="2" name="Rectangle 6">
            <a:extLst>
              <a:ext uri="{FF2B5EF4-FFF2-40B4-BE49-F238E27FC236}">
                <a16:creationId xmlns:a16="http://schemas.microsoft.com/office/drawing/2014/main" id="{E01F6978-DD32-D98F-44D8-D09796F691BB}"/>
              </a:ext>
            </a:extLst>
          </p:cNvPr>
          <p:cNvSpPr/>
          <p:nvPr/>
        </p:nvSpPr>
        <p:spPr>
          <a:xfrm rot="5400000">
            <a:off x="6071697" y="-5894023"/>
            <a:ext cx="495762" cy="12283808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7">
            <a:extLst>
              <a:ext uri="{FF2B5EF4-FFF2-40B4-BE49-F238E27FC236}">
                <a16:creationId xmlns:a16="http://schemas.microsoft.com/office/drawing/2014/main" id="{CADE9465-7831-EBD6-BEE8-26BE3AF26DE4}"/>
              </a:ext>
            </a:extLst>
          </p:cNvPr>
          <p:cNvSpPr/>
          <p:nvPr/>
        </p:nvSpPr>
        <p:spPr>
          <a:xfrm flipH="1">
            <a:off x="8754742" y="6134351"/>
            <a:ext cx="3437258" cy="760225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9B8121-819E-1C74-0E09-495DF3D91DF3}"/>
              </a:ext>
            </a:extLst>
          </p:cNvPr>
          <p:cNvSpPr txBox="1"/>
          <p:nvPr/>
        </p:nvSpPr>
        <p:spPr>
          <a:xfrm>
            <a:off x="750554" y="668072"/>
            <a:ext cx="1092289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Dashboard</a:t>
            </a:r>
          </a:p>
          <a:p>
            <a:endParaRPr lang="pt-BR" sz="2000" b="1" i="0" dirty="0">
              <a:solidFill>
                <a:srgbClr val="222222"/>
              </a:solidFill>
              <a:effectLst/>
            </a:endParaRPr>
          </a:p>
          <a:p>
            <a:endParaRPr lang="pt-BR" sz="1400" b="1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854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E01F6978-DD32-D98F-44D8-D09796F691BB}"/>
              </a:ext>
            </a:extLst>
          </p:cNvPr>
          <p:cNvSpPr/>
          <p:nvPr/>
        </p:nvSpPr>
        <p:spPr>
          <a:xfrm rot="5400000">
            <a:off x="6071697" y="-5894023"/>
            <a:ext cx="495762" cy="12283808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7">
            <a:extLst>
              <a:ext uri="{FF2B5EF4-FFF2-40B4-BE49-F238E27FC236}">
                <a16:creationId xmlns:a16="http://schemas.microsoft.com/office/drawing/2014/main" id="{CADE9465-7831-EBD6-BEE8-26BE3AF26DE4}"/>
              </a:ext>
            </a:extLst>
          </p:cNvPr>
          <p:cNvSpPr/>
          <p:nvPr/>
        </p:nvSpPr>
        <p:spPr>
          <a:xfrm flipH="1">
            <a:off x="8754742" y="6134351"/>
            <a:ext cx="3437258" cy="760225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9B8121-819E-1C74-0E09-495DF3D91DF3}"/>
              </a:ext>
            </a:extLst>
          </p:cNvPr>
          <p:cNvSpPr txBox="1"/>
          <p:nvPr/>
        </p:nvSpPr>
        <p:spPr>
          <a:xfrm>
            <a:off x="2981945" y="3147573"/>
            <a:ext cx="622811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OBRIGADO</a:t>
            </a:r>
          </a:p>
          <a:p>
            <a:pPr algn="ctr"/>
            <a:endParaRPr lang="pt-BR" sz="2000" b="1" i="0" dirty="0">
              <a:solidFill>
                <a:srgbClr val="222222"/>
              </a:solidFill>
              <a:effectLst/>
            </a:endParaRPr>
          </a:p>
          <a:p>
            <a:pPr algn="ctr"/>
            <a:endParaRPr lang="pt-BR" sz="1400" b="1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97F1DA-AE77-797F-F456-F5478C288FF4}"/>
              </a:ext>
            </a:extLst>
          </p:cNvPr>
          <p:cNvSpPr txBox="1"/>
          <p:nvPr/>
        </p:nvSpPr>
        <p:spPr>
          <a:xfrm>
            <a:off x="411482" y="5067913"/>
            <a:ext cx="32119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Grupo: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Erik Assunção Figueiredo</a:t>
            </a:r>
          </a:p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Jorge Alexandre Pires de Oliveira</a:t>
            </a:r>
            <a:b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Paulo Henrique de Souza Pereira Prazeres</a:t>
            </a:r>
            <a:b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Willian Alves Barboza</a:t>
            </a:r>
          </a:p>
          <a:p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A9365CDA-D219-C6B8-3829-99292E581044}"/>
              </a:ext>
            </a:extLst>
          </p:cNvPr>
          <p:cNvSpPr txBox="1"/>
          <p:nvPr/>
        </p:nvSpPr>
        <p:spPr>
          <a:xfrm>
            <a:off x="435635" y="1530515"/>
            <a:ext cx="38217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TAREFA 2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C1E0B088-949C-8A2D-6791-AE371480CC18}"/>
              </a:ext>
            </a:extLst>
          </p:cNvPr>
          <p:cNvSpPr txBox="1"/>
          <p:nvPr/>
        </p:nvSpPr>
        <p:spPr>
          <a:xfrm>
            <a:off x="441737" y="2158062"/>
            <a:ext cx="3839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PECE -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Programa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Educação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Continuada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 Escola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Politécnica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Universidade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São Paulo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8F16DEA0-676D-4749-B221-5BD235B68D31}"/>
              </a:ext>
            </a:extLst>
          </p:cNvPr>
          <p:cNvSpPr txBox="1"/>
          <p:nvPr/>
        </p:nvSpPr>
        <p:spPr>
          <a:xfrm>
            <a:off x="411482" y="1037941"/>
            <a:ext cx="38217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INGESTÃO DE DADOS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918E062-E656-DE63-1528-17F19FA9BD31}"/>
              </a:ext>
            </a:extLst>
          </p:cNvPr>
          <p:cNvSpPr/>
          <p:nvPr/>
        </p:nvSpPr>
        <p:spPr>
          <a:xfrm>
            <a:off x="435635" y="4440366"/>
            <a:ext cx="266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Professor Leandro Ferreira</a:t>
            </a:r>
          </a:p>
        </p:txBody>
      </p:sp>
    </p:spTree>
    <p:extLst>
      <p:ext uri="{BB962C8B-B14F-4D97-AF65-F5344CB8AC3E}">
        <p14:creationId xmlns:p14="http://schemas.microsoft.com/office/powerpoint/2010/main" val="369419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 rot="5400000">
            <a:off x="6071697" y="-5894023"/>
            <a:ext cx="495762" cy="12283808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/>
          <p:cNvSpPr/>
          <p:nvPr/>
        </p:nvSpPr>
        <p:spPr>
          <a:xfrm flipH="1">
            <a:off x="8754742" y="6097775"/>
            <a:ext cx="3437258" cy="760225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spaço Reservado para Conteúdo 2">
            <a:extLst>
              <a:ext uri="{FF2B5EF4-FFF2-40B4-BE49-F238E27FC236}">
                <a16:creationId xmlns:a16="http://schemas.microsoft.com/office/drawing/2014/main" id="{B71A26E1-11F8-D18D-7545-23D2A5B94A9E}"/>
              </a:ext>
            </a:extLst>
          </p:cNvPr>
          <p:cNvSpPr txBox="1">
            <a:spLocks/>
          </p:cNvSpPr>
          <p:nvPr/>
        </p:nvSpPr>
        <p:spPr>
          <a:xfrm>
            <a:off x="743953" y="859255"/>
            <a:ext cx="9250940" cy="6826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linguagem Python era pré-requisito. A adoção do MySQL se deu ao fato de ser open-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source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fácil acesso por qualquer usuário e amplo conhecimento e suporte em diversas comunidades.</a:t>
            </a:r>
          </a:p>
        </p:txBody>
      </p:sp>
      <p:pic>
        <p:nvPicPr>
          <p:cNvPr id="31" name="Picture 2" descr="Extensão de formato de arquivo csv - ícones de interface grátis">
            <a:extLst>
              <a:ext uri="{FF2B5EF4-FFF2-40B4-BE49-F238E27FC236}">
                <a16:creationId xmlns:a16="http://schemas.microsoft.com/office/drawing/2014/main" id="{4B6AEF21-202F-33E1-2C06-BA8E2E780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14" y="2877825"/>
            <a:ext cx="525721" cy="5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Extensão de formato de arquivo csv - ícones de interface grátis">
            <a:extLst>
              <a:ext uri="{FF2B5EF4-FFF2-40B4-BE49-F238E27FC236}">
                <a16:creationId xmlns:a16="http://schemas.microsoft.com/office/drawing/2014/main" id="{4B2B9C96-5BDA-8714-3880-0922741A0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774" y="3263490"/>
            <a:ext cx="525721" cy="5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Extensão de formato de arquivo csv - ícones de interface grátis">
            <a:extLst>
              <a:ext uri="{FF2B5EF4-FFF2-40B4-BE49-F238E27FC236}">
                <a16:creationId xmlns:a16="http://schemas.microsoft.com/office/drawing/2014/main" id="{08903F24-67D7-D15B-3D9D-92B43ADD1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13" y="3695809"/>
            <a:ext cx="525721" cy="5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F3858A7D-C1B1-41F5-B123-3D73FFE3CFDE}"/>
              </a:ext>
            </a:extLst>
          </p:cNvPr>
          <p:cNvCxnSpPr>
            <a:cxnSpLocks/>
          </p:cNvCxnSpPr>
          <p:nvPr/>
        </p:nvCxnSpPr>
        <p:spPr>
          <a:xfrm flipH="1" flipV="1">
            <a:off x="1882891" y="3514397"/>
            <a:ext cx="849086" cy="7071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E8DD5B35-C998-D740-1B77-317F4C8835F0}"/>
              </a:ext>
            </a:extLst>
          </p:cNvPr>
          <p:cNvCxnSpPr>
            <a:cxnSpLocks/>
          </p:cNvCxnSpPr>
          <p:nvPr/>
        </p:nvCxnSpPr>
        <p:spPr>
          <a:xfrm flipH="1">
            <a:off x="1798222" y="4796032"/>
            <a:ext cx="866510" cy="5872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8C612F34-B001-FB9D-0010-6A676F8785D3}"/>
              </a:ext>
            </a:extLst>
          </p:cNvPr>
          <p:cNvCxnSpPr>
            <a:cxnSpLocks/>
          </p:cNvCxnSpPr>
          <p:nvPr/>
        </p:nvCxnSpPr>
        <p:spPr>
          <a:xfrm>
            <a:off x="5202155" y="4492584"/>
            <a:ext cx="9671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6" descr="O que é o ETL (Extract, Transform, Load) ? - ExcelTuga - Excel em Português">
            <a:extLst>
              <a:ext uri="{FF2B5EF4-FFF2-40B4-BE49-F238E27FC236}">
                <a16:creationId xmlns:a16="http://schemas.microsoft.com/office/drawing/2014/main" id="{F26D91B9-BC72-93E6-BA99-333DE7326F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48" t="11951" r="33069" b="30222"/>
          <a:stretch/>
        </p:blipFill>
        <p:spPr bwMode="auto">
          <a:xfrm>
            <a:off x="3689343" y="4796032"/>
            <a:ext cx="927230" cy="72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Amazon RDS for MySQL – Amazon Web Services (AWS)">
            <a:extLst>
              <a:ext uri="{FF2B5EF4-FFF2-40B4-BE49-F238E27FC236}">
                <a16:creationId xmlns:a16="http://schemas.microsoft.com/office/drawing/2014/main" id="{F0903A23-21BB-DC41-3857-7F2D40E89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714" y="3789211"/>
            <a:ext cx="1790382" cy="92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CF0989E2-4085-4B73-05E2-C4EF2C85F0B9}"/>
              </a:ext>
            </a:extLst>
          </p:cNvPr>
          <p:cNvCxnSpPr>
            <a:cxnSpLocks/>
          </p:cNvCxnSpPr>
          <p:nvPr/>
        </p:nvCxnSpPr>
        <p:spPr>
          <a:xfrm>
            <a:off x="8156478" y="4492584"/>
            <a:ext cx="10181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 descr="Power BI | Overview sobre a plataforma de Business Intelligence">
            <a:extLst>
              <a:ext uri="{FF2B5EF4-FFF2-40B4-BE49-F238E27FC236}">
                <a16:creationId xmlns:a16="http://schemas.microsoft.com/office/drawing/2014/main" id="{46431C5C-910A-1B1D-44F8-1E734BF8C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971" y="3789211"/>
            <a:ext cx="2184141" cy="122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A95534FF-31A0-2D7E-FE83-15FA4C24BA48}"/>
              </a:ext>
            </a:extLst>
          </p:cNvPr>
          <p:cNvSpPr txBox="1"/>
          <p:nvPr/>
        </p:nvSpPr>
        <p:spPr>
          <a:xfrm>
            <a:off x="821839" y="2216230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Extract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9CEDBBBF-4447-804B-BD8E-F1DBAEF7868B}"/>
              </a:ext>
            </a:extLst>
          </p:cNvPr>
          <p:cNvSpPr txBox="1"/>
          <p:nvPr/>
        </p:nvSpPr>
        <p:spPr>
          <a:xfrm>
            <a:off x="3703019" y="2218437"/>
            <a:ext cx="115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Transform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35871BB-8E4D-6079-F165-09EF7E93AE96}"/>
              </a:ext>
            </a:extLst>
          </p:cNvPr>
          <p:cNvSpPr txBox="1"/>
          <p:nvPr/>
        </p:nvSpPr>
        <p:spPr>
          <a:xfrm>
            <a:off x="7030135" y="221843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Load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893D2345-27D3-D3C3-E041-6AE854E8DEDD}"/>
              </a:ext>
            </a:extLst>
          </p:cNvPr>
          <p:cNvSpPr txBox="1"/>
          <p:nvPr/>
        </p:nvSpPr>
        <p:spPr>
          <a:xfrm>
            <a:off x="9723770" y="2216230"/>
            <a:ext cx="152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User Interface</a:t>
            </a:r>
          </a:p>
        </p:txBody>
      </p:sp>
      <p:cxnSp>
        <p:nvCxnSpPr>
          <p:cNvPr id="54" name="Conector reto 7">
            <a:extLst>
              <a:ext uri="{FF2B5EF4-FFF2-40B4-BE49-F238E27FC236}">
                <a16:creationId xmlns:a16="http://schemas.microsoft.com/office/drawing/2014/main" id="{0A84F93A-53A6-D800-0AA9-AC9AC15C933A}"/>
              </a:ext>
            </a:extLst>
          </p:cNvPr>
          <p:cNvCxnSpPr>
            <a:cxnSpLocks/>
          </p:cNvCxnSpPr>
          <p:nvPr/>
        </p:nvCxnSpPr>
        <p:spPr>
          <a:xfrm>
            <a:off x="2860646" y="2543588"/>
            <a:ext cx="0" cy="431441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27">
            <a:extLst>
              <a:ext uri="{FF2B5EF4-FFF2-40B4-BE49-F238E27FC236}">
                <a16:creationId xmlns:a16="http://schemas.microsoft.com/office/drawing/2014/main" id="{265D0CB0-D3DE-108F-DD63-DB5BDEA179F2}"/>
              </a:ext>
            </a:extLst>
          </p:cNvPr>
          <p:cNvCxnSpPr>
            <a:cxnSpLocks/>
          </p:cNvCxnSpPr>
          <p:nvPr/>
        </p:nvCxnSpPr>
        <p:spPr>
          <a:xfrm>
            <a:off x="5823358" y="2543588"/>
            <a:ext cx="0" cy="431441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28">
            <a:extLst>
              <a:ext uri="{FF2B5EF4-FFF2-40B4-BE49-F238E27FC236}">
                <a16:creationId xmlns:a16="http://schemas.microsoft.com/office/drawing/2014/main" id="{F9FE19E3-5801-953C-17DD-1B3C4C8CE119}"/>
              </a:ext>
            </a:extLst>
          </p:cNvPr>
          <p:cNvCxnSpPr>
            <a:cxnSpLocks/>
          </p:cNvCxnSpPr>
          <p:nvPr/>
        </p:nvCxnSpPr>
        <p:spPr>
          <a:xfrm>
            <a:off x="8717559" y="2543588"/>
            <a:ext cx="0" cy="431441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>
            <a:extLst>
              <a:ext uri="{FF2B5EF4-FFF2-40B4-BE49-F238E27FC236}">
                <a16:creationId xmlns:a16="http://schemas.microsoft.com/office/drawing/2014/main" id="{A4D0ED15-532A-7B94-5998-C8F78AD52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558" y="4198444"/>
            <a:ext cx="1986800" cy="58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APIS's RESTful | by Gabriel Anhaia | MestreDev | Medium">
            <a:extLst>
              <a:ext uri="{FF2B5EF4-FFF2-40B4-BE49-F238E27FC236}">
                <a16:creationId xmlns:a16="http://schemas.microsoft.com/office/drawing/2014/main" id="{87C74B6B-FDFA-BFDF-B313-A10FC676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13" y="4878658"/>
            <a:ext cx="1891121" cy="80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1397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 flipH="1" flipV="1">
            <a:off x="8754742" y="-1"/>
            <a:ext cx="3437258" cy="2699133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"/>
          <p:cNvSpPr/>
          <p:nvPr/>
        </p:nvSpPr>
        <p:spPr>
          <a:xfrm rot="16200000">
            <a:off x="308196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7D30BA9-052C-C02C-54AB-B83D7B51070F}"/>
              </a:ext>
            </a:extLst>
          </p:cNvPr>
          <p:cNvSpPr txBox="1"/>
          <p:nvPr/>
        </p:nvSpPr>
        <p:spPr>
          <a:xfrm>
            <a:off x="985169" y="1349565"/>
            <a:ext cx="1022166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 de dados </a:t>
            </a:r>
            <a:r>
              <a:rPr lang="pt-B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pt-B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Ranking de Instituições por Índice de Reclamações</a:t>
            </a:r>
          </a:p>
          <a:p>
            <a:endParaRPr lang="pt-BR" sz="24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endParaRPr lang="pt-B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1) Identificamos que não existe uma base de dados anual ou total contendo os anos de 2020 e 2021;</a:t>
            </a:r>
          </a:p>
          <a:p>
            <a:endParaRPr lang="pt-BR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Os CSV foram alocados na pasta “</a:t>
            </a:r>
            <a:r>
              <a:rPr lang="pt-BR" sz="16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raw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”;</a:t>
            </a:r>
          </a:p>
          <a:p>
            <a:endParaRPr lang="pt-BR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3) Criamos um passo de </a:t>
            </a:r>
            <a:r>
              <a:rPr lang="pt-BR" sz="16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loading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identifica os arquivos a serem importados e unifica eles, fazendo as tratativas iniciais;</a:t>
            </a:r>
          </a:p>
          <a:p>
            <a:endParaRPr lang="pt-BR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4) A seguir criamos Jobs individuais em Python que convertem os dados unificados e salva os dimensionamentos e fatos em “</a:t>
            </a:r>
            <a:r>
              <a:rPr lang="pt-BR" sz="16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Trusted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11969004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-352540" y="-863600"/>
            <a:ext cx="2368627" cy="1740665"/>
          </a:xfrm>
          <a:prstGeom prst="homePlate">
            <a:avLst>
              <a:gd name="adj" fmla="val 993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/>
          <p:cNvSpPr/>
          <p:nvPr/>
        </p:nvSpPr>
        <p:spPr>
          <a:xfrm flipH="1" flipV="1">
            <a:off x="5338220" y="0"/>
            <a:ext cx="6853780" cy="71582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Triangle 40"/>
          <p:cNvSpPr/>
          <p:nvPr/>
        </p:nvSpPr>
        <p:spPr>
          <a:xfrm flipH="1">
            <a:off x="8754742" y="6097775"/>
            <a:ext cx="3437258" cy="760225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25862" y="6372808"/>
            <a:ext cx="2820319" cy="496860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47B85F2-191F-EE83-07D1-BCB13F163B78}"/>
              </a:ext>
            </a:extLst>
          </p:cNvPr>
          <p:cNvSpPr txBox="1"/>
          <p:nvPr/>
        </p:nvSpPr>
        <p:spPr>
          <a:xfrm>
            <a:off x="1097281" y="877065"/>
            <a:ext cx="90736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 de dados II </a:t>
            </a:r>
          </a:p>
          <a:p>
            <a:r>
              <a:rPr lang="pt-BR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Tarifas Bancárias - por Segmento e por Instituição</a:t>
            </a:r>
          </a:p>
          <a:p>
            <a:endParaRPr lang="pt-BR" sz="16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1) Dados disponibilizados via API;</a:t>
            </a:r>
          </a:p>
          <a:p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2) Loop para requisições individuais com base no CNPJ;</a:t>
            </a:r>
          </a:p>
          <a:p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3) Como os dados retornados pela API são do tipo JSON, aplicamos uma transformação de JSON para </a:t>
            </a:r>
            <a:r>
              <a:rPr lang="pt-B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DataFrames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em Python;</a:t>
            </a:r>
          </a:p>
          <a:p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4) Após os devidos tratamentos, os dados foram salvos na pasta “</a:t>
            </a:r>
            <a:r>
              <a:rPr lang="pt-B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trusted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”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C9D10FD9-5343-BF22-013D-0B6F2BBB4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22" y="4377580"/>
            <a:ext cx="5373319" cy="83816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2FE6BBE-9D8C-F034-5A0F-45A5D3E64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17313"/>
            <a:ext cx="2726291" cy="734263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646C8F41-E650-0799-F11B-31B8E11A2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229" y="4352070"/>
            <a:ext cx="7032771" cy="250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32165"/>
      </p:ext>
    </p:extLst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 rot="5400000">
            <a:off x="6071697" y="-5894023"/>
            <a:ext cx="495762" cy="12283808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/>
          <p:cNvSpPr/>
          <p:nvPr/>
        </p:nvSpPr>
        <p:spPr>
          <a:xfrm>
            <a:off x="-21809" y="6122947"/>
            <a:ext cx="2863408" cy="760225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3439906-B0B3-3AF3-3E00-AF88D7B96CD8}"/>
              </a:ext>
            </a:extLst>
          </p:cNvPr>
          <p:cNvSpPr txBox="1"/>
          <p:nvPr/>
        </p:nvSpPr>
        <p:spPr>
          <a:xfrm>
            <a:off x="367300" y="2163864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ETL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28FFD91-4A2A-AF93-9BA0-E0BC5FDA9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587" y="2107029"/>
            <a:ext cx="2749755" cy="171988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CEA5254-15BB-F48F-02CC-0D3C3F68A9A5}"/>
              </a:ext>
            </a:extLst>
          </p:cNvPr>
          <p:cNvSpPr txBox="1"/>
          <p:nvPr/>
        </p:nvSpPr>
        <p:spPr>
          <a:xfrm>
            <a:off x="3509566" y="1108201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2">
                    <a:lumMod val="25000"/>
                  </a:schemeClr>
                </a:solidFill>
              </a:rPr>
              <a:t>Dimensões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4A4D3D5-DED0-0CD6-BA45-40CEF61EFF5A}"/>
              </a:ext>
            </a:extLst>
          </p:cNvPr>
          <p:cNvSpPr txBox="1"/>
          <p:nvPr/>
        </p:nvSpPr>
        <p:spPr>
          <a:xfrm>
            <a:off x="5331444" y="1736293"/>
            <a:ext cx="947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Instituição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6757F3-17D0-9A63-9211-7E9A8A367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112" y="2107029"/>
            <a:ext cx="2643242" cy="171988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D793437-A7B5-682C-8617-3EA69A7FD9D5}"/>
              </a:ext>
            </a:extLst>
          </p:cNvPr>
          <p:cNvSpPr txBox="1"/>
          <p:nvPr/>
        </p:nvSpPr>
        <p:spPr>
          <a:xfrm>
            <a:off x="10045170" y="1746320"/>
            <a:ext cx="712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Serviço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F3F2A7E-2127-1F1D-CBEA-B1F0DD2FD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114" y="4868004"/>
            <a:ext cx="2138081" cy="156683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D97A4B6-44EA-E9D7-FBEA-1CF125E3878C}"/>
              </a:ext>
            </a:extLst>
          </p:cNvPr>
          <p:cNvSpPr txBox="1"/>
          <p:nvPr/>
        </p:nvSpPr>
        <p:spPr>
          <a:xfrm>
            <a:off x="5470448" y="4463240"/>
            <a:ext cx="678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Tempo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A585D62-A90A-CFFE-ADC5-90C982611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0056" y="4816106"/>
            <a:ext cx="1556418" cy="156683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4A60A7B-8A87-D52C-A15F-D739D631B66F}"/>
              </a:ext>
            </a:extLst>
          </p:cNvPr>
          <p:cNvSpPr txBox="1"/>
          <p:nvPr/>
        </p:nvSpPr>
        <p:spPr>
          <a:xfrm>
            <a:off x="10006546" y="4405050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Unidade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3" name="Conector reto 21">
            <a:extLst>
              <a:ext uri="{FF2B5EF4-FFF2-40B4-BE49-F238E27FC236}">
                <a16:creationId xmlns:a16="http://schemas.microsoft.com/office/drawing/2014/main" id="{817BF086-EFEF-616B-FC95-AB9146F5409A}"/>
              </a:ext>
            </a:extLst>
          </p:cNvPr>
          <p:cNvCxnSpPr>
            <a:cxnSpLocks/>
          </p:cNvCxnSpPr>
          <p:nvPr/>
        </p:nvCxnSpPr>
        <p:spPr>
          <a:xfrm>
            <a:off x="8036653" y="1619711"/>
            <a:ext cx="0" cy="523828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2">
            <a:extLst>
              <a:ext uri="{FF2B5EF4-FFF2-40B4-BE49-F238E27FC236}">
                <a16:creationId xmlns:a16="http://schemas.microsoft.com/office/drawing/2014/main" id="{13E319F2-9BA3-B254-E3F3-9F1EB0C9B08E}"/>
              </a:ext>
            </a:extLst>
          </p:cNvPr>
          <p:cNvCxnSpPr>
            <a:cxnSpLocks/>
          </p:cNvCxnSpPr>
          <p:nvPr/>
        </p:nvCxnSpPr>
        <p:spPr>
          <a:xfrm>
            <a:off x="3580700" y="1619711"/>
            <a:ext cx="861129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27">
            <a:extLst>
              <a:ext uri="{FF2B5EF4-FFF2-40B4-BE49-F238E27FC236}">
                <a16:creationId xmlns:a16="http://schemas.microsoft.com/office/drawing/2014/main" id="{0C2F1796-95BE-41E6-39CC-B1976A61375A}"/>
              </a:ext>
            </a:extLst>
          </p:cNvPr>
          <p:cNvCxnSpPr>
            <a:cxnSpLocks/>
          </p:cNvCxnSpPr>
          <p:nvPr/>
        </p:nvCxnSpPr>
        <p:spPr>
          <a:xfrm>
            <a:off x="3580701" y="4193432"/>
            <a:ext cx="861129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29">
            <a:extLst>
              <a:ext uri="{FF2B5EF4-FFF2-40B4-BE49-F238E27FC236}">
                <a16:creationId xmlns:a16="http://schemas.microsoft.com/office/drawing/2014/main" id="{FA4370C7-3DE9-230B-A82B-46881967D0A7}"/>
              </a:ext>
            </a:extLst>
          </p:cNvPr>
          <p:cNvCxnSpPr>
            <a:cxnSpLocks/>
          </p:cNvCxnSpPr>
          <p:nvPr/>
        </p:nvCxnSpPr>
        <p:spPr>
          <a:xfrm>
            <a:off x="3580701" y="1619711"/>
            <a:ext cx="0" cy="52282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20C00436-9DE6-76FE-A2AB-5988FAD1EB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855" y="2778694"/>
            <a:ext cx="3272711" cy="257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0356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5AE1E30E-2177-35FB-499D-816770F2C6AC}"/>
              </a:ext>
            </a:extLst>
          </p:cNvPr>
          <p:cNvSpPr txBox="1"/>
          <p:nvPr/>
        </p:nvSpPr>
        <p:spPr>
          <a:xfrm>
            <a:off x="6011641" y="497260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2">
                    <a:lumMod val="50000"/>
                  </a:schemeClr>
                </a:solidFill>
              </a:rPr>
              <a:t>ETL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0DBCFBF-F20F-1E76-9D53-646403FE590F}"/>
              </a:ext>
            </a:extLst>
          </p:cNvPr>
          <p:cNvSpPr txBox="1"/>
          <p:nvPr/>
        </p:nvSpPr>
        <p:spPr>
          <a:xfrm>
            <a:off x="5177117" y="2274325"/>
            <a:ext cx="2284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2">
                    <a:lumMod val="50000"/>
                  </a:schemeClr>
                </a:solidFill>
              </a:rPr>
              <a:t>Fato Reclamação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C4F51225-7120-5093-D24D-210B44685F3D}"/>
              </a:ext>
            </a:extLst>
          </p:cNvPr>
          <p:cNvCxnSpPr>
            <a:cxnSpLocks/>
          </p:cNvCxnSpPr>
          <p:nvPr/>
        </p:nvCxnSpPr>
        <p:spPr>
          <a:xfrm>
            <a:off x="58723" y="2159381"/>
            <a:ext cx="1213327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77DFBCD0-3B5D-0816-9348-557A2C80F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530"/>
          <a:stretch/>
        </p:blipFill>
        <p:spPr>
          <a:xfrm>
            <a:off x="2484227" y="2815830"/>
            <a:ext cx="7223546" cy="126653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EC16BB0-8635-20EB-5E3F-3A75868CC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708" y="4785634"/>
            <a:ext cx="3752347" cy="1892876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49C12570-6BCF-287A-9D3B-45A7BCD46471}"/>
              </a:ext>
            </a:extLst>
          </p:cNvPr>
          <p:cNvSpPr txBox="1"/>
          <p:nvPr/>
        </p:nvSpPr>
        <p:spPr>
          <a:xfrm>
            <a:off x="5519197" y="4329903"/>
            <a:ext cx="1600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2">
                    <a:lumMod val="50000"/>
                  </a:schemeClr>
                </a:solidFill>
              </a:rPr>
              <a:t>Fato Tarifas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1BA9F594-136B-D725-D1EC-0EFF1138103D}"/>
              </a:ext>
            </a:extLst>
          </p:cNvPr>
          <p:cNvCxnSpPr>
            <a:cxnSpLocks/>
          </p:cNvCxnSpPr>
          <p:nvPr/>
        </p:nvCxnSpPr>
        <p:spPr>
          <a:xfrm>
            <a:off x="0" y="4335835"/>
            <a:ext cx="1213327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>
            <a:extLst>
              <a:ext uri="{FF2B5EF4-FFF2-40B4-BE49-F238E27FC236}">
                <a16:creationId xmlns:a16="http://schemas.microsoft.com/office/drawing/2014/main" id="{F57FB9E8-18D2-F7F8-C950-E759A3F58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807" y="898764"/>
            <a:ext cx="2906148" cy="1203145"/>
          </a:xfrm>
          <a:prstGeom prst="rect">
            <a:avLst/>
          </a:prstGeom>
        </p:spPr>
      </p:pic>
      <p:sp>
        <p:nvSpPr>
          <p:cNvPr id="2" name="Rectangle 6">
            <a:extLst>
              <a:ext uri="{FF2B5EF4-FFF2-40B4-BE49-F238E27FC236}">
                <a16:creationId xmlns:a16="http://schemas.microsoft.com/office/drawing/2014/main" id="{88541C83-EB36-EEEA-2DDD-F20CF5EC511A}"/>
              </a:ext>
            </a:extLst>
          </p:cNvPr>
          <p:cNvSpPr/>
          <p:nvPr/>
        </p:nvSpPr>
        <p:spPr>
          <a:xfrm rot="5400000">
            <a:off x="6071697" y="-5922159"/>
            <a:ext cx="495762" cy="12283808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7">
            <a:extLst>
              <a:ext uri="{FF2B5EF4-FFF2-40B4-BE49-F238E27FC236}">
                <a16:creationId xmlns:a16="http://schemas.microsoft.com/office/drawing/2014/main" id="{7D045DE4-F67D-1766-F15A-A14A785003F3}"/>
              </a:ext>
            </a:extLst>
          </p:cNvPr>
          <p:cNvSpPr/>
          <p:nvPr/>
        </p:nvSpPr>
        <p:spPr>
          <a:xfrm flipH="1">
            <a:off x="8768810" y="6125911"/>
            <a:ext cx="3437258" cy="760225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1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 flipH="1" flipV="1">
            <a:off x="8754742" y="-1"/>
            <a:ext cx="3437258" cy="2699133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"/>
          <p:cNvSpPr/>
          <p:nvPr/>
        </p:nvSpPr>
        <p:spPr>
          <a:xfrm rot="16200000">
            <a:off x="308196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7D30BA9-052C-C02C-54AB-B83D7B51070F}"/>
              </a:ext>
            </a:extLst>
          </p:cNvPr>
          <p:cNvSpPr txBox="1"/>
          <p:nvPr/>
        </p:nvSpPr>
        <p:spPr>
          <a:xfrm>
            <a:off x="1176779" y="1951672"/>
            <a:ext cx="92965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Aprendizados</a:t>
            </a:r>
            <a:endParaRPr lang="pt-BR" sz="24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endParaRPr lang="pt-BR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O maior desafio foi gerar as chaves para servir como relacionamento entre tabelas. </a:t>
            </a:r>
          </a:p>
          <a:p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Como workaround, usamos HASH como chaves de relacionamento.</a:t>
            </a:r>
          </a:p>
          <a:p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Como as chaves não poderiam ser grandes, descartamos algoritmos como SHA1, SHA256, MD5, e acabamos por utilizar a biblioteca ZLIB.CRC32.</a:t>
            </a:r>
          </a:p>
        </p:txBody>
      </p:sp>
    </p:spTree>
    <p:extLst>
      <p:ext uri="{BB962C8B-B14F-4D97-AF65-F5344CB8AC3E}">
        <p14:creationId xmlns:p14="http://schemas.microsoft.com/office/powerpoint/2010/main" val="271702348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E44FE98-9CBD-F68E-57B2-A4C82651AA7F}"/>
              </a:ext>
            </a:extLst>
          </p:cNvPr>
          <p:cNvSpPr txBox="1"/>
          <p:nvPr/>
        </p:nvSpPr>
        <p:spPr>
          <a:xfrm>
            <a:off x="634552" y="1613118"/>
            <a:ext cx="1092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Exemplo do u</a:t>
            </a:r>
            <a:r>
              <a:rPr lang="pt-BR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so de </a:t>
            </a:r>
            <a:r>
              <a:rPr lang="pt-BR" sz="24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Hash</a:t>
            </a:r>
            <a:r>
              <a:rPr lang="pt-BR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na Criação de Dimensões e Fatos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B2790381-728B-F674-D1F8-9F97FD254453}"/>
              </a:ext>
            </a:extLst>
          </p:cNvPr>
          <p:cNvSpPr/>
          <p:nvPr/>
        </p:nvSpPr>
        <p:spPr>
          <a:xfrm rot="5400000">
            <a:off x="6071697" y="-5894023"/>
            <a:ext cx="495762" cy="12283808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7">
            <a:extLst>
              <a:ext uri="{FF2B5EF4-FFF2-40B4-BE49-F238E27FC236}">
                <a16:creationId xmlns:a16="http://schemas.microsoft.com/office/drawing/2014/main" id="{5AC192E5-154B-29C2-CD39-38F3A4251C4A}"/>
              </a:ext>
            </a:extLst>
          </p:cNvPr>
          <p:cNvSpPr/>
          <p:nvPr/>
        </p:nvSpPr>
        <p:spPr>
          <a:xfrm flipH="1">
            <a:off x="8754742" y="6097775"/>
            <a:ext cx="3437258" cy="760225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Tabela&#10;&#10;Descrição gerada automaticamente">
            <a:extLst>
              <a:ext uri="{FF2B5EF4-FFF2-40B4-BE49-F238E27FC236}">
                <a16:creationId xmlns:a16="http://schemas.microsoft.com/office/drawing/2014/main" id="{2AA5C8B3-D077-D371-C76B-8E121A2AA0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78"/>
          <a:stretch/>
        </p:blipFill>
        <p:spPr>
          <a:xfrm>
            <a:off x="8914978" y="2758267"/>
            <a:ext cx="2642469" cy="2016917"/>
          </a:xfrm>
          <a:prstGeom prst="rect">
            <a:avLst/>
          </a:prstGeom>
        </p:spPr>
      </p:pic>
      <p:pic>
        <p:nvPicPr>
          <p:cNvPr id="8" name="Imagem 7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A81CD079-C16F-8B75-37EC-AA6AFEC90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923" y="3132351"/>
            <a:ext cx="3081509" cy="1555617"/>
          </a:xfrm>
          <a:prstGeom prst="rect">
            <a:avLst/>
          </a:prstGeom>
        </p:spPr>
      </p:pic>
      <p:pic>
        <p:nvPicPr>
          <p:cNvPr id="9" name="Imagem 8" descr="Tabela&#10;&#10;Descrição gerada automaticamente">
            <a:extLst>
              <a:ext uri="{FF2B5EF4-FFF2-40B4-BE49-F238E27FC236}">
                <a16:creationId xmlns:a16="http://schemas.microsoft.com/office/drawing/2014/main" id="{75834BF7-F780-8EBE-BF3F-7824F67A2F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5"/>
          <a:stretch/>
        </p:blipFill>
        <p:spPr>
          <a:xfrm>
            <a:off x="634552" y="2750235"/>
            <a:ext cx="2642469" cy="2032983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29DF7B0F-CD5D-3504-FE4A-4DF221C479D4}"/>
              </a:ext>
            </a:extLst>
          </p:cNvPr>
          <p:cNvCxnSpPr>
            <a:cxnSpLocks/>
          </p:cNvCxnSpPr>
          <p:nvPr/>
        </p:nvCxnSpPr>
        <p:spPr>
          <a:xfrm>
            <a:off x="7858349" y="3742010"/>
            <a:ext cx="896393" cy="0"/>
          </a:xfrm>
          <a:prstGeom prst="straightConnector1">
            <a:avLst/>
          </a:prstGeom>
          <a:ln w="857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E708CFD-AEFF-58C0-59DB-4242CD5CE7B3}"/>
              </a:ext>
            </a:extLst>
          </p:cNvPr>
          <p:cNvCxnSpPr>
            <a:cxnSpLocks/>
          </p:cNvCxnSpPr>
          <p:nvPr/>
        </p:nvCxnSpPr>
        <p:spPr>
          <a:xfrm>
            <a:off x="3410614" y="3742010"/>
            <a:ext cx="896393" cy="0"/>
          </a:xfrm>
          <a:prstGeom prst="straightConnector1">
            <a:avLst/>
          </a:prstGeom>
          <a:ln w="857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938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3ACE931-A2D7-6FDC-056F-B8A31041F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364" y="982341"/>
            <a:ext cx="8508006" cy="554581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5CD7FEF-5B50-81B1-9504-914963DAACFE}"/>
              </a:ext>
            </a:extLst>
          </p:cNvPr>
          <p:cNvSpPr txBox="1"/>
          <p:nvPr/>
        </p:nvSpPr>
        <p:spPr>
          <a:xfrm>
            <a:off x="750554" y="668072"/>
            <a:ext cx="1092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 </a:t>
            </a:r>
            <a:r>
              <a:rPr lang="pt-B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Schema</a:t>
            </a:r>
            <a:endParaRPr lang="pt-BR" sz="24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7" name="Freeform 1">
            <a:extLst>
              <a:ext uri="{FF2B5EF4-FFF2-40B4-BE49-F238E27FC236}">
                <a16:creationId xmlns:a16="http://schemas.microsoft.com/office/drawing/2014/main" id="{FE52832C-32A7-3EC5-6D1F-B6432D3D497E}"/>
              </a:ext>
            </a:extLst>
          </p:cNvPr>
          <p:cNvSpPr/>
          <p:nvPr/>
        </p:nvSpPr>
        <p:spPr>
          <a:xfrm flipV="1">
            <a:off x="0" y="-2934444"/>
            <a:ext cx="3410278" cy="3602516"/>
          </a:xfrm>
          <a:custGeom>
            <a:avLst/>
            <a:gdLst>
              <a:gd name="connsiteX0" fmla="*/ 0 w 4649118"/>
              <a:gd name="connsiteY0" fmla="*/ 3602516 h 3602516"/>
              <a:gd name="connsiteX1" fmla="*/ 2324559 w 4649118"/>
              <a:gd name="connsiteY1" fmla="*/ 2702688 h 3602516"/>
              <a:gd name="connsiteX2" fmla="*/ 4649118 w 4649118"/>
              <a:gd name="connsiteY2" fmla="*/ 3602516 h 3602516"/>
              <a:gd name="connsiteX3" fmla="*/ 2324559 w 4649118"/>
              <a:gd name="connsiteY3" fmla="*/ 0 h 360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9118" h="3602516">
                <a:moveTo>
                  <a:pt x="0" y="3602516"/>
                </a:moveTo>
                <a:lnTo>
                  <a:pt x="2324559" y="2702688"/>
                </a:lnTo>
                <a:lnTo>
                  <a:pt x="4649118" y="3602516"/>
                </a:lnTo>
                <a:lnTo>
                  <a:pt x="232455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2">
            <a:extLst>
              <a:ext uri="{FF2B5EF4-FFF2-40B4-BE49-F238E27FC236}">
                <a16:creationId xmlns:a16="http://schemas.microsoft.com/office/drawing/2014/main" id="{3E76378E-1ED8-BE1F-B3F4-12B50E9D7582}"/>
              </a:ext>
            </a:extLst>
          </p:cNvPr>
          <p:cNvSpPr/>
          <p:nvPr/>
        </p:nvSpPr>
        <p:spPr>
          <a:xfrm flipH="1" flipV="1">
            <a:off x="8754742" y="-2"/>
            <a:ext cx="3437258" cy="2699133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F9CEA89-9041-2D7D-64F9-D5DF97459834}"/>
              </a:ext>
            </a:extLst>
          </p:cNvPr>
          <p:cNvSpPr/>
          <p:nvPr/>
        </p:nvSpPr>
        <p:spPr>
          <a:xfrm>
            <a:off x="886265" y="1293264"/>
            <a:ext cx="9101797" cy="5008383"/>
          </a:xfrm>
          <a:prstGeom prst="rect">
            <a:avLst/>
          </a:prstGeom>
          <a:noFill/>
          <a:ln w="476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821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right Light">
      <a:dk1>
        <a:sysClr val="windowText" lastClr="000000"/>
      </a:dk1>
      <a:lt1>
        <a:sysClr val="window" lastClr="FFFFFF"/>
      </a:lt1>
      <a:dk2>
        <a:srgbClr val="27303D"/>
      </a:dk2>
      <a:lt2>
        <a:srgbClr val="E7E6E6"/>
      </a:lt2>
      <a:accent1>
        <a:srgbClr val="6DCF00"/>
      </a:accent1>
      <a:accent2>
        <a:srgbClr val="159192"/>
      </a:accent2>
      <a:accent3>
        <a:srgbClr val="09AEF2"/>
      </a:accent3>
      <a:accent4>
        <a:srgbClr val="FCC000"/>
      </a:accent4>
      <a:accent5>
        <a:srgbClr val="FE1101"/>
      </a:accent5>
      <a:accent6>
        <a:srgbClr val="5C932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390</Words>
  <Application>Microsoft Macintosh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JHON Doe</dc:title>
  <dc:creator>MD Junaed</dc:creator>
  <cp:lastModifiedBy>Erik Figueiredo</cp:lastModifiedBy>
  <cp:revision>83</cp:revision>
  <dcterms:created xsi:type="dcterms:W3CDTF">2016-04-01T19:13:22Z</dcterms:created>
  <dcterms:modified xsi:type="dcterms:W3CDTF">2022-07-21T13:22:12Z</dcterms:modified>
</cp:coreProperties>
</file>