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7" r:id="rId7"/>
    <p:sldId id="258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7097-00F3-4B91-A303-9E46388E8B96}" type="datetimeFigureOut">
              <a:rPr lang="pt-BR" smtClean="0"/>
              <a:pPr/>
              <a:t>20/09/2019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5D5F7-4C3C-4838-9E38-444BA85D61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tudio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s://rpub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CapaSl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8550"/>
            <a:ext cx="9144000" cy="527204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9552" y="987574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Candara" pitchFamily="34" charset="0"/>
              </a:rPr>
              <a:t>ESTATÍSTICA DESCRITIVA APLICADA AO SOFTWARE </a:t>
            </a:r>
            <a:r>
              <a:rPr lang="pt-BR" sz="2800" b="1" dirty="0" smtClean="0">
                <a:solidFill>
                  <a:schemeClr val="bg1"/>
                </a:solidFill>
                <a:latin typeface="Candara" pitchFamily="34" charset="0"/>
              </a:rPr>
              <a:t>R</a:t>
            </a:r>
            <a:endParaRPr lang="pt-BR" sz="28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11560" y="2643758"/>
            <a:ext cx="254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andara" pitchFamily="34" charset="0"/>
              </a:rPr>
              <a:t>DATA INÍCIO: 21/09/2019</a:t>
            </a:r>
            <a:endParaRPr lang="pt-BR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72200" y="3651870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  <a:latin typeface="Candara" pitchFamily="34" charset="0"/>
              </a:rPr>
              <a:t>Instrutores: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Candara" pitchFamily="34" charset="0"/>
              </a:rPr>
              <a:t>Érika Soares</a:t>
            </a:r>
          </a:p>
          <a:p>
            <a:r>
              <a:rPr lang="pt-BR" sz="2000" dirty="0" err="1" smtClean="0">
                <a:solidFill>
                  <a:schemeClr val="tx2"/>
                </a:solidFill>
                <a:latin typeface="Candara" pitchFamily="34" charset="0"/>
              </a:rPr>
              <a:t>Leydson</a:t>
            </a:r>
            <a:r>
              <a:rPr lang="pt-BR" sz="2000" dirty="0" smtClean="0">
                <a:solidFill>
                  <a:schemeClr val="tx2"/>
                </a:solidFill>
                <a:latin typeface="Candara" pitchFamily="34" charset="0"/>
              </a:rPr>
              <a:t> Santos</a:t>
            </a:r>
          </a:p>
          <a:p>
            <a:endParaRPr lang="pt-BR" sz="2000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11560" y="365187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  <a:latin typeface="Candara" pitchFamily="34" charset="0"/>
              </a:rPr>
              <a:t>Organização:</a:t>
            </a:r>
          </a:p>
          <a:p>
            <a:r>
              <a:rPr lang="pt-BR" sz="2000" dirty="0" err="1" smtClean="0">
                <a:solidFill>
                  <a:schemeClr val="tx2"/>
                </a:solidFill>
                <a:latin typeface="Candara" pitchFamily="34" charset="0"/>
              </a:rPr>
              <a:t>Kappa</a:t>
            </a:r>
            <a:r>
              <a:rPr lang="pt-BR" sz="2000" dirty="0" smtClean="0">
                <a:solidFill>
                  <a:schemeClr val="tx2"/>
                </a:solidFill>
                <a:latin typeface="Candara" pitchFamily="34" charset="0"/>
              </a:rPr>
              <a:t> Soluções Estatísticas</a:t>
            </a:r>
            <a:endParaRPr lang="pt-BR" sz="2000" dirty="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3131840" y="267494"/>
            <a:ext cx="26642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149163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  <a:latin typeface="Candara" pitchFamily="34" charset="0"/>
              </a:rPr>
              <a:t>- Comunidade R:  </a:t>
            </a:r>
            <a:r>
              <a:rPr lang="pt-BR" sz="2400" b="1" dirty="0" smtClean="0">
                <a:solidFill>
                  <a:srgbClr val="0070C0"/>
                </a:solidFill>
                <a:latin typeface="Candara" pitchFamily="34" charset="0"/>
                <a:hlinkClick r:id="rId3"/>
              </a:rPr>
              <a:t>https://community.rstudio.com/</a:t>
            </a:r>
            <a:r>
              <a:rPr lang="pt-BR" sz="2400" b="1" dirty="0" smtClean="0">
                <a:solidFill>
                  <a:srgbClr val="0070C0"/>
                </a:solidFill>
                <a:latin typeface="Candara" pitchFamily="34" charset="0"/>
              </a:rPr>
              <a:t/>
            </a:r>
            <a:br>
              <a:rPr lang="pt-BR" sz="2400" b="1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pt-BR" sz="2400" b="1" dirty="0" smtClean="0">
                <a:solidFill>
                  <a:srgbClr val="0070C0"/>
                </a:solidFill>
                <a:latin typeface="Candara" pitchFamily="34" charset="0"/>
              </a:rPr>
              <a:t>- </a:t>
            </a:r>
            <a:r>
              <a:rPr lang="pt-BR" sz="2400" b="1" dirty="0" err="1" smtClean="0">
                <a:solidFill>
                  <a:srgbClr val="0070C0"/>
                </a:solidFill>
                <a:latin typeface="Candara" pitchFamily="34" charset="0"/>
              </a:rPr>
              <a:t>StackOverflow</a:t>
            </a:r>
            <a:r>
              <a:rPr lang="pt-BR" sz="2400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br>
              <a:rPr lang="pt-BR" sz="2400" b="1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pt-BR" sz="2400" b="1" dirty="0" smtClean="0">
                <a:solidFill>
                  <a:srgbClr val="0070C0"/>
                </a:solidFill>
                <a:latin typeface="Candara" pitchFamily="34" charset="0"/>
              </a:rPr>
              <a:t>- Google</a:t>
            </a:r>
            <a:endParaRPr lang="pt-BR" sz="2400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21" name="Retângulo com Canto Diagonal Aparado 20"/>
          <p:cNvSpPr/>
          <p:nvPr/>
        </p:nvSpPr>
        <p:spPr>
          <a:xfrm>
            <a:off x="4572000" y="2859782"/>
            <a:ext cx="3888432" cy="1296144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860032" y="3003798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?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sqrt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?log10 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help(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sample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35896" y="267494"/>
            <a:ext cx="1944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Candara" pitchFamily="34" charset="0"/>
              </a:rPr>
              <a:t>Ajuda!</a:t>
            </a:r>
          </a:p>
          <a:p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3" descr="Paginas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1907704" y="267494"/>
            <a:ext cx="51125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ErikaS\Documents\Estatística\8º Semestre\Projeto Curso Linguagem R\calc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059582"/>
            <a:ext cx="1368152" cy="1368152"/>
          </a:xfrm>
          <a:prstGeom prst="rect">
            <a:avLst/>
          </a:prstGeom>
          <a:noFill/>
        </p:spPr>
      </p:pic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275856" y="1275606"/>
          <a:ext cx="51125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Adição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/>
                          </a:solidFill>
                          <a:latin typeface="Candara" pitchFamily="34" charset="0"/>
                        </a:rPr>
                        <a:t>+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Subtração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/>
                          </a:solidFill>
                          <a:latin typeface="Candara" pitchFamily="34" charset="0"/>
                        </a:rPr>
                        <a:t>-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Multiplicação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/>
                          </a:solidFill>
                          <a:latin typeface="Candara" pitchFamily="34" charset="0"/>
                        </a:rPr>
                        <a:t>*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Divisão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tx2"/>
                          </a:solidFill>
                          <a:latin typeface="Candara" pitchFamily="34" charset="0"/>
                        </a:rPr>
                        <a:t>/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Potência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^ ou **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Resto da divisão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%%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Parte inteira da divisão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chemeClr val="tx2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%/%</a:t>
                      </a:r>
                      <a:endParaRPr lang="pt-BR" b="1" dirty="0">
                        <a:solidFill>
                          <a:schemeClr val="tx2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71750"/>
            <a:ext cx="21145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ângulo com Canto Diagonal Aparado 13"/>
          <p:cNvSpPr/>
          <p:nvPr/>
        </p:nvSpPr>
        <p:spPr>
          <a:xfrm>
            <a:off x="539552" y="3723878"/>
            <a:ext cx="2232248" cy="1152128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5576" y="408391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(7^2)*10 +30/2</a:t>
            </a:r>
            <a:endParaRPr lang="pt-B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51720" y="26749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Candara" pitchFamily="34" charset="0"/>
              </a:rPr>
              <a:t>Operações Matemáticas</a:t>
            </a:r>
          </a:p>
          <a:p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1907704" y="195486"/>
            <a:ext cx="51125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ErikaS\Documents\Estatística\8º Semestre\Projeto Curso Linguagem R\se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03598"/>
            <a:ext cx="2304256" cy="1729688"/>
          </a:xfrm>
          <a:prstGeom prst="rect">
            <a:avLst/>
          </a:prstGeom>
          <a:noFill/>
        </p:spPr>
      </p:pic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63888" y="1059582"/>
          <a:ext cx="51125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 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log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(x)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Log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 de x na base e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exp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(x)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Exponencial </a:t>
                      </a:r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e^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x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log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(x,n)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Log</a:t>
                      </a:r>
                      <a:r>
                        <a:rPr lang="pt-BR" b="1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de x na base 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sqrt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(x)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Raiz Quadrada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cos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(x), </a:t>
                      </a:r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sin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(x), </a:t>
                      </a:r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tan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(x)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Funções trigonométricas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abs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(x)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valor absoluto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pi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número 3.141593…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com Canto Diagonal Aparado 12"/>
          <p:cNvSpPr/>
          <p:nvPr/>
        </p:nvSpPr>
        <p:spPr>
          <a:xfrm>
            <a:off x="611560" y="3075806"/>
            <a:ext cx="2232248" cy="1152128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71600" y="3219822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bg1"/>
                </a:solidFill>
                <a:latin typeface="Candara" pitchFamily="34" charset="0"/>
              </a:rPr>
              <a:t>sqrt</a:t>
            </a:r>
            <a:r>
              <a:rPr lang="pt-BR" sz="2400" b="1" dirty="0" smtClean="0">
                <a:solidFill>
                  <a:schemeClr val="bg1"/>
                </a:solidFill>
                <a:latin typeface="Candara" pitchFamily="34" charset="0"/>
              </a:rPr>
              <a:t>(144)</a:t>
            </a:r>
          </a:p>
          <a:p>
            <a:r>
              <a:rPr lang="pt-BR" sz="2400" b="1" dirty="0" err="1" smtClean="0">
                <a:solidFill>
                  <a:schemeClr val="bg1"/>
                </a:solidFill>
                <a:latin typeface="Candara" pitchFamily="34" charset="0"/>
              </a:rPr>
              <a:t>pi</a:t>
            </a:r>
            <a:endParaRPr lang="pt-BR" sz="2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0" y="195486"/>
            <a:ext cx="489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Funções Matemáticas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1907704" y="195486"/>
            <a:ext cx="51125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63888" y="1059582"/>
          <a:ext cx="5112568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&lt;</a:t>
                      </a:r>
                      <a:endParaRPr lang="pt-BR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menor que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&lt;=</a:t>
                      </a:r>
                      <a:endParaRPr lang="pt-BR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menor ou igual que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&gt;</a:t>
                      </a:r>
                      <a:endParaRPr lang="pt-BR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maior que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&gt;=</a:t>
                      </a:r>
                      <a:endParaRPr lang="pt-BR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maior ou igual que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==</a:t>
                      </a:r>
                      <a:endParaRPr lang="pt-BR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igual a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!=</a:t>
                      </a:r>
                      <a:endParaRPr lang="pt-BR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diferente </a:t>
                      </a:r>
                      <a:r>
                        <a:rPr lang="pt-BR" dirty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de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3074" name="Picture 2" descr="C:\Users\ErikaS\Documents\Estatística\8º Semestre\Projeto Curso Linguagem R\maior q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31590"/>
            <a:ext cx="1584176" cy="1584176"/>
          </a:xfrm>
          <a:prstGeom prst="rect">
            <a:avLst/>
          </a:prstGeom>
          <a:noFill/>
        </p:spPr>
      </p:pic>
      <p:sp>
        <p:nvSpPr>
          <p:cNvPr id="10" name="Retângulo com Canto Diagonal Aparado 9"/>
          <p:cNvSpPr/>
          <p:nvPr/>
        </p:nvSpPr>
        <p:spPr>
          <a:xfrm>
            <a:off x="611560" y="3075806"/>
            <a:ext cx="2232248" cy="1152128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71600" y="314781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3&lt;1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5!=</a:t>
            </a:r>
            <a:r>
              <a:rPr lang="pt-BR" sz="2000" b="1" dirty="0" smtClean="0">
                <a:solidFill>
                  <a:schemeClr val="bg1"/>
                </a:solidFill>
              </a:rPr>
              <a:t>5</a:t>
            </a:r>
            <a:endParaRPr lang="pt-BR" sz="2000" b="1" dirty="0" smtClean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23728" y="195486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Candara" pitchFamily="34" charset="0"/>
              </a:rPr>
              <a:t>Operadores Relacionais</a:t>
            </a:r>
          </a:p>
          <a:p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1907704" y="195486"/>
            <a:ext cx="51125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63888" y="1635646"/>
          <a:ext cx="5112568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Operador</a:t>
                      </a:r>
                      <a:endParaRPr lang="pt-BR" b="1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Significado</a:t>
                      </a:r>
                      <a:endParaRPr lang="pt-BR" b="1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0070C0"/>
                          </a:solidFill>
                          <a:latin typeface="Candara" pitchFamily="34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Negativa de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&amp;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err="1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 ou |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ou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%in%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smtClean="0">
                          <a:solidFill>
                            <a:srgbClr val="0070C0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está contido em</a:t>
                      </a:r>
                      <a:endParaRPr lang="pt-BR" b="1" dirty="0">
                        <a:solidFill>
                          <a:srgbClr val="0070C0"/>
                        </a:solidFill>
                        <a:latin typeface="Candar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ângulo com Canto Diagonal Aparado 9"/>
          <p:cNvSpPr/>
          <p:nvPr/>
        </p:nvSpPr>
        <p:spPr>
          <a:xfrm>
            <a:off x="611560" y="3075806"/>
            <a:ext cx="2232248" cy="1152128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99592" y="3147814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!TRUE</a:t>
            </a:r>
          </a:p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TRUE&amp;FALSE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TRUE|FALSE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5122" name="Picture 2" descr="C:\Users\ErikaS\Documents\Estatística\8º Semestre\Projeto Curso Linguagem R\conju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99542"/>
            <a:ext cx="2562423" cy="2562424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2267744" y="195486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Operadores Lógicos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3059832" y="195486"/>
            <a:ext cx="27363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275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39552" y="120359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  <a:latin typeface="Candara" pitchFamily="34" charset="0"/>
              </a:rPr>
              <a:t>- Guardar dados momentaneamente na memória </a:t>
            </a:r>
            <a:endParaRPr lang="pt-BR" sz="2000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11560" y="1923678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Criando Objetos:</a:t>
            </a: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Escolha um nome</a:t>
            </a: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Use o símbolo &lt;- ou = para salvar o dado dentro</a:t>
            </a: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O objeto estará pronto para ser usado repetidas vezes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38" name="Retângulo com Canto Diagonal Aparado 37"/>
          <p:cNvSpPr/>
          <p:nvPr/>
        </p:nvSpPr>
        <p:spPr>
          <a:xfrm>
            <a:off x="5940152" y="2859782"/>
            <a:ext cx="2016224" cy="1368152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351294" y="2859782"/>
            <a:ext cx="2613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a &lt;-3 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a 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a+2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b = a*3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95486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Objetos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2483768" y="195486"/>
            <a:ext cx="43924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275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1560" y="1275606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Regras para nomes dos objetos:</a:t>
            </a: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Não pode começar por número;</a:t>
            </a: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Não pode usar alguns símbolos especiais como  ^,!,$,@,+,-,/ ou *</a:t>
            </a: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Não é bom escolher nome de funções pré-existentes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860032" y="1347614"/>
          <a:ext cx="39604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Nomes bons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Nomes que causam erros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1trial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FOO2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^mean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minha_var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r>
                        <a:rPr lang="pt-BR" dirty="0" err="1" smtClean="0"/>
                        <a:t>day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611560" y="314781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O R é case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sensitive</a:t>
            </a:r>
            <a:endParaRPr lang="pt-BR" b="1" dirty="0" smtClean="0">
              <a:solidFill>
                <a:srgbClr val="0070C0"/>
              </a:solidFill>
              <a:latin typeface="Candara" pitchFamily="34" charset="0"/>
            </a:endParaRP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- Para descobrir os objetos guardados na memória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ls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() </a:t>
            </a:r>
          </a:p>
          <a:p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27784" y="195486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Nomes </a:t>
            </a:r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de Objetos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2483768" y="195486"/>
            <a:ext cx="39604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275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395536" y="1203598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andara" pitchFamily="34" charset="0"/>
              </a:rPr>
              <a:t>Double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123728" y="1203598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Integer</a:t>
            </a:r>
            <a:endParaRPr lang="pt-BR" b="1" dirty="0"/>
          </a:p>
        </p:txBody>
      </p:sp>
      <p:sp>
        <p:nvSpPr>
          <p:cNvPr id="17" name="Elipse 16"/>
          <p:cNvSpPr/>
          <p:nvPr/>
        </p:nvSpPr>
        <p:spPr>
          <a:xfrm>
            <a:off x="3844719" y="1203598"/>
            <a:ext cx="1663385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andara" pitchFamily="34" charset="0"/>
              </a:rPr>
              <a:t>Character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724128" y="1203598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andara" pitchFamily="34" charset="0"/>
              </a:rPr>
              <a:t>Complex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380312" y="1203598"/>
            <a:ext cx="151216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andara" pitchFamily="34" charset="0"/>
              </a:rPr>
              <a:t>Logic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20" name="Retângulo com Canto Diagonal Aparado 19"/>
          <p:cNvSpPr/>
          <p:nvPr/>
        </p:nvSpPr>
        <p:spPr>
          <a:xfrm>
            <a:off x="395536" y="3435846"/>
            <a:ext cx="1368152" cy="72008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22" name="Retângulo com Canto Diagonal Aparado 21"/>
          <p:cNvSpPr/>
          <p:nvPr/>
        </p:nvSpPr>
        <p:spPr>
          <a:xfrm>
            <a:off x="2195736" y="3435846"/>
            <a:ext cx="1368152" cy="72008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23" name="Retângulo com Canto Diagonal Aparado 22"/>
          <p:cNvSpPr/>
          <p:nvPr/>
        </p:nvSpPr>
        <p:spPr>
          <a:xfrm>
            <a:off x="4067944" y="3435846"/>
            <a:ext cx="1368152" cy="72008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24" name="Retângulo com Canto Diagonal Aparado 23"/>
          <p:cNvSpPr/>
          <p:nvPr/>
        </p:nvSpPr>
        <p:spPr>
          <a:xfrm>
            <a:off x="5868144" y="3435846"/>
            <a:ext cx="1368152" cy="72008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25" name="Retângulo com Canto Diagonal Aparado 24"/>
          <p:cNvSpPr/>
          <p:nvPr/>
        </p:nvSpPr>
        <p:spPr>
          <a:xfrm>
            <a:off x="7524328" y="3435846"/>
            <a:ext cx="1368152" cy="72008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95536" y="27877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andara" pitchFamily="34" charset="0"/>
              </a:rPr>
              <a:t>- Números decimais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195736" y="27877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andara" pitchFamily="34" charset="0"/>
              </a:rPr>
              <a:t>- Números inteiros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67944" y="2787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andara" pitchFamily="34" charset="0"/>
              </a:rPr>
              <a:t>- Caracteres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868144" y="27877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andara" pitchFamily="34" charset="0"/>
              </a:rPr>
              <a:t>- Números complexos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524328" y="278951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andara" pitchFamily="34" charset="0"/>
              </a:rPr>
              <a:t>- Valores lógicos</a:t>
            </a:r>
            <a:endParaRPr lang="pt-BR" b="1" dirty="0">
              <a:latin typeface="Candara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11560" y="357986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3.2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343584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9L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1:9</a:t>
            </a:r>
            <a:endParaRPr lang="pt-BR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139952" y="343584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‘A’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Candara" pitchFamily="34" charset="0"/>
              </a:rPr>
              <a:t>letters</a:t>
            </a:r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[1:9]</a:t>
            </a:r>
            <a:endParaRPr lang="pt-BR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012160" y="35798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2.5 + 5i</a:t>
            </a:r>
            <a:endParaRPr lang="pt-BR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740352" y="350785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TRUE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F</a:t>
            </a:r>
            <a:endParaRPr lang="pt-BR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771800" y="168191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Tipos de Dados</a:t>
            </a:r>
            <a:endParaRPr lang="pt-BR" sz="4000" dirty="0" smtClean="0">
              <a:solidFill>
                <a:schemeClr val="bg1"/>
              </a:solidFill>
              <a:latin typeface="Candara" pitchFamily="34" charset="0"/>
            </a:endParaRP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2627784" y="195486"/>
            <a:ext cx="38164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275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5576" y="141962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Uma dimensão;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Valores do mesmo tipo;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Criação: c(valores separados por vírgula).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pic>
        <p:nvPicPr>
          <p:cNvPr id="6146" name="Picture 2" descr="C:\Users\ErikaS\Documents\Estatística\8º Semestre\Projeto Curso Linguagem R\bolac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059582"/>
            <a:ext cx="3409058" cy="2931790"/>
          </a:xfrm>
          <a:prstGeom prst="rect">
            <a:avLst/>
          </a:prstGeom>
          <a:noFill/>
        </p:spPr>
      </p:pic>
      <p:sp>
        <p:nvSpPr>
          <p:cNvPr id="16" name="Retângulo com Canto Diagonal Aparado 15"/>
          <p:cNvSpPr/>
          <p:nvPr/>
        </p:nvSpPr>
        <p:spPr>
          <a:xfrm>
            <a:off x="724352" y="2715766"/>
            <a:ext cx="3651502" cy="1368152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35494" y="2715766"/>
            <a:ext cx="4732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vetorA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 = c(1,54,8,6,4,6) </a:t>
            </a:r>
          </a:p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vetorA</a:t>
            </a:r>
            <a:endParaRPr lang="pt-BR" sz="20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is.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vector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(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vetorA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) </a:t>
            </a:r>
          </a:p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length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(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vetorA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)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15816" y="195486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Objeto: Vetor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2627784" y="195486"/>
            <a:ext cx="38164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275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5576" y="141962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Duas dimensões;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Valores do mesmo tipo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Criação: 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matrix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(data ,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nrow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)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6" name="Retângulo com Canto Diagonal Aparado 15"/>
          <p:cNvSpPr/>
          <p:nvPr/>
        </p:nvSpPr>
        <p:spPr>
          <a:xfrm>
            <a:off x="724352" y="2715766"/>
            <a:ext cx="3651502" cy="1368152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15616" y="314781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Ma = 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matrix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(1:10, 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nrow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 = 2)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7170" name="Picture 2" descr="C:\Users\ErikaS\Documents\Estatística\8º Semestre\Projeto Curso Linguagem R\bolachamatri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147073"/>
            <a:ext cx="5616624" cy="2968787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2843808" y="195486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Objeto: Matriz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7" name="Retângulo de cantos arredondados 6"/>
          <p:cNvSpPr/>
          <p:nvPr/>
        </p:nvSpPr>
        <p:spPr>
          <a:xfrm>
            <a:off x="2627784" y="195486"/>
            <a:ext cx="3456384" cy="648072"/>
          </a:xfrm>
          <a:prstGeom prst="roundRect">
            <a:avLst/>
          </a:prstGeom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3568" y="29445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Érika Soares</a:t>
            </a:r>
          </a:p>
          <a:p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Graduanda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em Estatística – UFG</a:t>
            </a:r>
          </a:p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Estagiária no MPGO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20072" y="293179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Leydson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Santos</a:t>
            </a:r>
          </a:p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Graduando em Estatística – UFG</a:t>
            </a:r>
          </a:p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CELG Geração e Transmissão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043608" y="1131590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03598"/>
            <a:ext cx="1440160" cy="162518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lipse 13"/>
          <p:cNvSpPr/>
          <p:nvPr/>
        </p:nvSpPr>
        <p:spPr>
          <a:xfrm>
            <a:off x="5580112" y="120359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eyds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1275606"/>
            <a:ext cx="1584176" cy="1584176"/>
          </a:xfrm>
          <a:prstGeom prst="ellipse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915816" y="84569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Instrutores</a:t>
            </a:r>
            <a:endParaRPr lang="pt-BR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2627784" y="195486"/>
            <a:ext cx="38164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275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5576" y="1419622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Duas dimensões;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Dados de diferentes tipos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Mais próximo de uma planilha do Excel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Criação: 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dataframe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(data ,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nrow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)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6" name="Retângulo com Canto Diagonal Aparado 15"/>
          <p:cNvSpPr/>
          <p:nvPr/>
        </p:nvSpPr>
        <p:spPr>
          <a:xfrm>
            <a:off x="395536" y="2715766"/>
            <a:ext cx="4464496" cy="1656184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2976503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df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 &lt;- </a:t>
            </a:r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data.frame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(face = c(“</a:t>
            </a:r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ás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", “</a:t>
            </a:r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dois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", “</a:t>
            </a:r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seis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"), suit = c(“</a:t>
            </a:r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espada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", “</a:t>
            </a:r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espada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", “</a:t>
            </a:r>
            <a:r>
              <a:rPr lang="en-US" sz="2000" b="1" dirty="0" err="1" smtClean="0">
                <a:solidFill>
                  <a:schemeClr val="bg1"/>
                </a:solidFill>
                <a:latin typeface="Candara" pitchFamily="34" charset="0"/>
              </a:rPr>
              <a:t>espada</a:t>
            </a:r>
            <a:r>
              <a:rPr lang="en-US" sz="2000" b="1" dirty="0" smtClean="0">
                <a:solidFill>
                  <a:schemeClr val="bg1"/>
                </a:solidFill>
                <a:latin typeface="Candara" pitchFamily="34" charset="0"/>
              </a:rPr>
              <a:t>"), value = c(1, 2, 3))</a:t>
            </a:r>
            <a:endParaRPr lang="pt-BR" sz="20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8194" name="Picture 2" descr="C:\Users\ErikaS\Documents\Estatística\8º Semestre\Projeto Curso Linguagem R\batata fr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96" y="2931790"/>
            <a:ext cx="1724198" cy="1923678"/>
          </a:xfrm>
          <a:prstGeom prst="rect">
            <a:avLst/>
          </a:prstGeom>
          <a:noFill/>
        </p:spPr>
      </p:pic>
      <p:pic>
        <p:nvPicPr>
          <p:cNvPr id="13" name="Picture 2" descr="C:\Users\ErikaS\Documents\Estatística\8º Semestre\Projeto Curso Linguagem R\batata fr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96" y="1851670"/>
            <a:ext cx="1724198" cy="1923678"/>
          </a:xfrm>
          <a:prstGeom prst="rect">
            <a:avLst/>
          </a:prstGeom>
          <a:noFill/>
        </p:spPr>
      </p:pic>
      <p:pic>
        <p:nvPicPr>
          <p:cNvPr id="15" name="Picture 2" descr="C:\Users\ErikaS\Documents\Estatística\8º Semestre\Projeto Curso Linguagem R\batata fr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96" y="771550"/>
            <a:ext cx="1724198" cy="1923678"/>
          </a:xfrm>
          <a:prstGeom prst="rect">
            <a:avLst/>
          </a:prstGeom>
          <a:noFill/>
        </p:spPr>
      </p:pic>
      <p:pic>
        <p:nvPicPr>
          <p:cNvPr id="8195" name="Picture 3" descr="C:\Users\ErikaS\Documents\Estatística\8º Semestre\Projeto Curso Linguagem R\bana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6748" y="3435846"/>
            <a:ext cx="982803" cy="938299"/>
          </a:xfrm>
          <a:prstGeom prst="rect">
            <a:avLst/>
          </a:prstGeom>
          <a:noFill/>
        </p:spPr>
      </p:pic>
      <p:pic>
        <p:nvPicPr>
          <p:cNvPr id="18" name="Picture 3" descr="C:\Users\ErikaS\Documents\Estatística\8º Semestre\Projeto Curso Linguagem R\bana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6748" y="2425539"/>
            <a:ext cx="982803" cy="938299"/>
          </a:xfrm>
          <a:prstGeom prst="rect">
            <a:avLst/>
          </a:prstGeom>
          <a:noFill/>
        </p:spPr>
      </p:pic>
      <p:pic>
        <p:nvPicPr>
          <p:cNvPr id="19" name="Picture 3" descr="C:\Users\ErikaS\Documents\Estatística\8º Semestre\Projeto Curso Linguagem R\bana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6748" y="1275606"/>
            <a:ext cx="982803" cy="938299"/>
          </a:xfrm>
          <a:prstGeom prst="rect">
            <a:avLst/>
          </a:prstGeom>
          <a:noFill/>
        </p:spPr>
      </p:pic>
      <p:pic>
        <p:nvPicPr>
          <p:cNvPr id="8196" name="Picture 4" descr="C:\Users\ErikaS\Documents\Estatística\8º Semestre\Projeto Curso Linguagem R\hamburgu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836" y="3435846"/>
            <a:ext cx="1331556" cy="951111"/>
          </a:xfrm>
          <a:prstGeom prst="rect">
            <a:avLst/>
          </a:prstGeom>
          <a:noFill/>
        </p:spPr>
      </p:pic>
      <p:pic>
        <p:nvPicPr>
          <p:cNvPr id="20" name="Picture 4" descr="C:\Users\ErikaS\Documents\Estatística\8º Semestre\Projeto Curso Linguagem R\hamburgu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836" y="2427734"/>
            <a:ext cx="1331556" cy="951111"/>
          </a:xfrm>
          <a:prstGeom prst="rect">
            <a:avLst/>
          </a:prstGeom>
          <a:noFill/>
        </p:spPr>
      </p:pic>
      <p:pic>
        <p:nvPicPr>
          <p:cNvPr id="21" name="Picture 4" descr="C:\Users\ErikaS\Documents\Estatística\8º Semestre\Projeto Curso Linguagem R\hamburgu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836" y="1275606"/>
            <a:ext cx="1331556" cy="951111"/>
          </a:xfrm>
          <a:prstGeom prst="rect">
            <a:avLst/>
          </a:prstGeom>
          <a:noFill/>
        </p:spPr>
      </p:pic>
      <p:pic>
        <p:nvPicPr>
          <p:cNvPr id="8197" name="Picture 5" descr="C:\Users\ErikaS\Documents\Estatística\8º Semestre\Projeto Curso Linguagem R\Truf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4024" y="1419622"/>
            <a:ext cx="1139976" cy="843558"/>
          </a:xfrm>
          <a:prstGeom prst="rect">
            <a:avLst/>
          </a:prstGeom>
          <a:noFill/>
        </p:spPr>
      </p:pic>
      <p:pic>
        <p:nvPicPr>
          <p:cNvPr id="22" name="Picture 5" descr="C:\Users\ErikaS\Documents\Estatística\8º Semestre\Projeto Curso Linguagem R\Truf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4024" y="2499742"/>
            <a:ext cx="1139976" cy="843558"/>
          </a:xfrm>
          <a:prstGeom prst="rect">
            <a:avLst/>
          </a:prstGeom>
          <a:noFill/>
        </p:spPr>
      </p:pic>
      <p:pic>
        <p:nvPicPr>
          <p:cNvPr id="23" name="Picture 5" descr="C:\Users\ErikaS\Documents\Estatística\8º Semestre\Projeto Curso Linguagem R\Truf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4024" y="3579862"/>
            <a:ext cx="1139976" cy="843558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2627784" y="195487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Candara" pitchFamily="34" charset="0"/>
              </a:rPr>
              <a:t>Objeto: </a:t>
            </a:r>
            <a:r>
              <a:rPr lang="pt-BR" sz="3600" dirty="0" err="1" smtClean="0">
                <a:solidFill>
                  <a:schemeClr val="bg1"/>
                </a:solidFill>
                <a:latin typeface="Candara" pitchFamily="34" charset="0"/>
              </a:rPr>
              <a:t>DataFrame</a:t>
            </a:r>
            <a:endParaRPr lang="pt-BR" sz="3600" dirty="0" smtClean="0">
              <a:solidFill>
                <a:schemeClr val="bg1"/>
              </a:solidFill>
              <a:latin typeface="Candara" pitchFamily="34" charset="0"/>
            </a:endParaRPr>
          </a:p>
          <a:p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1" name="Retângulo de cantos arredondados 10"/>
          <p:cNvSpPr/>
          <p:nvPr/>
        </p:nvSpPr>
        <p:spPr>
          <a:xfrm>
            <a:off x="2627784" y="195486"/>
            <a:ext cx="38164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275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5576" y="141962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Coleção de diferentes objetos;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Criação: 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list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(objetos separados por vírgula)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6" name="Retângulo com Canto Diagonal Aparado 15"/>
          <p:cNvSpPr/>
          <p:nvPr/>
        </p:nvSpPr>
        <p:spPr>
          <a:xfrm>
            <a:off x="395536" y="2715766"/>
            <a:ext cx="4896544" cy="1656184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316000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smtClean="0">
                <a:solidFill>
                  <a:schemeClr val="bg1"/>
                </a:solidFill>
                <a:latin typeface="Candara" pitchFamily="34" charset="0"/>
              </a:rPr>
              <a:t>list1 = list(100:130, "R", list(TRUE, FALSE)) </a:t>
            </a:r>
          </a:p>
          <a:p>
            <a:r>
              <a:rPr lang="da-DK" sz="2000" b="1" dirty="0" smtClean="0">
                <a:solidFill>
                  <a:schemeClr val="bg1"/>
                </a:solidFill>
                <a:latin typeface="Candara" pitchFamily="34" charset="0"/>
              </a:rPr>
              <a:t>list1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9218" name="Picture 2" descr="C:\Users\ErikaS\Documents\Estatística\8º Semestre\Projeto Curso Linguagem R\carrinh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2421" y="0"/>
            <a:ext cx="3891579" cy="4716067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3203848" y="19548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Candara" pitchFamily="34" charset="0"/>
              </a:rPr>
              <a:t>Objeto: Lista</a:t>
            </a:r>
          </a:p>
          <a:p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CapaSl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8550"/>
            <a:ext cx="9144000" cy="527204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83568" y="343584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latin typeface="Candara" pitchFamily="34" charset="0"/>
              </a:rPr>
              <a:t>Dica de links:</a:t>
            </a:r>
            <a:r>
              <a:rPr lang="pt-BR" b="1" dirty="0" smtClean="0">
                <a:latin typeface="Candara" pitchFamily="34" charset="0"/>
              </a:rPr>
              <a:t/>
            </a:r>
            <a:br>
              <a:rPr lang="pt-BR" b="1" dirty="0" smtClean="0">
                <a:latin typeface="Candara" pitchFamily="34" charset="0"/>
              </a:rPr>
            </a:br>
            <a:r>
              <a:rPr lang="pt-BR" b="1" i="1" dirty="0" err="1" smtClean="0">
                <a:latin typeface="Candara" pitchFamily="34" charset="0"/>
                <a:hlinkClick r:id="rId3"/>
              </a:rPr>
              <a:t>R-bloggers</a:t>
            </a:r>
            <a:r>
              <a:rPr lang="pt-BR" b="1" dirty="0" smtClean="0">
                <a:latin typeface="Candara" pitchFamily="34" charset="0"/>
              </a:rPr>
              <a:t/>
            </a:r>
            <a:br>
              <a:rPr lang="pt-BR" b="1" dirty="0" smtClean="0">
                <a:latin typeface="Candara" pitchFamily="34" charset="0"/>
              </a:rPr>
            </a:br>
            <a:r>
              <a:rPr lang="pt-BR" b="1" i="1" dirty="0" err="1" smtClean="0">
                <a:latin typeface="Candara" pitchFamily="34" charset="0"/>
                <a:hlinkClick r:id="rId4"/>
              </a:rPr>
              <a:t>RPubs</a:t>
            </a:r>
            <a:r>
              <a:rPr lang="pt-BR" b="1" dirty="0" smtClean="0">
                <a:latin typeface="Candara" pitchFamily="34" charset="0"/>
              </a:rPr>
              <a:t/>
            </a:r>
            <a:br>
              <a:rPr lang="pt-BR" b="1" dirty="0" smtClean="0">
                <a:latin typeface="Candara" pitchFamily="34" charset="0"/>
              </a:rPr>
            </a:br>
            <a:r>
              <a:rPr lang="pt-BR" b="1" i="1" dirty="0" err="1" smtClean="0">
                <a:latin typeface="Candara" pitchFamily="34" charset="0"/>
                <a:hlinkClick r:id="rId5"/>
              </a:rPr>
              <a:t>Stack</a:t>
            </a:r>
            <a:r>
              <a:rPr lang="pt-BR" b="1" i="1" dirty="0" smtClean="0">
                <a:latin typeface="Candara" pitchFamily="34" charset="0"/>
                <a:hlinkClick r:id="rId5"/>
              </a:rPr>
              <a:t> Overflow</a:t>
            </a:r>
            <a:endParaRPr lang="pt-BR" b="1" dirty="0">
              <a:latin typeface="Candara" pitchFamily="34" charset="0"/>
            </a:endParaRPr>
          </a:p>
        </p:txBody>
      </p:sp>
      <p:pic>
        <p:nvPicPr>
          <p:cNvPr id="10243" name="Picture 3" descr="C:\Users\ErikaS\Documents\Estatística\8º Semestre\Projeto Curso Linguagem R\escalad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-41111"/>
            <a:ext cx="3312368" cy="5184611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251520" y="555526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Próxima aula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- Operações com Strings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- Fatores</a:t>
            </a:r>
            <a:b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- Estruturas de Controle</a:t>
            </a:r>
            <a:b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- Funções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- Importação de dados</a:t>
            </a:r>
          </a:p>
          <a:p>
            <a:endParaRPr lang="pt-BR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940152" y="329183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070C0"/>
                </a:solidFill>
                <a:latin typeface="Candara" pitchFamily="34" charset="0"/>
              </a:rPr>
              <a:t>Obrigada!</a:t>
            </a:r>
            <a:endParaRPr lang="pt-BR" sz="4000" b="1" dirty="0">
              <a:solidFill>
                <a:srgbClr val="0070C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7" name="Retângulo de cantos arredondados 6"/>
          <p:cNvSpPr/>
          <p:nvPr/>
        </p:nvSpPr>
        <p:spPr>
          <a:xfrm>
            <a:off x="2267744" y="195486"/>
            <a:ext cx="41044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ErikaS\Documents\Estatística\8º Semestre\Projeto Curso Linguagem R\po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63638"/>
            <a:ext cx="2110408" cy="2110408"/>
          </a:xfrm>
          <a:prstGeom prst="rect">
            <a:avLst/>
          </a:prstGeom>
          <a:noFill/>
        </p:spPr>
      </p:pic>
      <p:pic>
        <p:nvPicPr>
          <p:cNvPr id="1027" name="Picture 3" descr="C:\Users\ErikaS\Documents\Estatística\8º Semestre\Projeto Curso Linguagem R\wif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707654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ErikaS\Documents\Estatística\8º Semestre\Projeto Curso Linguagem R\SlidesR\RStudi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635646"/>
            <a:ext cx="1573772" cy="1824163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915816" y="123478"/>
            <a:ext cx="30963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Candara" pitchFamily="34" charset="0"/>
              </a:rPr>
              <a:t>Lembre de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13" name="Retângulo de cantos arredondados 12"/>
          <p:cNvSpPr/>
          <p:nvPr/>
        </p:nvSpPr>
        <p:spPr>
          <a:xfrm>
            <a:off x="2339752" y="19548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95536" y="293179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RStudio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1619672" y="1995686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Pacotes</a:t>
            </a:r>
            <a:endParaRPr lang="pt-BR" sz="2000" dirty="0"/>
          </a:p>
        </p:txBody>
      </p:sp>
      <p:sp>
        <p:nvSpPr>
          <p:cNvPr id="17" name="Elipse 16"/>
          <p:cNvSpPr/>
          <p:nvPr/>
        </p:nvSpPr>
        <p:spPr>
          <a:xfrm>
            <a:off x="3203848" y="1347614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8" name="Elipse 17"/>
          <p:cNvSpPr/>
          <p:nvPr/>
        </p:nvSpPr>
        <p:spPr>
          <a:xfrm>
            <a:off x="6732240" y="84355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Objetos</a:t>
            </a:r>
            <a:endParaRPr lang="pt-BR" sz="2400" dirty="0"/>
          </a:p>
        </p:txBody>
      </p:sp>
      <p:sp>
        <p:nvSpPr>
          <p:cNvPr id="19" name="Elipse 18"/>
          <p:cNvSpPr/>
          <p:nvPr/>
        </p:nvSpPr>
        <p:spPr>
          <a:xfrm>
            <a:off x="4932040" y="1059582"/>
            <a:ext cx="1656184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Tipo de Dados</a:t>
            </a:r>
            <a:endParaRPr lang="pt-BR" sz="2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47864" y="19236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Operadores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475656" y="3795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2843808" y="28597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4499992" y="249974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6300192" y="221171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8244408" y="19956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99792" y="123478"/>
            <a:ext cx="34563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Candara" pitchFamily="34" charset="0"/>
              </a:rPr>
              <a:t>Programação</a:t>
            </a:r>
          </a:p>
          <a:p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9" name="Retângulo de cantos arredondados 8"/>
          <p:cNvSpPr/>
          <p:nvPr/>
        </p:nvSpPr>
        <p:spPr>
          <a:xfrm>
            <a:off x="2843808" y="267494"/>
            <a:ext cx="34208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 descr="C:\Users\ErikaS\Documents\Estatística\8º Semestre\Projeto Curso Linguagem R\R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75606"/>
            <a:ext cx="1613041" cy="1249884"/>
          </a:xfrm>
          <a:prstGeom prst="rect">
            <a:avLst/>
          </a:prstGeom>
          <a:noFill/>
        </p:spPr>
      </p:pic>
      <p:pic>
        <p:nvPicPr>
          <p:cNvPr id="2052" name="Picture 4" descr="C:\Users\ErikaS\Documents\Estatística\8º Semestre\Projeto Curso Linguagem R\SlidesR\RStudio-Logo-Fl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347614"/>
            <a:ext cx="3385028" cy="1188603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lum bright="6000" contrast="-7000"/>
          </a:blip>
          <a:srcRect/>
          <a:stretch>
            <a:fillRect/>
          </a:stretch>
        </p:blipFill>
        <p:spPr bwMode="auto">
          <a:xfrm>
            <a:off x="6300192" y="1347614"/>
            <a:ext cx="26479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3" name="CaixaDeTexto 12"/>
          <p:cNvSpPr txBox="1"/>
          <p:nvPr/>
        </p:nvSpPr>
        <p:spPr>
          <a:xfrm>
            <a:off x="683568" y="271576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A linguagem R foi criada para análise e manipulação de dados.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RStudio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é a IDE do R, é um software que foi criado para facilitar a vida dos usuário de R.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RStudio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Cloud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é o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RStudio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online</a:t>
            </a:r>
          </a:p>
          <a:p>
            <a:pPr algn="just"/>
            <a:endParaRPr lang="pt-BR" dirty="0" smtClean="0"/>
          </a:p>
          <a:p>
            <a:pPr algn="just"/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47864" y="267494"/>
            <a:ext cx="2808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Candara" pitchFamily="34" charset="0"/>
              </a:rPr>
              <a:t>Prazer, R!</a:t>
            </a:r>
          </a:p>
          <a:p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9" name="Retângulo de cantos arredondados 8"/>
          <p:cNvSpPr/>
          <p:nvPr/>
        </p:nvSpPr>
        <p:spPr>
          <a:xfrm>
            <a:off x="2843808" y="267494"/>
            <a:ext cx="34208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 descr="C:\Users\ErikaS\Documents\Estatística\8º Semestre\Projeto Curso Linguagem R\R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85568"/>
            <a:ext cx="928992" cy="719842"/>
          </a:xfrm>
          <a:prstGeom prst="rect">
            <a:avLst/>
          </a:prstGeom>
          <a:noFill/>
        </p:spPr>
      </p:pic>
      <p:pic>
        <p:nvPicPr>
          <p:cNvPr id="2052" name="Picture 4" descr="C:\Users\ErikaS\Documents\Estatística\8º Semestre\Projeto Curso Linguagem R\SlidesR\RStudio-Logo-Fl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131590"/>
            <a:ext cx="1949524" cy="684547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323528" y="2052593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Extração de Dados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Limpeza de Dados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Carregamento e Transformação de Dados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Análise Estatística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Modelagem Preditiva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Machine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Learning</a:t>
            </a:r>
            <a:endParaRPr lang="pt-BR" b="1" dirty="0" smtClean="0">
              <a:solidFill>
                <a:srgbClr val="0070C0"/>
              </a:solidFill>
              <a:latin typeface="Candar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Visualização de Dados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87824" y="267494"/>
            <a:ext cx="3384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Candara" pitchFamily="34" charset="0"/>
              </a:rPr>
              <a:t>Versatilidade</a:t>
            </a:r>
            <a:endParaRPr lang="pt-BR" sz="4400" dirty="0" smtClean="0">
              <a:solidFill>
                <a:schemeClr val="bg1"/>
              </a:solidFill>
              <a:latin typeface="Candara" pitchFamily="34" charset="0"/>
            </a:endParaRPr>
          </a:p>
          <a:p>
            <a:endParaRPr lang="pt-BR" sz="4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788024" y="2067694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Geração de Relatórios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Geração de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Dashboards</a:t>
            </a:r>
            <a:endParaRPr lang="pt-BR" b="1" dirty="0" smtClean="0">
              <a:solidFill>
                <a:srgbClr val="0070C0"/>
              </a:solidFill>
              <a:latin typeface="Candar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Construção de Livros Online</a:t>
            </a:r>
          </a:p>
          <a:p>
            <a:pPr algn="just"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Apresentação de Slides</a:t>
            </a:r>
          </a:p>
          <a:p>
            <a:pPr algn="just"/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20072" y="3795886"/>
            <a:ext cx="2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Vamos dar uma olhada?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5" name="Retângulo de cantos arredondados 4"/>
          <p:cNvSpPr/>
          <p:nvPr/>
        </p:nvSpPr>
        <p:spPr>
          <a:xfrm>
            <a:off x="2267744" y="267494"/>
            <a:ext cx="44644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Users\ErikaS\Documents\Estatística\8º Semestre\Projeto Curso Linguagem R\inte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3598"/>
            <a:ext cx="2843808" cy="284130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699792" y="1203598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Como falar com o R?</a:t>
            </a:r>
            <a:b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</a:b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- Escrever o comando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Apertar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Ctrl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+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Enter</a:t>
            </a: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ou o botão </a:t>
            </a:r>
            <a:r>
              <a:rPr lang="pt-BR" b="1" dirty="0" err="1" smtClean="0">
                <a:solidFill>
                  <a:srgbClr val="0070C0"/>
                </a:solidFill>
                <a:latin typeface="Candara" pitchFamily="34" charset="0"/>
              </a:rPr>
              <a:t>Run</a:t>
            </a:r>
            <a:endParaRPr lang="pt-BR" b="1" dirty="0" smtClean="0">
              <a:solidFill>
                <a:srgbClr val="0070C0"/>
              </a:solidFill>
              <a:latin typeface="Candara" pitchFamily="34" charset="0"/>
            </a:endParaRP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Ver o resultado no Console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9" name="Retângulo com Canto Diagonal Aparado 8"/>
          <p:cNvSpPr/>
          <p:nvPr/>
        </p:nvSpPr>
        <p:spPr>
          <a:xfrm>
            <a:off x="3347864" y="2571750"/>
            <a:ext cx="5328592" cy="1728192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35896" y="271576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# Adição 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1+1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932040" y="271576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# Multiplicação 14 * 11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948264" y="271576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# Sequência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1:100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35896" y="350785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O ‘#’ é usado para escrever comentário no R, pois ele ignora tudo que vem em seguida.</a:t>
            </a:r>
            <a:endParaRPr lang="pt-BR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483768" y="342404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andara" pitchFamily="34" charset="0"/>
              </a:rPr>
              <a:t>Conhecimentos iniciais</a:t>
            </a:r>
          </a:p>
          <a:p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5" name="Retângulo de cantos arredondados 4"/>
          <p:cNvSpPr/>
          <p:nvPr/>
        </p:nvSpPr>
        <p:spPr>
          <a:xfrm>
            <a:off x="3347864" y="267494"/>
            <a:ext cx="244827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635896" y="271576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# Adição 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1+1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932040" y="271576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# Multiplicação 14 * 11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948264" y="271576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# Sequência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1:100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35896" y="350785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latin typeface="Candara" pitchFamily="34" charset="0"/>
              </a:rPr>
              <a:t>O ‘#’ é usado para escrever comentário no R, pois ele ignora tudo que vem em seguida.</a:t>
            </a:r>
            <a:endParaRPr lang="pt-BR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1419622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Pacotes são conjunto de funções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Funções são como comandos especiais para o R realizar a tarefa desejada</a:t>
            </a:r>
          </a:p>
          <a:p>
            <a:pPr>
              <a:buFontTx/>
              <a:buChar char="-"/>
            </a:pPr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 Repositório CRAN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pic>
        <p:nvPicPr>
          <p:cNvPr id="4098" name="Picture 2" descr="C:\Users\ErikaS\Documents\Estatística\8º Semestre\Projeto Curso Linguagem R\estan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563638"/>
            <a:ext cx="2052521" cy="2672384"/>
          </a:xfrm>
          <a:prstGeom prst="rect">
            <a:avLst/>
          </a:prstGeom>
          <a:noFill/>
        </p:spPr>
      </p:pic>
      <p:pic>
        <p:nvPicPr>
          <p:cNvPr id="4099" name="Picture 3" descr="C:\Users\ErikaS\Documents\Estatística\8º Semestre\Projeto Curso Linguagem R\ferrament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8198" y="1851670"/>
            <a:ext cx="2865802" cy="1908994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635896" y="113159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O que você quer construir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804248" y="127560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latin typeface="Candara" pitchFamily="34" charset="0"/>
              </a:rPr>
              <a:t>O material para construir</a:t>
            </a:r>
            <a:endParaRPr lang="pt-BR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35896" y="267494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Pacotes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PaginasSli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7829"/>
            <a:ext cx="9144000" cy="5151329"/>
          </a:xfrm>
        </p:spPr>
      </p:pic>
      <p:sp>
        <p:nvSpPr>
          <p:cNvPr id="5" name="Retângulo de cantos arredondados 4"/>
          <p:cNvSpPr/>
          <p:nvPr/>
        </p:nvSpPr>
        <p:spPr>
          <a:xfrm>
            <a:off x="1691680" y="1131590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012160" y="1131590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835696" y="123553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Instalação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228184" y="127560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Leitura</a:t>
            </a:r>
            <a:endParaRPr lang="pt-BR" sz="2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31840" y="267494"/>
            <a:ext cx="26642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206769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- </a:t>
            </a:r>
            <a:r>
              <a:rPr lang="pt-BR" dirty="0" err="1" smtClean="0">
                <a:solidFill>
                  <a:srgbClr val="0070C0"/>
                </a:solidFill>
              </a:rPr>
              <a:t>install</a:t>
            </a:r>
            <a:r>
              <a:rPr lang="pt-BR" dirty="0" smtClean="0">
                <a:solidFill>
                  <a:srgbClr val="0070C0"/>
                </a:solidFill>
              </a:rPr>
              <a:t>.packages(“</a:t>
            </a:r>
            <a:r>
              <a:rPr lang="pt-BR" dirty="0" err="1" smtClean="0">
                <a:solidFill>
                  <a:srgbClr val="0070C0"/>
                </a:solidFill>
              </a:rPr>
              <a:t>nomedopacote</a:t>
            </a:r>
            <a:r>
              <a:rPr lang="pt-BR" dirty="0" smtClean="0">
                <a:solidFill>
                  <a:srgbClr val="0070C0"/>
                </a:solidFill>
              </a:rPr>
              <a:t>”)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04048" y="206769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library</a:t>
            </a:r>
            <a:r>
              <a:rPr lang="pt-BR" dirty="0" smtClean="0">
                <a:solidFill>
                  <a:srgbClr val="0070C0"/>
                </a:solidFill>
              </a:rPr>
              <a:t>(</a:t>
            </a:r>
            <a:r>
              <a:rPr lang="pt-BR" dirty="0" err="1" smtClean="0">
                <a:solidFill>
                  <a:srgbClr val="0070C0"/>
                </a:solidFill>
              </a:rPr>
              <a:t>nomedopacote</a:t>
            </a:r>
            <a:r>
              <a:rPr lang="pt-BR" dirty="0" smtClean="0">
                <a:solidFill>
                  <a:srgbClr val="0070C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nomedopacote</a:t>
            </a:r>
            <a:r>
              <a:rPr lang="pt-BR" dirty="0" smtClean="0">
                <a:solidFill>
                  <a:srgbClr val="0070C0"/>
                </a:solidFill>
              </a:rPr>
              <a:t>::função()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5" name="Retângulo com Canto Diagonal Aparado 14"/>
          <p:cNvSpPr/>
          <p:nvPr/>
        </p:nvSpPr>
        <p:spPr>
          <a:xfrm>
            <a:off x="611560" y="3147814"/>
            <a:ext cx="3528392" cy="1008112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55576" y="329183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install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.packages(“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caret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”)</a:t>
            </a:r>
          </a:p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install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.packages("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dplyr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")</a:t>
            </a:r>
          </a:p>
        </p:txBody>
      </p:sp>
      <p:sp>
        <p:nvSpPr>
          <p:cNvPr id="17" name="Retângulo com Canto Diagonal Aparado 16"/>
          <p:cNvSpPr/>
          <p:nvPr/>
        </p:nvSpPr>
        <p:spPr>
          <a:xfrm>
            <a:off x="5076056" y="3147814"/>
            <a:ext cx="3528392" cy="1008112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92080" y="330402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library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(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caret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)</a:t>
            </a:r>
          </a:p>
          <a:p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dplyr</a:t>
            </a:r>
            <a:r>
              <a:rPr lang="pt-BR" sz="2000" b="1" dirty="0" smtClean="0">
                <a:solidFill>
                  <a:schemeClr val="bg1"/>
                </a:solidFill>
                <a:latin typeface="Candara" pitchFamily="34" charset="0"/>
              </a:rPr>
              <a:t>::</a:t>
            </a:r>
            <a:r>
              <a:rPr lang="pt-BR" sz="2000" b="1" dirty="0" err="1" smtClean="0">
                <a:solidFill>
                  <a:schemeClr val="bg1"/>
                </a:solidFill>
                <a:latin typeface="Candara" pitchFamily="34" charset="0"/>
              </a:rPr>
              <a:t>sample_n</a:t>
            </a:r>
            <a:endParaRPr lang="pt-BR" sz="2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35896" y="267494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ndara" pitchFamily="34" charset="0"/>
              </a:rPr>
              <a:t>Pacotes</a:t>
            </a:r>
          </a:p>
          <a:p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744</Words>
  <Application>Microsoft Office PowerPoint</Application>
  <PresentationFormat>Apresentação na tela (16:9)</PresentationFormat>
  <Paragraphs>232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ErikaS</dc:creator>
  <cp:lastModifiedBy>ErikaS</cp:lastModifiedBy>
  <cp:revision>15</cp:revision>
  <dcterms:created xsi:type="dcterms:W3CDTF">2019-09-17T19:14:26Z</dcterms:created>
  <dcterms:modified xsi:type="dcterms:W3CDTF">2019-09-21T13:37:38Z</dcterms:modified>
</cp:coreProperties>
</file>