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C3AC1C3-FBBE-4629-9136-7D973645543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8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6600" dirty="0" smtClean="0"/>
              <a:t>Análise de agrupamento de perfis de clientes de um comércio atacadista utilizando o algoritmo K-</a:t>
            </a:r>
            <a:r>
              <a:rPr lang="pt-BR" sz="6600" dirty="0" err="1" smtClean="0"/>
              <a:t>Means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89807"/>
          </a:xfrm>
        </p:spPr>
        <p:txBody>
          <a:bodyPr>
            <a:normAutofit/>
          </a:bodyPr>
          <a:lstStyle/>
          <a:p>
            <a:r>
              <a:rPr lang="pt-BR" sz="1200" dirty="0" smtClean="0"/>
              <a:t>Adriano Silva Gama</a:t>
            </a:r>
          </a:p>
          <a:p>
            <a:r>
              <a:rPr lang="pt-BR" sz="1200" dirty="0" smtClean="0"/>
              <a:t>Anderson </a:t>
            </a:r>
            <a:r>
              <a:rPr lang="pt-BR" sz="1200" dirty="0" err="1" smtClean="0"/>
              <a:t>Vierira</a:t>
            </a:r>
            <a:r>
              <a:rPr lang="pt-BR" sz="1200" dirty="0" smtClean="0"/>
              <a:t> </a:t>
            </a:r>
            <a:r>
              <a:rPr lang="pt-BR" sz="1200" dirty="0" err="1" smtClean="0"/>
              <a:t>farago</a:t>
            </a:r>
            <a:endParaRPr lang="pt-BR" sz="1200" dirty="0" smtClean="0"/>
          </a:p>
          <a:p>
            <a:r>
              <a:rPr lang="pt-BR" sz="1200" dirty="0" smtClean="0"/>
              <a:t>Diego de Lima </a:t>
            </a:r>
            <a:r>
              <a:rPr lang="pt-BR" sz="1200" dirty="0" err="1" smtClean="0"/>
              <a:t>honda</a:t>
            </a:r>
            <a:endParaRPr lang="pt-BR" sz="1200" dirty="0" smtClean="0"/>
          </a:p>
          <a:p>
            <a:r>
              <a:rPr lang="pt-BR" sz="1200" dirty="0" smtClean="0"/>
              <a:t>Erick oliveira </a:t>
            </a:r>
            <a:r>
              <a:rPr lang="pt-BR" sz="1200" dirty="0" err="1" smtClean="0"/>
              <a:t>kawauche</a:t>
            </a:r>
            <a:endParaRPr lang="pt-BR" sz="1200" dirty="0" smtClean="0"/>
          </a:p>
          <a:p>
            <a:r>
              <a:rPr lang="pt-BR" sz="1200" dirty="0" smtClean="0"/>
              <a:t>Mauro </a:t>
            </a:r>
            <a:r>
              <a:rPr lang="pt-BR" sz="1200" dirty="0" err="1" smtClean="0"/>
              <a:t>sanches</a:t>
            </a:r>
            <a:r>
              <a:rPr lang="pt-BR" sz="1200" dirty="0" smtClean="0"/>
              <a:t> </a:t>
            </a:r>
            <a:r>
              <a:rPr lang="pt-BR" sz="1200" dirty="0" err="1" smtClean="0"/>
              <a:t>freitas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5561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t-BR" dirty="0" smtClean="0"/>
              </a:p>
              <a:p>
                <a:r>
                  <a:rPr lang="pt-BR" sz="2800" dirty="0" smtClean="0"/>
                  <a:t>Aprendizado de máquina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Aprendizado supervisionado</a:t>
                </a:r>
                <a:r>
                  <a:rPr lang="pt-BR" dirty="0" smtClean="0"/>
                  <a:t>: Para </a:t>
                </a:r>
                <a:r>
                  <a:rPr lang="pt-BR" dirty="0"/>
                  <a:t>cada dado observado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𝑥</m:t>
                        </m:r>
                      </m:e>
                      <m:sub>
                        <m:r>
                          <a:rPr lang="pt-BR" i="1"/>
                          <m:t>𝑖</m:t>
                        </m:r>
                      </m:sub>
                    </m:sSub>
                    <m:r>
                      <a:rPr lang="pt-BR"/>
                      <m:t>, </m:t>
                    </m:r>
                    <m:r>
                      <a:rPr lang="pt-BR" i="1"/>
                      <m:t>𝑖</m:t>
                    </m:r>
                    <m:r>
                      <a:rPr lang="pt-BR"/>
                      <m:t>=1, …, </m:t>
                    </m:r>
                    <m:r>
                      <a:rPr lang="pt-BR" i="1"/>
                      <m:t>𝑛</m:t>
                    </m:r>
                  </m:oMath>
                </a14:m>
                <a:r>
                  <a:rPr lang="pt-BR" dirty="0"/>
                  <a:t> existe uma resposta associada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𝑦</m:t>
                        </m:r>
                      </m:e>
                      <m:sub>
                        <m:r>
                          <a:rPr lang="pt-BR" i="1"/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endParaRPr lang="pt-BR" dirty="0"/>
              </a:p>
              <a:p>
                <a:r>
                  <a:rPr lang="pt-BR" b="1" dirty="0" smtClean="0"/>
                  <a:t>Aprendizado não supervisionado: </a:t>
                </a:r>
                <a:r>
                  <a:rPr lang="pt-BR" dirty="0"/>
                  <a:t>P</a:t>
                </a:r>
                <a:r>
                  <a:rPr lang="pt-BR" dirty="0" smtClean="0"/>
                  <a:t>ara </a:t>
                </a:r>
                <a:r>
                  <a:rPr lang="pt-BR" dirty="0"/>
                  <a:t>cada dado observado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𝑥</m:t>
                        </m:r>
                      </m:e>
                      <m:sub>
                        <m:r>
                          <a:rPr lang="pt-BR" i="1"/>
                          <m:t>𝑖</m:t>
                        </m:r>
                      </m:sub>
                    </m:sSub>
                    <m:r>
                      <a:rPr lang="pt-BR"/>
                      <m:t>, </m:t>
                    </m:r>
                    <m:r>
                      <a:rPr lang="pt-BR" i="1"/>
                      <m:t>𝑖</m:t>
                    </m:r>
                    <m:r>
                      <a:rPr lang="pt-BR"/>
                      <m:t>=1, …, </m:t>
                    </m:r>
                    <m:r>
                      <a:rPr lang="pt-BR" i="1"/>
                      <m:t>𝑛</m:t>
                    </m:r>
                  </m:oMath>
                </a14:m>
                <a:r>
                  <a:rPr lang="pt-BR" dirty="0"/>
                  <a:t>, temos as informações sobre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𝑥</m:t>
                        </m:r>
                      </m:e>
                      <m:sub>
                        <m:r>
                          <a:rPr lang="pt-BR" i="1"/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porém não temos uma resposta associada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𝑦</m:t>
                        </m:r>
                      </m:e>
                      <m:sub>
                        <m:r>
                          <a:rPr lang="pt-BR" i="1"/>
                          <m:t>𝑖</m:t>
                        </m:r>
                      </m:sub>
                    </m:sSub>
                  </m:oMath>
                </a14:m>
                <a:r>
                  <a:rPr lang="pt-BR" b="1" dirty="0" smtClean="0"/>
                  <a:t>.</a:t>
                </a:r>
                <a:endParaRPr lang="pt-BR" b="1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:endParaRPr lang="pt-BR" dirty="0" smtClean="0"/>
              </a:p>
              <a:p>
                <a:r>
                  <a:rPr lang="pt-BR" sz="2800" dirty="0" smtClean="0"/>
                  <a:t>Algoritmo K-</a:t>
                </a:r>
                <a:r>
                  <a:rPr lang="pt-BR" sz="2800" dirty="0" err="1" smtClean="0"/>
                  <a:t>Means</a:t>
                </a:r>
                <a:endParaRPr lang="pt-BR" sz="2800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/>
                  <a:t>O algoritmo K-</a:t>
                </a:r>
                <a:r>
                  <a:rPr lang="pt-BR" dirty="0" err="1"/>
                  <a:t>means</a:t>
                </a:r>
                <a:r>
                  <a:rPr lang="pt-BR" dirty="0"/>
                  <a:t> é uma abordagem simples para particionar dados em subgrupos (</a:t>
                </a:r>
                <a14:m>
                  <m:oMath xmlns:m="http://schemas.openxmlformats.org/officeDocument/2006/math">
                    <m:r>
                      <a:rPr lang="pt-BR" i="1"/>
                      <m:t>𝑘</m:t>
                    </m:r>
                  </m:oMath>
                </a14:m>
                <a:r>
                  <a:rPr lang="pt-BR" dirty="0"/>
                  <a:t>), este algoritmo utiliza o conceito da distância Euclidiana para calcular as distâncias entre cada ponto de observação e os centros de cada grupo (</a:t>
                </a:r>
                <a14:m>
                  <m:oMath xmlns:m="http://schemas.openxmlformats.org/officeDocument/2006/math">
                    <m:r>
                      <a:rPr lang="pt-BR" i="1"/>
                      <m:t>𝑘</m:t>
                    </m:r>
                  </m:oMath>
                </a14:m>
                <a:r>
                  <a:rPr lang="pt-BR" dirty="0"/>
                  <a:t>)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 rotWithShape="0">
                <a:blip r:embed="rId2"/>
                <a:stretch>
                  <a:fillRect l="-1212" r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07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361185" cy="4023360"/>
          </a:xfrm>
        </p:spPr>
        <p:txBody>
          <a:bodyPr/>
          <a:lstStyle/>
          <a:p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Atribuir um cluster para cada ponto de observação de forma aleatória;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Posicionar os clusters aleatoriamente;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Cada ponto de observação é associado ao cluster mais próximo;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Posicionar os clusters no centro dos pontos de observações;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Repetir o passo 3 e 4;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Obter o resultado final;</a:t>
            </a:r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75082" y="1845734"/>
            <a:ext cx="4580598" cy="411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7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5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1. Introdução</a:t>
            </a:r>
          </a:p>
          <a:p>
            <a:r>
              <a:rPr lang="pt-BR" sz="2800" dirty="0" smtClean="0"/>
              <a:t>2. Fundamentos teóricos</a:t>
            </a:r>
          </a:p>
          <a:p>
            <a:r>
              <a:rPr lang="pt-BR" sz="2800" dirty="0" smtClean="0"/>
              <a:t>3. Resultados obtidos</a:t>
            </a:r>
          </a:p>
          <a:p>
            <a:r>
              <a:rPr lang="pt-BR" sz="2800" dirty="0" smtClean="0"/>
              <a:t>4. Considerações finais</a:t>
            </a:r>
          </a:p>
          <a:p>
            <a:r>
              <a:rPr lang="pt-BR" sz="2800" dirty="0" smtClean="0"/>
              <a:t>5. Referências</a:t>
            </a:r>
          </a:p>
        </p:txBody>
      </p:sp>
    </p:spTree>
    <p:extLst>
      <p:ext uri="{BB962C8B-B14F-4D97-AF65-F5344CB8AC3E}">
        <p14:creationId xmlns:p14="http://schemas.microsoft.com/office/powerpoint/2010/main" val="275327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/>
              <a:t>número de supermercados e lojas de conveniências crescem cada vez mais, porém o número de clientes não estão aumentando da mesma maneira (KHANAL, 2016, p. 2).  </a:t>
            </a:r>
            <a:r>
              <a:rPr lang="pt-BR" dirty="0" err="1"/>
              <a:t>Khanal</a:t>
            </a:r>
            <a:r>
              <a:rPr lang="pt-BR" dirty="0"/>
              <a:t> (2016), observa que antigamente o preço era o único diferencial entre os supermercados, já hoje em dia muitos outros fatores são levados em consideração. A utilização de novas tecnologias é um fator importante para aprimorar o modelo de negócio e a satisfação do cliente.</a:t>
            </a:r>
          </a:p>
          <a:p>
            <a:pPr marL="0" indent="0">
              <a:buNone/>
            </a:pPr>
            <a:r>
              <a:rPr lang="pt-BR" dirty="0"/>
              <a:t>Atualmente, todos os setores comerciais estão focando em entender a necessidade de cada cliente individualmente, tornando mais fácil atendê-los, e não se desgastando com os competidores (BERRY e LINOFF, 2004, p. 2).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06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Como seria possível segmentar os clientes de um estabelecimento, definindo um perfil de compra para cada um deles? 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0753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Todas </a:t>
            </a:r>
            <a:r>
              <a:rPr lang="pt-BR" dirty="0"/>
              <a:t>as empresas estão caminhando para um único objetivo, o de entender as necessidades de cada cliente individualmente. E as empresas estão utilizando esse entendimento para fidelizar os clientes ao invés de competir diretamente com os concorrentes</a:t>
            </a:r>
            <a:r>
              <a:rPr lang="pt-BR" dirty="0" smtClean="0"/>
              <a:t>. </a:t>
            </a:r>
            <a:r>
              <a:rPr lang="pt-BR" dirty="0"/>
              <a:t>(BERRY e LINOFF, 2004, p. 2)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29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O objetivo deste trabalho é analisar um </a:t>
            </a:r>
            <a:r>
              <a:rPr lang="pt-BR" dirty="0" smtClean="0"/>
              <a:t>conjunto </a:t>
            </a:r>
            <a:r>
              <a:rPr lang="pt-BR" dirty="0"/>
              <a:t>de dados referentes as despesas de vários clientes em um atacado, e com base nas despesas e nos diferentes produtos comprados segmentar os clientes em diversos perfis.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62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Descoberta de Conhecimento em Banco de Dados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Segundo </a:t>
            </a:r>
            <a:r>
              <a:rPr lang="pt-BR" dirty="0" err="1"/>
              <a:t>Fayyad</a:t>
            </a:r>
            <a:r>
              <a:rPr lang="pt-BR" dirty="0"/>
              <a:t>, </a:t>
            </a:r>
            <a:r>
              <a:rPr lang="pt-BR" dirty="0" err="1"/>
              <a:t>Piatetsky</a:t>
            </a:r>
            <a:r>
              <a:rPr lang="pt-BR" dirty="0"/>
              <a:t>-Shapiro e </a:t>
            </a:r>
            <a:r>
              <a:rPr lang="pt-BR" dirty="0" err="1"/>
              <a:t>Smyth</a:t>
            </a:r>
            <a:r>
              <a:rPr lang="pt-BR" dirty="0"/>
              <a:t> (1996), o processo de Descoberta de </a:t>
            </a:r>
            <a:r>
              <a:rPr lang="pt-BR" dirty="0" err="1"/>
              <a:t>Conhencimento</a:t>
            </a:r>
            <a:r>
              <a:rPr lang="pt-BR" dirty="0"/>
              <a:t> em Banco de Dados pode ser dividido em alguns </a:t>
            </a:r>
            <a:r>
              <a:rPr lang="pt-BR" dirty="0" smtClean="0"/>
              <a:t>passos:</a:t>
            </a:r>
          </a:p>
          <a:p>
            <a:pPr marL="0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Seleção dos dados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Pré-Processamento e Limpeza (Escalonamento dos dados e detecção de desvios)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Data Mining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58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2800" dirty="0" smtClean="0"/>
              <a:t>Escalonamento dos dados – Logaritmo Natural</a:t>
            </a:r>
            <a:endParaRPr lang="pt-BR" sz="2800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43270" y="3035513"/>
            <a:ext cx="4119245" cy="2941955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23006" y="3035513"/>
            <a:ext cx="4754280" cy="29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9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Fundamentos Teóricos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39909" cy="4023360"/>
          </a:xfrm>
        </p:spPr>
        <p:txBody>
          <a:bodyPr/>
          <a:lstStyle/>
          <a:p>
            <a:endParaRPr lang="pt-BR" dirty="0" smtClean="0"/>
          </a:p>
          <a:p>
            <a:r>
              <a:rPr lang="pt-BR" sz="2800" dirty="0" err="1" smtClean="0"/>
              <a:t>Deteção</a:t>
            </a:r>
            <a:r>
              <a:rPr lang="pt-BR" sz="2800" dirty="0" smtClean="0"/>
              <a:t> de Desvios</a:t>
            </a:r>
          </a:p>
          <a:p>
            <a:endParaRPr lang="pt-BR" dirty="0" smtClean="0"/>
          </a:p>
          <a:p>
            <a:r>
              <a:rPr lang="pt-BR" dirty="0"/>
              <a:t>Segundo James, Witten, et al. (2013), o algoritmo K-</a:t>
            </a:r>
            <a:r>
              <a:rPr lang="pt-BR" dirty="0" err="1"/>
              <a:t>means</a:t>
            </a:r>
            <a:r>
              <a:rPr lang="pt-BR" dirty="0"/>
              <a:t> força cada pondo de observação a fazer parte de um grupo, durante a etapa de agrupamento.</a:t>
            </a:r>
            <a:endParaRPr lang="pt-BR" dirty="0" smtClean="0"/>
          </a:p>
        </p:txBody>
      </p: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7050405" y="2671551"/>
            <a:ext cx="41052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1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583</TotalTime>
  <Words>495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Retrospectiva</vt:lpstr>
      <vt:lpstr>Análise de agrupamento de perfis de clientes de um comércio atacadista utilizando o algoritmo K-Means</vt:lpstr>
      <vt:lpstr>Estrutura do trabalho</vt:lpstr>
      <vt:lpstr>Introdução</vt:lpstr>
      <vt:lpstr>Problema</vt:lpstr>
      <vt:lpstr>Justificativa</vt:lpstr>
      <vt:lpstr>Objetivo</vt:lpstr>
      <vt:lpstr>Fundamentos Teóricos</vt:lpstr>
      <vt:lpstr>Fundamentos Teóricos</vt:lpstr>
      <vt:lpstr>Fundamentos Teóricos</vt:lpstr>
      <vt:lpstr>Fundamentos Teóricos</vt:lpstr>
      <vt:lpstr>Fundamentos Teóricos</vt:lpstr>
      <vt:lpstr>Fundamentos Teóricos</vt:lpstr>
      <vt:lpstr>Fundamentos Teóricos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agrupamento de perfis de clientes de um comércio atacadista</dc:title>
  <dc:creator>Erick</dc:creator>
  <cp:lastModifiedBy>Erick</cp:lastModifiedBy>
  <cp:revision>19</cp:revision>
  <dcterms:created xsi:type="dcterms:W3CDTF">2017-11-25T13:17:34Z</dcterms:created>
  <dcterms:modified xsi:type="dcterms:W3CDTF">2017-11-25T23:01:16Z</dcterms:modified>
</cp:coreProperties>
</file>