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3" r:id="rId10"/>
    <p:sldId id="267" r:id="rId11"/>
    <p:sldId id="274" r:id="rId12"/>
    <p:sldId id="268" r:id="rId13"/>
    <p:sldId id="269" r:id="rId14"/>
    <p:sldId id="270" r:id="rId15"/>
    <p:sldId id="264" r:id="rId16"/>
    <p:sldId id="265" r:id="rId17"/>
    <p:sldId id="266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C3AC1C3-FBBE-4629-9136-7D9736455438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73"/>
            <p14:sldId id="267"/>
            <p14:sldId id="274"/>
            <p14:sldId id="268"/>
            <p14:sldId id="269"/>
            <p14:sldId id="270"/>
            <p14:sldId id="264"/>
            <p14:sldId id="265"/>
            <p14:sldId id="266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600" dirty="0" smtClean="0"/>
              <a:t>Análise de agrupamento de perfis de clientes de um comércio atacadista utilizando o algoritmo K-</a:t>
            </a:r>
            <a:r>
              <a:rPr lang="pt-BR" sz="6600" dirty="0" err="1" smtClean="0"/>
              <a:t>Means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89807"/>
          </a:xfrm>
        </p:spPr>
        <p:txBody>
          <a:bodyPr>
            <a:normAutofit/>
          </a:bodyPr>
          <a:lstStyle/>
          <a:p>
            <a:r>
              <a:rPr lang="pt-BR" sz="1200" dirty="0" smtClean="0"/>
              <a:t>Adriano Silva Gama</a:t>
            </a:r>
          </a:p>
          <a:p>
            <a:r>
              <a:rPr lang="pt-BR" sz="1200" dirty="0" smtClean="0"/>
              <a:t>Anderson </a:t>
            </a:r>
            <a:r>
              <a:rPr lang="pt-BR" sz="1200" dirty="0" err="1" smtClean="0"/>
              <a:t>Vierira</a:t>
            </a:r>
            <a:r>
              <a:rPr lang="pt-BR" sz="1200" dirty="0" smtClean="0"/>
              <a:t> </a:t>
            </a:r>
            <a:r>
              <a:rPr lang="pt-BR" sz="1200" dirty="0" err="1" smtClean="0"/>
              <a:t>farago</a:t>
            </a:r>
            <a:endParaRPr lang="pt-BR" sz="1200" dirty="0" smtClean="0"/>
          </a:p>
          <a:p>
            <a:r>
              <a:rPr lang="pt-BR" sz="1200" dirty="0" smtClean="0"/>
              <a:t>Diego de Lima </a:t>
            </a:r>
            <a:r>
              <a:rPr lang="pt-BR" sz="1200" dirty="0" err="1" smtClean="0"/>
              <a:t>honda</a:t>
            </a:r>
            <a:endParaRPr lang="pt-BR" sz="1200" dirty="0" smtClean="0"/>
          </a:p>
          <a:p>
            <a:r>
              <a:rPr lang="pt-BR" sz="1200" dirty="0" smtClean="0"/>
              <a:t>Erick oliveira </a:t>
            </a:r>
            <a:r>
              <a:rPr lang="pt-BR" sz="1200" dirty="0" err="1" smtClean="0"/>
              <a:t>kawauche</a:t>
            </a:r>
            <a:endParaRPr lang="pt-BR" sz="1200" dirty="0" smtClean="0"/>
          </a:p>
          <a:p>
            <a:r>
              <a:rPr lang="pt-BR" sz="1200" dirty="0" smtClean="0"/>
              <a:t>Mauro </a:t>
            </a:r>
            <a:r>
              <a:rPr lang="pt-BR" sz="1200" dirty="0" err="1" smtClean="0"/>
              <a:t>sanches</a:t>
            </a:r>
            <a:r>
              <a:rPr lang="pt-BR" sz="1200" dirty="0" smtClean="0"/>
              <a:t> </a:t>
            </a:r>
            <a:r>
              <a:rPr lang="pt-BR" sz="1200" dirty="0" err="1" smtClean="0"/>
              <a:t>freitas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5561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Fundamentos </a:t>
            </a:r>
            <a:r>
              <a:rPr lang="pt-BR" sz="4000" dirty="0" smtClean="0"/>
              <a:t>Teóricos – Pré-Processamento e Limpeza 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748363" cy="4023360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Escalonamento </a:t>
            </a:r>
            <a:r>
              <a:rPr lang="pt-BR" sz="2800" dirty="0" smtClean="0"/>
              <a:t>dos dados – Logaritmo </a:t>
            </a:r>
            <a:r>
              <a:rPr lang="pt-BR" sz="2800" dirty="0" smtClean="0"/>
              <a:t>Natural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K-</a:t>
            </a:r>
            <a:r>
              <a:rPr lang="pt-BR" dirty="0" err="1" smtClean="0"/>
              <a:t>means</a:t>
            </a:r>
            <a:r>
              <a:rPr lang="pt-BR" dirty="0" smtClean="0"/>
              <a:t> utiliza distância euclidiana;</a:t>
            </a:r>
            <a:endParaRPr lang="pt-BR" dirty="0"/>
          </a:p>
          <a:p>
            <a:pPr lvl="1"/>
            <a:r>
              <a:rPr lang="pt-BR" dirty="0" smtClean="0"/>
              <a:t>Dados na mesma escala;</a:t>
            </a:r>
          </a:p>
          <a:p>
            <a:pPr lvl="1"/>
            <a:r>
              <a:rPr lang="pt-BR" dirty="0" smtClean="0"/>
              <a:t>Facilita a interpretação;</a:t>
            </a:r>
          </a:p>
          <a:p>
            <a:pPr lvl="1"/>
            <a:r>
              <a:rPr lang="pt-BR" dirty="0" smtClean="0"/>
              <a:t>Agilidade no modelo;</a:t>
            </a: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36435" y="2386436"/>
            <a:ext cx="4119245" cy="2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9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do Escalonamento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509" y="1846263"/>
            <a:ext cx="680130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Fundamentos Teóricos – Pré-Processamento e Limpeza 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9909" cy="4023360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err="1" smtClean="0"/>
              <a:t>Deteção</a:t>
            </a:r>
            <a:r>
              <a:rPr lang="pt-BR" sz="2800" dirty="0" smtClean="0"/>
              <a:t> de Desvios</a:t>
            </a:r>
          </a:p>
          <a:p>
            <a:endParaRPr lang="pt-BR" dirty="0" smtClean="0"/>
          </a:p>
          <a:p>
            <a:r>
              <a:rPr lang="pt-BR" dirty="0"/>
              <a:t>Segundo James, Witten, et al. (2013), o algoritmo K-</a:t>
            </a:r>
            <a:r>
              <a:rPr lang="pt-BR" dirty="0" err="1"/>
              <a:t>means</a:t>
            </a:r>
            <a:r>
              <a:rPr lang="pt-BR" dirty="0"/>
              <a:t> força cada pondo de observação a fazer parte de um grupo, durante a etapa de agrupamento.</a:t>
            </a:r>
            <a:endParaRPr lang="pt-BR" dirty="0" smtClean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50405" y="2671551"/>
            <a:ext cx="41052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Fundamentos </a:t>
            </a:r>
            <a:r>
              <a:rPr lang="pt-BR" sz="4000" dirty="0" smtClean="0"/>
              <a:t>Teóricos – Pré-Processamento e Limpeza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1" y="1845734"/>
            <a:ext cx="4916342" cy="4023360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Análise de Componentes Principais (PCA)</a:t>
            </a:r>
          </a:p>
          <a:p>
            <a:endParaRPr lang="pt-BR" dirty="0"/>
          </a:p>
          <a:p>
            <a:r>
              <a:rPr lang="pt-BR" dirty="0"/>
              <a:t>Quando estamos manipulando uma base de dados com uma quantidade de atributos muito grande, a técnica de PCA nos permite resumir esses atributos em dimensões menores mas que ainda assim representem a mesma variância do dado </a:t>
            </a:r>
            <a:r>
              <a:rPr lang="pt-BR" dirty="0" smtClean="0"/>
              <a:t>original.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55105" y="3028739"/>
            <a:ext cx="46005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5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Resultado da Análise de Componentes Principais (PCA)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96282" y="2728238"/>
            <a:ext cx="4905846" cy="31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5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endParaRPr lang="pt-BR" dirty="0" smtClean="0"/>
              </a:p>
              <a:p>
                <a:r>
                  <a:rPr lang="pt-BR" sz="2800" dirty="0" smtClean="0"/>
                  <a:t>Algoritmo K-</a:t>
                </a:r>
                <a:r>
                  <a:rPr lang="pt-BR" sz="2800" dirty="0" err="1" smtClean="0"/>
                  <a:t>Means</a:t>
                </a:r>
                <a:endParaRPr lang="pt-BR" sz="2800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/>
                  <a:t>O algoritmo K-</a:t>
                </a:r>
                <a:r>
                  <a:rPr lang="pt-BR" dirty="0" err="1"/>
                  <a:t>means</a:t>
                </a:r>
                <a:r>
                  <a:rPr lang="pt-BR" dirty="0"/>
                  <a:t> é uma abordagem simples para particionar dados em subgrupos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), este algoritmo utiliza o conceito da distância Euclidiana para calcular as distâncias entre cada ponto de observação e os centros de cada grupo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 rotWithShape="0">
                <a:blip r:embed="rId2"/>
                <a:stretch>
                  <a:fillRect l="-1212" r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07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61185" cy="4023360"/>
          </a:xfrm>
        </p:spPr>
        <p:txBody>
          <a:bodyPr/>
          <a:lstStyle/>
          <a:p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Atribuir um cluster para cada ponto de observação de forma aleatória;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Posicionar os clusters aleatoriamente;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Cada ponto de observação é associado ao cluster mais próximo;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Posicionar os clusters no centro dos pontos de observações;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Repetir o passo 3 e 4;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Obter o resultado final;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75082" y="1845734"/>
            <a:ext cx="4580598" cy="41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7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Método do Cotovelo				Método da Silhueta				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791467"/>
            <a:ext cx="3190875" cy="2790825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49180" y="3051621"/>
            <a:ext cx="4507144" cy="20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5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Obtido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610" y="1915743"/>
            <a:ext cx="4919468" cy="31077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924" y="5201850"/>
            <a:ext cx="6016839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5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78228"/>
            <a:ext cx="10058400" cy="3990866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algoritmo K-</a:t>
            </a:r>
            <a:r>
              <a:rPr lang="pt-BR" dirty="0" err="1" smtClean="0"/>
              <a:t>Means</a:t>
            </a:r>
            <a:r>
              <a:rPr lang="pt-BR" dirty="0" smtClean="0"/>
              <a:t> apresentou um bom resultado e os clusters foram bem definidos. Com isso conseguimos atingir o objetivo deste trabalho que era segmentar os clientes em diferentes perfis.</a:t>
            </a:r>
          </a:p>
          <a:p>
            <a:endParaRPr lang="pt-BR" dirty="0"/>
          </a:p>
          <a:p>
            <a:r>
              <a:rPr lang="pt-BR" dirty="0" smtClean="0"/>
              <a:t>Como melhoria seria interessante aplicar um algoritmo de associação para conseguir descobrir quais produtos os clientes compram em conjunto para oferecer ofertas específicas para cada um deles.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25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1. Introdução</a:t>
            </a:r>
          </a:p>
          <a:p>
            <a:r>
              <a:rPr lang="pt-BR" sz="2800" dirty="0" smtClean="0"/>
              <a:t>2. Fundamentos teóricos</a:t>
            </a:r>
          </a:p>
          <a:p>
            <a:r>
              <a:rPr lang="pt-BR" sz="2800" dirty="0" smtClean="0"/>
              <a:t>3. Resultados obtidos</a:t>
            </a:r>
          </a:p>
          <a:p>
            <a:r>
              <a:rPr lang="pt-BR" sz="2800" dirty="0" smtClean="0"/>
              <a:t>4. Considerações finais</a:t>
            </a:r>
          </a:p>
          <a:p>
            <a:r>
              <a:rPr lang="pt-BR" sz="2800" dirty="0" smtClean="0"/>
              <a:t>5. Referências</a:t>
            </a:r>
          </a:p>
        </p:txBody>
      </p:sp>
    </p:spTree>
    <p:extLst>
      <p:ext uri="{BB962C8B-B14F-4D97-AF65-F5344CB8AC3E}">
        <p14:creationId xmlns:p14="http://schemas.microsoft.com/office/powerpoint/2010/main" val="275327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número de supermercados e lojas de conveniências crescem cada vez mais, porém o número de clientes não estão aumentando da mesma maneira (KHANAL, 2016, p. 2).  </a:t>
            </a:r>
          </a:p>
          <a:p>
            <a:pPr marL="0" indent="0">
              <a:buNone/>
            </a:pPr>
            <a:r>
              <a:rPr lang="pt-BR" dirty="0"/>
              <a:t>Atualmente, todos os setores comerciais estão focando em entender a necessidade de cada cliente individualmente, tornando mais fácil atendê-los, e não se desgastando com os competidores (BERRY e LINOFF, 2004, p. 2).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06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Como seria possível segmentar os clientes de um estabelecimento, definindo um perfil de compra para cada um deles? 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0753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Todas </a:t>
            </a:r>
            <a:r>
              <a:rPr lang="pt-BR" dirty="0"/>
              <a:t>as empresas estão caminhando para um único objetivo, o de entender as necessidades de cada cliente individualmente. E as empresas estão utilizando esse entendimento para fidelizar os clientes ao invés de competir diretamente com os concorrentes</a:t>
            </a:r>
            <a:r>
              <a:rPr lang="pt-BR" dirty="0" smtClean="0"/>
              <a:t>. </a:t>
            </a:r>
            <a:r>
              <a:rPr lang="pt-BR" dirty="0"/>
              <a:t>(BERRY e LINOFF, 2004, p. 2)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29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O objetivo deste trabalho é analisar um </a:t>
            </a:r>
            <a:r>
              <a:rPr lang="pt-BR" dirty="0" smtClean="0"/>
              <a:t>conjunto </a:t>
            </a:r>
            <a:r>
              <a:rPr lang="pt-BR" dirty="0"/>
              <a:t>de dados referentes as despesas de vários clientes em um atacado, e com base nas despesas e nos diferentes produtos comprados segmentar os clientes em diversos </a:t>
            </a:r>
            <a:r>
              <a:rPr lang="pt-BR" dirty="0" smtClean="0"/>
              <a:t>perfis utilizando aprendizado de máquina.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62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dirty="0" smtClean="0"/>
              </a:p>
              <a:p>
                <a:r>
                  <a:rPr lang="pt-BR" sz="2800" dirty="0" smtClean="0"/>
                  <a:t>Aprendizado de máquina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Aprendizado supervisionado</a:t>
                </a:r>
                <a:r>
                  <a:rPr lang="pt-BR" dirty="0" smtClean="0"/>
                  <a:t>: Para </a:t>
                </a:r>
                <a:r>
                  <a:rPr lang="pt-BR" dirty="0"/>
                  <a:t>cada dado observado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existe uma resposta associada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Aprendizado não supervisionado: </a:t>
                </a:r>
                <a:r>
                  <a:rPr lang="pt-BR" dirty="0"/>
                  <a:t>P</a:t>
                </a:r>
                <a:r>
                  <a:rPr lang="pt-BR" dirty="0" smtClean="0"/>
                  <a:t>ara </a:t>
                </a:r>
                <a:r>
                  <a:rPr lang="pt-BR" dirty="0"/>
                  <a:t>cada dado observado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temos as informações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porém não temos uma resposta associada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1" dirty="0" smtClean="0"/>
                  <a:t>.</a:t>
                </a:r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Descoberta de Conhecimento em Banco de Dados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Segundo </a:t>
            </a:r>
            <a:r>
              <a:rPr lang="pt-BR" dirty="0" err="1"/>
              <a:t>Fayyad</a:t>
            </a:r>
            <a:r>
              <a:rPr lang="pt-BR" dirty="0"/>
              <a:t>, </a:t>
            </a:r>
            <a:r>
              <a:rPr lang="pt-BR" dirty="0" err="1"/>
              <a:t>Piatetsky</a:t>
            </a:r>
            <a:r>
              <a:rPr lang="pt-BR" dirty="0"/>
              <a:t>-Shapiro e </a:t>
            </a:r>
            <a:r>
              <a:rPr lang="pt-BR" dirty="0" err="1"/>
              <a:t>Smyth</a:t>
            </a:r>
            <a:r>
              <a:rPr lang="pt-BR" dirty="0"/>
              <a:t> (1996), o processo de Descoberta de </a:t>
            </a:r>
            <a:r>
              <a:rPr lang="pt-BR" dirty="0" err="1"/>
              <a:t>Conhencimento</a:t>
            </a:r>
            <a:r>
              <a:rPr lang="pt-BR" dirty="0"/>
              <a:t> em Banco de Dados pode ser dividido em alguns </a:t>
            </a:r>
            <a:r>
              <a:rPr lang="pt-BR" dirty="0" smtClean="0"/>
              <a:t>passos:</a:t>
            </a:r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Seleção dos dados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Pré-Processamento e Limpeza (Escalonamento dos dados e detecção de desvios)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Aplicar o modelo de aprendizado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589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Fundamentos </a:t>
            </a:r>
            <a:r>
              <a:rPr lang="pt-BR" sz="4000" dirty="0" smtClean="0"/>
              <a:t>Teóricos – Seleção dos Dados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dados correspondem aos gastos anuais dos clientes de um distribuidor de produtos para atacados. As informações disponíveis são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457200" lvl="0" indent="-457200">
              <a:buFont typeface="+mj-lt"/>
              <a:buAutoNum type="arabicPeriod"/>
            </a:pPr>
            <a:r>
              <a:rPr lang="pt-BR" dirty="0" err="1" smtClean="0"/>
              <a:t>Fresh</a:t>
            </a:r>
            <a:r>
              <a:rPr lang="pt-BR" dirty="0"/>
              <a:t>: Gastos anuais com produtos frescos;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Milk</a:t>
            </a:r>
            <a:r>
              <a:rPr lang="pt-BR" dirty="0"/>
              <a:t>: Gastos anuais com produtos derivados de leite;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Grocery</a:t>
            </a:r>
            <a:r>
              <a:rPr lang="pt-BR" dirty="0"/>
              <a:t>: Gastos anuais com produtos comestíveis;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Frozen</a:t>
            </a:r>
            <a:r>
              <a:rPr lang="pt-BR" dirty="0"/>
              <a:t>: Gastos anuais com produtos congelados;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Detergents_paper</a:t>
            </a:r>
            <a:r>
              <a:rPr lang="pt-BR" dirty="0"/>
              <a:t>: Gastos anuais com produtos de limpeza;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Delicatessen</a:t>
            </a:r>
            <a:r>
              <a:rPr lang="pt-BR" dirty="0"/>
              <a:t>: Gastos anuais com especiarias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288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784</TotalTime>
  <Words>687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Cambria Math</vt:lpstr>
      <vt:lpstr>Retrospectiva</vt:lpstr>
      <vt:lpstr>Análise de agrupamento de perfis de clientes de um comércio atacadista utilizando o algoritmo K-Means</vt:lpstr>
      <vt:lpstr>Estrutura do trabalho</vt:lpstr>
      <vt:lpstr>Introdução</vt:lpstr>
      <vt:lpstr>Problema</vt:lpstr>
      <vt:lpstr>Justificativa</vt:lpstr>
      <vt:lpstr>Objetivo</vt:lpstr>
      <vt:lpstr>Fundamentos Teóricos</vt:lpstr>
      <vt:lpstr>Fundamentos Teóricos</vt:lpstr>
      <vt:lpstr>Fundamentos Teóricos – Seleção dos Dados</vt:lpstr>
      <vt:lpstr>Fundamentos Teóricos – Pré-Processamento e Limpeza </vt:lpstr>
      <vt:lpstr>Resultado do Escalonamento</vt:lpstr>
      <vt:lpstr>Fundamentos Teóricos – Pré-Processamento e Limpeza </vt:lpstr>
      <vt:lpstr>Fundamentos Teóricos – Pré-Processamento e Limpeza</vt:lpstr>
      <vt:lpstr>Fundamentos Teóricos</vt:lpstr>
      <vt:lpstr>Fundamentos Teóricos</vt:lpstr>
      <vt:lpstr>Fundamentos Teóricos</vt:lpstr>
      <vt:lpstr>Fundamentos Teóricos</vt:lpstr>
      <vt:lpstr>Resultado Obtido</vt:lpstr>
      <vt:lpstr>Considerações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agrupamento de perfis de clientes de um comércio atacadista</dc:title>
  <dc:creator>Erick</dc:creator>
  <cp:lastModifiedBy>Erick</cp:lastModifiedBy>
  <cp:revision>32</cp:revision>
  <dcterms:created xsi:type="dcterms:W3CDTF">2017-11-25T13:17:34Z</dcterms:created>
  <dcterms:modified xsi:type="dcterms:W3CDTF">2017-11-28T21:13:01Z</dcterms:modified>
</cp:coreProperties>
</file>