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67" r:id="rId10"/>
    <p:sldId id="268" r:id="rId11"/>
    <p:sldId id="269" r:id="rId12"/>
    <p:sldId id="270" r:id="rId13"/>
    <p:sldId id="263" r:id="rId14"/>
    <p:sldId id="264" r:id="rId15"/>
    <p:sldId id="265" r:id="rId16"/>
    <p:sldId id="266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CC3AC1C3-FBBE-4629-9136-7D9736455438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73"/>
            <p14:sldId id="267"/>
            <p14:sldId id="268"/>
            <p14:sldId id="269"/>
            <p14:sldId id="270"/>
            <p14:sldId id="263"/>
            <p14:sldId id="264"/>
            <p14:sldId id="265"/>
            <p14:sldId id="266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sz="6600" dirty="0" smtClean="0"/>
              <a:t>Análise de agrupamento de perfis de clientes de um comércio atacadista utilizando o algoritmo K-</a:t>
            </a:r>
            <a:r>
              <a:rPr lang="pt-BR" sz="6600" dirty="0" err="1" smtClean="0"/>
              <a:t>Means</a:t>
            </a:r>
            <a:endParaRPr lang="pt-BR" sz="6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689807"/>
          </a:xfrm>
        </p:spPr>
        <p:txBody>
          <a:bodyPr>
            <a:normAutofit/>
          </a:bodyPr>
          <a:lstStyle/>
          <a:p>
            <a:r>
              <a:rPr lang="pt-BR" sz="1200" dirty="0" smtClean="0"/>
              <a:t>Adriano Silva Gama</a:t>
            </a:r>
          </a:p>
          <a:p>
            <a:r>
              <a:rPr lang="pt-BR" sz="1200" dirty="0" smtClean="0"/>
              <a:t>Anderson </a:t>
            </a:r>
            <a:r>
              <a:rPr lang="pt-BR" sz="1200" dirty="0" err="1" smtClean="0"/>
              <a:t>Vierira</a:t>
            </a:r>
            <a:r>
              <a:rPr lang="pt-BR" sz="1200" dirty="0" smtClean="0"/>
              <a:t> </a:t>
            </a:r>
            <a:r>
              <a:rPr lang="pt-BR" sz="1200" dirty="0" err="1" smtClean="0"/>
              <a:t>farago</a:t>
            </a:r>
            <a:endParaRPr lang="pt-BR" sz="1200" dirty="0" smtClean="0"/>
          </a:p>
          <a:p>
            <a:r>
              <a:rPr lang="pt-BR" sz="1200" dirty="0" smtClean="0"/>
              <a:t>Diego de Lima </a:t>
            </a:r>
            <a:r>
              <a:rPr lang="pt-BR" sz="1200" dirty="0" err="1" smtClean="0"/>
              <a:t>honda</a:t>
            </a:r>
            <a:endParaRPr lang="pt-BR" sz="1200" dirty="0" smtClean="0"/>
          </a:p>
          <a:p>
            <a:r>
              <a:rPr lang="pt-BR" sz="1200" dirty="0" smtClean="0"/>
              <a:t>Erick oliveira </a:t>
            </a:r>
            <a:r>
              <a:rPr lang="pt-BR" sz="1200" dirty="0" err="1" smtClean="0"/>
              <a:t>kawauche</a:t>
            </a:r>
            <a:endParaRPr lang="pt-BR" sz="1200" dirty="0" smtClean="0"/>
          </a:p>
          <a:p>
            <a:r>
              <a:rPr lang="pt-BR" sz="1200" dirty="0" smtClean="0"/>
              <a:t>Mauro </a:t>
            </a:r>
            <a:r>
              <a:rPr lang="pt-BR" sz="1200" dirty="0" err="1" smtClean="0"/>
              <a:t>sanches</a:t>
            </a:r>
            <a:r>
              <a:rPr lang="pt-BR" sz="1200" dirty="0" smtClean="0"/>
              <a:t> </a:t>
            </a:r>
            <a:r>
              <a:rPr lang="pt-BR" sz="1200" dirty="0" err="1" smtClean="0"/>
              <a:t>freitas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555610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Fundamentos Teóricos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039909" cy="4023360"/>
          </a:xfrm>
        </p:spPr>
        <p:txBody>
          <a:bodyPr/>
          <a:lstStyle/>
          <a:p>
            <a:endParaRPr lang="pt-BR" dirty="0" smtClean="0"/>
          </a:p>
          <a:p>
            <a:r>
              <a:rPr lang="pt-BR" sz="2800" dirty="0" err="1" smtClean="0"/>
              <a:t>Deteção</a:t>
            </a:r>
            <a:r>
              <a:rPr lang="pt-BR" sz="2800" dirty="0" smtClean="0"/>
              <a:t> de Desvios</a:t>
            </a:r>
          </a:p>
          <a:p>
            <a:endParaRPr lang="pt-BR" dirty="0" smtClean="0"/>
          </a:p>
          <a:p>
            <a:r>
              <a:rPr lang="pt-BR" dirty="0"/>
              <a:t>Segundo James, Witten, et al. (2013), o algoritmo K-</a:t>
            </a:r>
            <a:r>
              <a:rPr lang="pt-BR" dirty="0" err="1"/>
              <a:t>means</a:t>
            </a:r>
            <a:r>
              <a:rPr lang="pt-BR" dirty="0"/>
              <a:t> força cada pondo de observação a fazer parte de um grupo, durante a etapa de agrupamento.</a:t>
            </a:r>
            <a:endParaRPr lang="pt-BR" dirty="0" smtClean="0"/>
          </a:p>
        </p:txBody>
      </p:sp>
      <p:pic>
        <p:nvPicPr>
          <p:cNvPr id="5" name="Imagem 4"/>
          <p:cNvPicPr/>
          <p:nvPr/>
        </p:nvPicPr>
        <p:blipFill>
          <a:blip r:embed="rId2"/>
          <a:stretch>
            <a:fillRect/>
          </a:stretch>
        </p:blipFill>
        <p:spPr>
          <a:xfrm>
            <a:off x="7050405" y="2671551"/>
            <a:ext cx="410527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05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Fundamentos Teóricos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1" y="1845734"/>
            <a:ext cx="4916342" cy="4023360"/>
          </a:xfrm>
        </p:spPr>
        <p:txBody>
          <a:bodyPr/>
          <a:lstStyle/>
          <a:p>
            <a:endParaRPr lang="pt-BR" dirty="0" smtClean="0"/>
          </a:p>
          <a:p>
            <a:r>
              <a:rPr lang="pt-BR" sz="2800" dirty="0" smtClean="0"/>
              <a:t>Análise de Componentes Principais (PCA)</a:t>
            </a:r>
          </a:p>
          <a:p>
            <a:endParaRPr lang="pt-BR" dirty="0"/>
          </a:p>
          <a:p>
            <a:r>
              <a:rPr lang="pt-BR" dirty="0"/>
              <a:t>Quando estamos manipulando uma base de dados com uma quantidade de atributos muito grande, a técnica de PCA nos permite resumir esses atributos em dimensões menores mas que ainda assim representem a mesma variância do dado </a:t>
            </a:r>
            <a:r>
              <a:rPr lang="pt-BR" dirty="0" smtClean="0"/>
              <a:t>original.</a:t>
            </a: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/>
          <a:stretch>
            <a:fillRect/>
          </a:stretch>
        </p:blipFill>
        <p:spPr>
          <a:xfrm>
            <a:off x="6555105" y="3028739"/>
            <a:ext cx="460057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056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Fundamentos Teóricos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Resultado da Análise de Componentes Principais (PCA)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/>
          <a:stretch>
            <a:fillRect/>
          </a:stretch>
        </p:blipFill>
        <p:spPr>
          <a:xfrm>
            <a:off x="3196282" y="2728238"/>
            <a:ext cx="4905846" cy="314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558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Fundamentos Teóricos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pt-BR" dirty="0" smtClean="0"/>
              </a:p>
              <a:p>
                <a:r>
                  <a:rPr lang="pt-BR" sz="2800" dirty="0" smtClean="0"/>
                  <a:t>Aprendizado de máquina</a:t>
                </a:r>
              </a:p>
              <a:p>
                <a:endParaRPr lang="pt-BR" dirty="0"/>
              </a:p>
              <a:p>
                <a:r>
                  <a:rPr lang="pt-BR" b="1" dirty="0" smtClean="0"/>
                  <a:t>Aprendizado supervisionado</a:t>
                </a:r>
                <a:r>
                  <a:rPr lang="pt-BR" dirty="0" smtClean="0"/>
                  <a:t>: Para </a:t>
                </a:r>
                <a:r>
                  <a:rPr lang="pt-BR" dirty="0"/>
                  <a:t>cada dado observado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=1, …,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 existe uma resposta associada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 smtClean="0"/>
                  <a:t>.</a:t>
                </a:r>
              </a:p>
              <a:p>
                <a:endParaRPr lang="pt-BR" dirty="0"/>
              </a:p>
              <a:p>
                <a:r>
                  <a:rPr lang="pt-BR" b="1" dirty="0" smtClean="0"/>
                  <a:t>Aprendizado não supervisionado: </a:t>
                </a:r>
                <a:r>
                  <a:rPr lang="pt-BR" dirty="0"/>
                  <a:t>P</a:t>
                </a:r>
                <a:r>
                  <a:rPr lang="pt-BR" dirty="0" smtClean="0"/>
                  <a:t>ara </a:t>
                </a:r>
                <a:r>
                  <a:rPr lang="pt-BR" dirty="0"/>
                  <a:t>cada dado observado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=1, …,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, temos as informações sobre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 porém não temos uma resposta associada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b="1" dirty="0" smtClean="0"/>
                  <a:t>.</a:t>
                </a:r>
                <a:endParaRPr lang="pt-BR" b="1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52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Fundamentos Teóricos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023360"/>
              </a:xfrm>
            </p:spPr>
            <p:txBody>
              <a:bodyPr/>
              <a:lstStyle/>
              <a:p>
                <a:endParaRPr lang="pt-BR" dirty="0" smtClean="0"/>
              </a:p>
              <a:p>
                <a:r>
                  <a:rPr lang="pt-BR" sz="2800" dirty="0" smtClean="0"/>
                  <a:t>Algoritmo K-</a:t>
                </a:r>
                <a:r>
                  <a:rPr lang="pt-BR" sz="2800" dirty="0" err="1" smtClean="0"/>
                  <a:t>Means</a:t>
                </a:r>
                <a:endParaRPr lang="pt-BR" sz="2800" dirty="0" smtClean="0"/>
              </a:p>
              <a:p>
                <a:endParaRPr lang="pt-BR" dirty="0" smtClean="0"/>
              </a:p>
              <a:p>
                <a:endParaRPr lang="pt-BR" dirty="0"/>
              </a:p>
              <a:p>
                <a:r>
                  <a:rPr lang="pt-BR" dirty="0"/>
                  <a:t>O algoritmo K-</a:t>
                </a:r>
                <a:r>
                  <a:rPr lang="pt-BR" dirty="0" err="1"/>
                  <a:t>means</a:t>
                </a:r>
                <a:r>
                  <a:rPr lang="pt-BR" dirty="0"/>
                  <a:t> é uma abordagem simples para particionar dados em subgrupos (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), este algoritmo utiliza o conceito da distância Euclidiana para calcular as distâncias entre cada ponto de observação e os centros de cada grupo (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)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023360"/>
              </a:xfrm>
              <a:blipFill rotWithShape="0">
                <a:blip r:embed="rId2"/>
                <a:stretch>
                  <a:fillRect l="-1212" r="-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1077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Fundamentos Teóricos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361185" cy="4023360"/>
          </a:xfrm>
        </p:spPr>
        <p:txBody>
          <a:bodyPr/>
          <a:lstStyle/>
          <a:p>
            <a:endParaRPr lang="pt-BR" dirty="0" smtClean="0"/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Atribuir um cluster para cada ponto de observação de forma aleatória;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Posicionar os clusters aleatoriamente;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Cada ponto de observação é associado ao cluster mais próximo;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Posicionar os clusters no centro dos pontos de observações;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Repetir o passo 3 e 4;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Obter o resultado final;</a:t>
            </a:r>
          </a:p>
          <a:p>
            <a:pPr marL="457200" indent="-457200">
              <a:buFont typeface="+mj-lt"/>
              <a:buAutoNum type="arabicPeriod"/>
            </a:pPr>
            <a:endParaRPr lang="pt-BR" dirty="0" smtClean="0"/>
          </a:p>
          <a:p>
            <a:pPr marL="457200" indent="-457200">
              <a:buFont typeface="+mj-lt"/>
              <a:buAutoNum type="arabicPeriod"/>
            </a:pPr>
            <a:endParaRPr lang="pt-BR" dirty="0"/>
          </a:p>
        </p:txBody>
      </p:sp>
      <p:pic>
        <p:nvPicPr>
          <p:cNvPr id="5" name="Imagem 4"/>
          <p:cNvPicPr/>
          <p:nvPr/>
        </p:nvPicPr>
        <p:blipFill>
          <a:blip r:embed="rId2"/>
          <a:stretch>
            <a:fillRect/>
          </a:stretch>
        </p:blipFill>
        <p:spPr>
          <a:xfrm>
            <a:off x="6575082" y="1845734"/>
            <a:ext cx="4580598" cy="411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879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Fundamentos Teóricos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Método do Cotovelo				Método da Silhueta				</a:t>
            </a: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97280" y="2791467"/>
            <a:ext cx="3190875" cy="2790825"/>
          </a:xfrm>
          <a:prstGeom prst="rect">
            <a:avLst/>
          </a:prstGeom>
        </p:spPr>
      </p:pic>
      <p:pic>
        <p:nvPicPr>
          <p:cNvPr id="5" name="Imagem 4"/>
          <p:cNvPicPr/>
          <p:nvPr/>
        </p:nvPicPr>
        <p:blipFill>
          <a:blip r:embed="rId3"/>
          <a:stretch>
            <a:fillRect/>
          </a:stretch>
        </p:blipFill>
        <p:spPr>
          <a:xfrm>
            <a:off x="6449180" y="3051621"/>
            <a:ext cx="4507144" cy="209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157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 Obtido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1610" y="1915743"/>
            <a:ext cx="4919468" cy="3107724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924" y="5201850"/>
            <a:ext cx="6016839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056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Considerações Finais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78228"/>
            <a:ext cx="10058400" cy="3990866"/>
          </a:xfrm>
        </p:spPr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O algoritmo K-</a:t>
            </a:r>
            <a:r>
              <a:rPr lang="pt-BR" dirty="0" err="1" smtClean="0"/>
              <a:t>Means</a:t>
            </a:r>
            <a:r>
              <a:rPr lang="pt-BR" dirty="0" smtClean="0"/>
              <a:t> apresentou um bom resultado e os clusters foram bem definidos. Com isso conseguimos atingir o objetivo deste trabalho que era segmentar os clientes em diferentes perfis.</a:t>
            </a:r>
          </a:p>
          <a:p>
            <a:endParaRPr lang="pt-BR" dirty="0"/>
          </a:p>
          <a:p>
            <a:r>
              <a:rPr lang="pt-BR" dirty="0" smtClean="0"/>
              <a:t>Como melhoria seria interessante aplicar um algoritmo de associação para conseguir descobrir quais produtos os clientes compram em conjunto para oferecer ofertas específicas para cada um deles.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2258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do trabalho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sz="2800" dirty="0" smtClean="0"/>
              <a:t>1. Introdução</a:t>
            </a:r>
          </a:p>
          <a:p>
            <a:r>
              <a:rPr lang="pt-BR" sz="2800" dirty="0" smtClean="0"/>
              <a:t>2. Fundamentos teóricos</a:t>
            </a:r>
          </a:p>
          <a:p>
            <a:r>
              <a:rPr lang="pt-BR" sz="2800" dirty="0" smtClean="0"/>
              <a:t>3. Resultados obtidos</a:t>
            </a:r>
          </a:p>
          <a:p>
            <a:r>
              <a:rPr lang="pt-BR" sz="2800" dirty="0" smtClean="0"/>
              <a:t>4. Considerações finais</a:t>
            </a:r>
          </a:p>
          <a:p>
            <a:r>
              <a:rPr lang="pt-BR" sz="2800" dirty="0" smtClean="0"/>
              <a:t>5. Referências</a:t>
            </a:r>
          </a:p>
        </p:txBody>
      </p:sp>
    </p:spTree>
    <p:extLst>
      <p:ext uri="{BB962C8B-B14F-4D97-AF65-F5344CB8AC3E}">
        <p14:creationId xmlns:p14="http://schemas.microsoft.com/office/powerpoint/2010/main" val="2753270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O </a:t>
            </a:r>
            <a:r>
              <a:rPr lang="pt-BR" dirty="0"/>
              <a:t>número de supermercados e lojas de conveniências crescem cada vez mais, porém o número de clientes não estão aumentando da mesma maneira (KHANAL, 2016, p. 2).  </a:t>
            </a:r>
            <a:r>
              <a:rPr lang="pt-BR" dirty="0" err="1"/>
              <a:t>Khanal</a:t>
            </a:r>
            <a:r>
              <a:rPr lang="pt-BR" dirty="0"/>
              <a:t> (2016), observa que antigamente o preço era o único diferencial entre os supermercados, já hoje em dia muitos outros fatores são levados em consideração. A utilização de novas tecnologias é um fator importante para aprimorar o modelo de negócio e a satisfação do cliente.</a:t>
            </a:r>
          </a:p>
          <a:p>
            <a:pPr marL="0" indent="0">
              <a:buNone/>
            </a:pPr>
            <a:r>
              <a:rPr lang="pt-BR" dirty="0"/>
              <a:t>Atualmente, todos os setores comerciais estão focando em entender a necessidade de cada cliente individualmente, tornando mais fácil atendê-los, e não se desgastando com os competidores (BERRY e LINOFF, 2004, p. 2).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2062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Como seria possível segmentar os clientes de um estabelecimento, definindo um perfil de compra para cada um deles? </a:t>
            </a:r>
          </a:p>
          <a:p>
            <a:endParaRPr lang="pt-BR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907537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Justificativa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Todas </a:t>
            </a:r>
            <a:r>
              <a:rPr lang="pt-BR" dirty="0"/>
              <a:t>as empresas estão caminhando para um único objetivo, o de entender as necessidades de cada cliente individualmente. E as empresas estão utilizando esse entendimento para fidelizar os clientes ao invés de competir diretamente com os concorrentes</a:t>
            </a:r>
            <a:r>
              <a:rPr lang="pt-BR" dirty="0" smtClean="0"/>
              <a:t>. </a:t>
            </a:r>
            <a:r>
              <a:rPr lang="pt-BR" dirty="0"/>
              <a:t>(BERRY e LINOFF, 2004, p. 2)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8290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/>
              <a:t>O objetivo deste trabalho é analisar um </a:t>
            </a:r>
            <a:r>
              <a:rPr lang="pt-BR" dirty="0" smtClean="0"/>
              <a:t>conjunto </a:t>
            </a:r>
            <a:r>
              <a:rPr lang="pt-BR" dirty="0"/>
              <a:t>de dados referentes as despesas de vários clientes em um atacado, e com base nas despesas e nos diferentes produtos comprados segmentar os clientes em diversos perfis. </a:t>
            </a:r>
          </a:p>
        </p:txBody>
      </p:sp>
    </p:spTree>
    <p:extLst>
      <p:ext uri="{BB962C8B-B14F-4D97-AF65-F5344CB8AC3E}">
        <p14:creationId xmlns:p14="http://schemas.microsoft.com/office/powerpoint/2010/main" val="864620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Fundamentos Teóricos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sz="2800" dirty="0" smtClean="0"/>
              <a:t>Descoberta de Conhecimento em Banco de Dados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Segundo </a:t>
            </a:r>
            <a:r>
              <a:rPr lang="pt-BR" dirty="0" err="1"/>
              <a:t>Fayyad</a:t>
            </a:r>
            <a:r>
              <a:rPr lang="pt-BR" dirty="0"/>
              <a:t>, </a:t>
            </a:r>
            <a:r>
              <a:rPr lang="pt-BR" dirty="0" err="1"/>
              <a:t>Piatetsky</a:t>
            </a:r>
            <a:r>
              <a:rPr lang="pt-BR" dirty="0"/>
              <a:t>-Shapiro e </a:t>
            </a:r>
            <a:r>
              <a:rPr lang="pt-BR" dirty="0" err="1"/>
              <a:t>Smyth</a:t>
            </a:r>
            <a:r>
              <a:rPr lang="pt-BR" dirty="0"/>
              <a:t> (1996), o processo de Descoberta de </a:t>
            </a:r>
            <a:r>
              <a:rPr lang="pt-BR" dirty="0" err="1"/>
              <a:t>Conhencimento</a:t>
            </a:r>
            <a:r>
              <a:rPr lang="pt-BR" dirty="0"/>
              <a:t> em Banco de Dados pode ser dividido em alguns </a:t>
            </a:r>
            <a:r>
              <a:rPr lang="pt-BR" dirty="0" smtClean="0"/>
              <a:t>passos:</a:t>
            </a:r>
          </a:p>
          <a:p>
            <a:pPr marL="0" indent="0">
              <a:buNone/>
            </a:pP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Seleção dos dados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Pré-Processamento e Limpeza (Escalonamento dos dados e detecção de desvios)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Data Mining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5897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Fundamentos Teóricos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 dados correspondem aos gastos anuais dos clientes de um distribuidor de produtos para atacados. As informações disponíveis são</a:t>
            </a:r>
            <a:r>
              <a:rPr lang="pt-BR" dirty="0" smtClean="0"/>
              <a:t>:</a:t>
            </a:r>
          </a:p>
          <a:p>
            <a:endParaRPr lang="pt-BR" dirty="0" smtClean="0"/>
          </a:p>
          <a:p>
            <a:pPr marL="457200" lvl="0" indent="-457200">
              <a:buFont typeface="+mj-lt"/>
              <a:buAutoNum type="arabicPeriod"/>
            </a:pPr>
            <a:r>
              <a:rPr lang="pt-BR" dirty="0" err="1" smtClean="0"/>
              <a:t>Fresh</a:t>
            </a:r>
            <a:r>
              <a:rPr lang="pt-BR" dirty="0"/>
              <a:t>: Gastos anuais com produtos frescos;</a:t>
            </a:r>
          </a:p>
          <a:p>
            <a:pPr marL="457200" lvl="0" indent="-457200">
              <a:buFont typeface="+mj-lt"/>
              <a:buAutoNum type="arabicPeriod"/>
            </a:pPr>
            <a:r>
              <a:rPr lang="pt-BR" dirty="0" err="1"/>
              <a:t>Milk</a:t>
            </a:r>
            <a:r>
              <a:rPr lang="pt-BR" dirty="0"/>
              <a:t>: Gastos anuais com produtos derivados de leite;</a:t>
            </a:r>
          </a:p>
          <a:p>
            <a:pPr marL="457200" lvl="0" indent="-457200">
              <a:buFont typeface="+mj-lt"/>
              <a:buAutoNum type="arabicPeriod"/>
            </a:pPr>
            <a:r>
              <a:rPr lang="pt-BR" dirty="0" err="1"/>
              <a:t>Grocery</a:t>
            </a:r>
            <a:r>
              <a:rPr lang="pt-BR" dirty="0"/>
              <a:t>: Gastos anuais com produtos comestíveis;</a:t>
            </a:r>
          </a:p>
          <a:p>
            <a:pPr marL="457200" lvl="0" indent="-457200">
              <a:buFont typeface="+mj-lt"/>
              <a:buAutoNum type="arabicPeriod"/>
            </a:pPr>
            <a:r>
              <a:rPr lang="pt-BR" dirty="0" err="1"/>
              <a:t>Frozen</a:t>
            </a:r>
            <a:r>
              <a:rPr lang="pt-BR" dirty="0"/>
              <a:t>: Gastos anuais com produtos congelados;</a:t>
            </a:r>
          </a:p>
          <a:p>
            <a:pPr marL="457200" lvl="0" indent="-457200">
              <a:buFont typeface="+mj-lt"/>
              <a:buAutoNum type="arabicPeriod"/>
            </a:pPr>
            <a:r>
              <a:rPr lang="pt-BR" dirty="0" err="1"/>
              <a:t>Detergents_paper</a:t>
            </a:r>
            <a:r>
              <a:rPr lang="pt-BR" dirty="0"/>
              <a:t>: Gastos anuais com produtos de limpeza;</a:t>
            </a:r>
          </a:p>
          <a:p>
            <a:pPr marL="457200" lvl="0" indent="-457200">
              <a:buFont typeface="+mj-lt"/>
              <a:buAutoNum type="arabicPeriod"/>
            </a:pPr>
            <a:r>
              <a:rPr lang="pt-BR" dirty="0" err="1"/>
              <a:t>Delicatessen</a:t>
            </a:r>
            <a:r>
              <a:rPr lang="pt-BR" dirty="0"/>
              <a:t>: Gastos anuais com especiarias</a:t>
            </a:r>
            <a:r>
              <a:rPr lang="pt-BR" dirty="0" smtClean="0"/>
              <a:t>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528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Fundamentos Teóricos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sz="2800" dirty="0" smtClean="0"/>
              <a:t>Escalonamento dos dados – Logaritmo Natural</a:t>
            </a:r>
            <a:endParaRPr lang="pt-BR" sz="2800" dirty="0"/>
          </a:p>
        </p:txBody>
      </p:sp>
      <p:pic>
        <p:nvPicPr>
          <p:cNvPr id="4" name="Imagem 3"/>
          <p:cNvPicPr/>
          <p:nvPr/>
        </p:nvPicPr>
        <p:blipFill>
          <a:blip r:embed="rId2"/>
          <a:stretch>
            <a:fillRect/>
          </a:stretch>
        </p:blipFill>
        <p:spPr>
          <a:xfrm>
            <a:off x="1443270" y="3035513"/>
            <a:ext cx="4119245" cy="2941955"/>
          </a:xfrm>
          <a:prstGeom prst="rect">
            <a:avLst/>
          </a:prstGeom>
        </p:spPr>
      </p:pic>
      <p:pic>
        <p:nvPicPr>
          <p:cNvPr id="5" name="Imagem 4"/>
          <p:cNvPicPr/>
          <p:nvPr/>
        </p:nvPicPr>
        <p:blipFill>
          <a:blip r:embed="rId3"/>
          <a:stretch>
            <a:fillRect/>
          </a:stretch>
        </p:blipFill>
        <p:spPr>
          <a:xfrm>
            <a:off x="5923006" y="3035513"/>
            <a:ext cx="4754280" cy="294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39979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705</TotalTime>
  <Words>693</Words>
  <Application>Microsoft Office PowerPoint</Application>
  <PresentationFormat>Widescreen</PresentationFormat>
  <Paragraphs>98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Calibri</vt:lpstr>
      <vt:lpstr>Calibri Light</vt:lpstr>
      <vt:lpstr>Cambria Math</vt:lpstr>
      <vt:lpstr>Retrospectiva</vt:lpstr>
      <vt:lpstr>Análise de agrupamento de perfis de clientes de um comércio atacadista utilizando o algoritmo K-Means</vt:lpstr>
      <vt:lpstr>Estrutura do trabalho</vt:lpstr>
      <vt:lpstr>Introdução</vt:lpstr>
      <vt:lpstr>Problema</vt:lpstr>
      <vt:lpstr>Justificativa</vt:lpstr>
      <vt:lpstr>Objetivo</vt:lpstr>
      <vt:lpstr>Fundamentos Teóricos</vt:lpstr>
      <vt:lpstr>Fundamentos Teóricos</vt:lpstr>
      <vt:lpstr>Fundamentos Teóricos</vt:lpstr>
      <vt:lpstr>Fundamentos Teóricos</vt:lpstr>
      <vt:lpstr>Fundamentos Teóricos</vt:lpstr>
      <vt:lpstr>Fundamentos Teóricos</vt:lpstr>
      <vt:lpstr>Fundamentos Teóricos</vt:lpstr>
      <vt:lpstr>Fundamentos Teóricos</vt:lpstr>
      <vt:lpstr>Fundamentos Teóricos</vt:lpstr>
      <vt:lpstr>Fundamentos Teóricos</vt:lpstr>
      <vt:lpstr>Resultado Obtido</vt:lpstr>
      <vt:lpstr>Considerações Finais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agrupamento de perfis de clientes de um comércio atacadista</dc:title>
  <dc:creator>Erick</dc:creator>
  <cp:lastModifiedBy>Erick</cp:lastModifiedBy>
  <cp:revision>26</cp:revision>
  <dcterms:created xsi:type="dcterms:W3CDTF">2017-11-25T13:17:34Z</dcterms:created>
  <dcterms:modified xsi:type="dcterms:W3CDTF">2017-11-26T21:34:18Z</dcterms:modified>
</cp:coreProperties>
</file>