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sldIdLst>
    <p:sldId id="256" r:id="rId2"/>
    <p:sldId id="357" r:id="rId3"/>
    <p:sldId id="367" r:id="rId4"/>
    <p:sldId id="358" r:id="rId5"/>
    <p:sldId id="258" r:id="rId6"/>
    <p:sldId id="316" r:id="rId7"/>
    <p:sldId id="318" r:id="rId8"/>
    <p:sldId id="319" r:id="rId9"/>
    <p:sldId id="321" r:id="rId10"/>
    <p:sldId id="356" r:id="rId11"/>
    <p:sldId id="322" r:id="rId12"/>
    <p:sldId id="323" r:id="rId13"/>
    <p:sldId id="355" r:id="rId14"/>
    <p:sldId id="364" r:id="rId15"/>
    <p:sldId id="257" r:id="rId16"/>
    <p:sldId id="365" r:id="rId17"/>
    <p:sldId id="359" r:id="rId18"/>
    <p:sldId id="361" r:id="rId19"/>
    <p:sldId id="370" r:id="rId20"/>
    <p:sldId id="373" r:id="rId21"/>
    <p:sldId id="372" r:id="rId22"/>
    <p:sldId id="362" r:id="rId23"/>
    <p:sldId id="371" r:id="rId24"/>
    <p:sldId id="374" r:id="rId25"/>
    <p:sldId id="368" r:id="rId26"/>
    <p:sldId id="376" r:id="rId27"/>
    <p:sldId id="375" r:id="rId28"/>
    <p:sldId id="34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F13"/>
    <a:srgbClr val="00A8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BD2F7-C428-4B05-8BA9-4F7A7B6FF8EE}" type="datetimeFigureOut">
              <a:rPr lang="es-AR" smtClean="0"/>
              <a:pPr/>
              <a:t>20/07/2018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CE1B-EF30-4790-80EB-15EA0A9DA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618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BDE3F-750A-46C6-82F0-11E32A568E5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01676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66533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20474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BDE3F-750A-46C6-82F0-11E32A568E5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8116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BDE3F-750A-46C6-82F0-11E32A568E5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811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02152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83369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BDE3F-750A-46C6-82F0-11E32A568E5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s-AR" dirty="0" smtClean="0"/>
              <a:t>Date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8116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CE1B-EF30-4790-80EB-15EA0A9DA04E}" type="slidenum">
              <a:rPr lang="es-AR" smtClean="0"/>
              <a:pPr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674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2" name="PwCFirm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tx1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0050" y="6400801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20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4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40FD9592-9C66-4CED-B59B-A5C8608A17F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5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812895" cy="3234363"/>
          </a:xfrm>
        </p:spPr>
        <p:txBody>
          <a:bodyPr>
            <a:normAutofit/>
          </a:bodyPr>
          <a:lstStyle/>
          <a:p>
            <a:r>
              <a:rPr lang="es-AR" sz="3600" dirty="0" smtClean="0"/>
              <a:t>PREDICCIÓN DE DEFICIT EN COMPAÑIAS DE SEGUROS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638" y="1900920"/>
            <a:ext cx="7315200" cy="914400"/>
          </a:xfrm>
        </p:spPr>
        <p:txBody>
          <a:bodyPr>
            <a:noAutofit/>
          </a:bodyPr>
          <a:lstStyle/>
          <a:p>
            <a:r>
              <a:rPr lang="es-AR" sz="6600" dirty="0" smtClean="0"/>
              <a:t>DESAFIO FINAL</a:t>
            </a:r>
            <a:endParaRPr lang="es-AR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7897" y="663632"/>
            <a:ext cx="3044103" cy="15413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9392193" y="3383280"/>
            <a:ext cx="2638698" cy="202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Camila </a:t>
            </a:r>
            <a:r>
              <a:rPr kumimoji="0" lang="es-A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Perez</a:t>
            </a: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A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Brussa</a:t>
            </a: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Diego Frigerio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Luis Carena </a:t>
            </a:r>
            <a:r>
              <a:rPr kumimoji="0" lang="es-A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Goity</a:t>
            </a: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Pamela </a:t>
            </a:r>
            <a:r>
              <a:rPr kumimoji="0" lang="es-A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Ferrario</a:t>
            </a:r>
            <a:endParaRPr kumimoji="0" lang="es-AR" sz="2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6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644351" y="744583"/>
            <a:ext cx="8268975" cy="5094512"/>
            <a:chOff x="186522" y="1196570"/>
            <a:chExt cx="8265961" cy="1847379"/>
          </a:xfrm>
        </p:grpSpPr>
        <p:sp>
          <p:nvSpPr>
            <p:cNvPr id="1152005" name="Rectangle 5"/>
            <p:cNvSpPr>
              <a:spLocks noChangeArrowheads="1"/>
            </p:cNvSpPr>
            <p:nvPr/>
          </p:nvSpPr>
          <p:spPr bwMode="gray">
            <a:xfrm>
              <a:off x="4720211" y="1196570"/>
              <a:ext cx="3732272" cy="18473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63500" tIns="0" rIns="64800" bIns="0" anchor="ctr"/>
            <a:lstStyle/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r>
                <a:rPr lang="es-AR" sz="2500" b="1" dirty="0" smtClean="0">
                  <a:solidFill>
                    <a:schemeClr val="bg1"/>
                  </a:solidFill>
                  <a:latin typeface="Georgia" pitchFamily="18" charset="0"/>
                </a:rPr>
                <a:t>    </a:t>
              </a:r>
              <a:r>
                <a:rPr lang="es-AR" sz="2300" b="1" dirty="0" smtClean="0">
                  <a:solidFill>
                    <a:schemeClr val="bg1"/>
                  </a:solidFill>
                  <a:latin typeface="Georgia" pitchFamily="18" charset="0"/>
                </a:rPr>
                <a:t>Indicadores </a:t>
              </a:r>
              <a:r>
                <a:rPr lang="es-AR" sz="2300" b="1" dirty="0">
                  <a:solidFill>
                    <a:schemeClr val="bg1"/>
                  </a:solidFill>
                  <a:latin typeface="Georgia" pitchFamily="18" charset="0"/>
                </a:rPr>
                <a:t>de gestión</a:t>
              </a:r>
            </a:p>
          </p:txBody>
        </p:sp>
        <p:sp>
          <p:nvSpPr>
            <p:cNvPr id="1152006" name="AutoShape 6"/>
            <p:cNvSpPr>
              <a:spLocks noChangeArrowheads="1"/>
            </p:cNvSpPr>
            <p:nvPr/>
          </p:nvSpPr>
          <p:spPr bwMode="gray">
            <a:xfrm>
              <a:off x="186522" y="1530759"/>
              <a:ext cx="5767761" cy="1071271"/>
            </a:xfrm>
            <a:prstGeom prst="homePlate">
              <a:avLst>
                <a:gd name="adj" fmla="val 5204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756000" bIns="0"/>
            <a:lstStyle/>
            <a:p>
              <a:r>
                <a:rPr lang="es-A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7-    (Gastos + Siniestros)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</a:t>
              </a:r>
              <a:r>
                <a:rPr lang="es-A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Primas Devengadas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</a:t>
              </a:r>
            </a:p>
            <a:p>
              <a:r>
                <a:rPr lang="es-A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8-    </a:t>
              </a:r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Resultado Técnico 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</a:t>
              </a:r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Patrimonio Neto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600" dirty="0">
                <a:solidFill>
                  <a:schemeClr val="accent1"/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9-    </a:t>
              </a:r>
              <a:r>
                <a:rPr lang="pt-B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Resultado Técnico 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</a:t>
              </a:r>
              <a:r>
                <a:rPr lang="es-AR" sz="16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Primas Devengadas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8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89357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10</a:t>
            </a:fld>
            <a:endParaRPr lang="es-AR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043639" y="1920240"/>
            <a:ext cx="1991401" cy="1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77573" y="2638975"/>
            <a:ext cx="1835398" cy="1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77573" y="3331029"/>
            <a:ext cx="1979090" cy="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>
            <a:spLocks noGrp="1" noChangeArrowheads="1"/>
          </p:cNvSpPr>
          <p:nvPr>
            <p:ph type="title"/>
          </p:nvPr>
        </p:nvSpPr>
        <p:spPr>
          <a:xfrm>
            <a:off x="217395" y="3143295"/>
            <a:ext cx="3001794" cy="741018"/>
          </a:xfrm>
        </p:spPr>
        <p:txBody>
          <a:bodyPr>
            <a:noAutofit/>
          </a:bodyPr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926570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664952" y="6514070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11</a:t>
            </a:fld>
            <a:endParaRPr lang="es-AR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2285" y="777979"/>
            <a:ext cx="8070874" cy="530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600" b="1" dirty="0" smtClean="0">
                <a:latin typeface="+mj-lt"/>
              </a:rPr>
              <a:t>1. (Primas </a:t>
            </a:r>
            <a:r>
              <a:rPr lang="es-AR" sz="1600" b="1" dirty="0">
                <a:latin typeface="+mj-lt"/>
              </a:rPr>
              <a:t>Cedidas / Primas Emitidas)</a:t>
            </a:r>
          </a:p>
          <a:p>
            <a:endParaRPr lang="es-AR" sz="1600" b="1" dirty="0">
              <a:latin typeface="+mj-lt"/>
            </a:endParaRPr>
          </a:p>
          <a:p>
            <a:r>
              <a:rPr lang="es-AR" sz="1600" dirty="0">
                <a:latin typeface="+mj-lt"/>
              </a:rPr>
              <a:t>Expresa la proporción de la Producción que es cedida a las reaseguradoras para la cobertura de sus riesgos (en %).</a:t>
            </a:r>
          </a:p>
          <a:p>
            <a:endParaRPr lang="es-AR" sz="1600" dirty="0">
              <a:solidFill>
                <a:schemeClr val="bg1"/>
              </a:solidFill>
              <a:latin typeface="+mj-lt"/>
            </a:endParaRPr>
          </a:p>
          <a:p>
            <a:r>
              <a:rPr lang="pt-BR" sz="1600" b="1" dirty="0" smtClean="0">
                <a:latin typeface="+mj-lt"/>
              </a:rPr>
              <a:t>2. (Siniestros </a:t>
            </a:r>
            <a:r>
              <a:rPr lang="pt-BR" sz="1600" b="1" dirty="0">
                <a:latin typeface="+mj-lt"/>
              </a:rPr>
              <a:t>Netos Devengados / Primas Netas Devengadas)</a:t>
            </a:r>
          </a:p>
          <a:p>
            <a:endParaRPr lang="pt-BR" sz="1600" b="1" dirty="0">
              <a:latin typeface="+mj-lt"/>
            </a:endParaRPr>
          </a:p>
          <a:p>
            <a:r>
              <a:rPr lang="es-AR" sz="1600" dirty="0">
                <a:latin typeface="+mj-lt"/>
              </a:rPr>
              <a:t>Indica la proporción que representan los siniestros pagados y pendientes netos de reaseguro respecto de las primas devengadas netas de reaseguro. Este indicador se denomina usualmente “Siniestralidad” (en %).</a:t>
            </a:r>
          </a:p>
          <a:p>
            <a:endParaRPr lang="es-AR" sz="1600" dirty="0">
              <a:solidFill>
                <a:schemeClr val="bg1"/>
              </a:solidFill>
              <a:latin typeface="+mj-lt"/>
            </a:endParaRPr>
          </a:p>
          <a:p>
            <a:r>
              <a:rPr lang="es-AR" sz="1600" b="1" dirty="0" smtClean="0">
                <a:latin typeface="+mj-lt"/>
              </a:rPr>
              <a:t>3. (Gastos </a:t>
            </a:r>
            <a:r>
              <a:rPr lang="es-AR" sz="1600" b="1" dirty="0">
                <a:latin typeface="+mj-lt"/>
              </a:rPr>
              <a:t>de Producción / Primas y Recargos Emitidos)</a:t>
            </a:r>
          </a:p>
          <a:p>
            <a:endParaRPr lang="es-AR" sz="1600" b="1" dirty="0">
              <a:latin typeface="+mj-lt"/>
            </a:endParaRPr>
          </a:p>
          <a:p>
            <a:r>
              <a:rPr lang="es-AR" sz="1600" dirty="0">
                <a:latin typeface="+mj-lt"/>
              </a:rPr>
              <a:t>Expresa el porcentaje de primas y recargos emitidos destinados a cubrir básicamente el costo de intermediación, además de otros gastos de producción (en </a:t>
            </a:r>
            <a:r>
              <a:rPr lang="es-AR" sz="1600" dirty="0" smtClean="0">
                <a:latin typeface="+mj-lt"/>
              </a:rPr>
              <a:t>%).</a:t>
            </a:r>
          </a:p>
          <a:p>
            <a:endParaRPr lang="es-AR" sz="1600" dirty="0" smtClean="0">
              <a:latin typeface="+mj-lt"/>
            </a:endParaRPr>
          </a:p>
          <a:p>
            <a:r>
              <a:rPr lang="es-AR" sz="1600" b="1" dirty="0" smtClean="0"/>
              <a:t>4. (Gastos de Explotación / Primas y Recargos Emitidos)</a:t>
            </a:r>
          </a:p>
          <a:p>
            <a:endParaRPr lang="es-AR" sz="1600" b="1" dirty="0" smtClean="0"/>
          </a:p>
          <a:p>
            <a:r>
              <a:rPr lang="es-AR" sz="1600" dirty="0" smtClean="0"/>
              <a:t>Expresa el porcentaje de primas y recargos emitidos destinado a cubrir los gastos administrativos de la aseguradora (en %).</a:t>
            </a:r>
          </a:p>
          <a:p>
            <a:endParaRPr lang="es-AR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53652" y="3250865"/>
            <a:ext cx="3015641" cy="406735"/>
          </a:xfrm>
        </p:spPr>
        <p:txBody>
          <a:bodyPr>
            <a:noAutofit/>
          </a:bodyPr>
          <a:lstStyle/>
          <a:p>
            <a:r>
              <a:rPr lang="es-AR" sz="3200" dirty="0" smtClean="0"/>
              <a:t>Indicadores </a:t>
            </a:r>
            <a:r>
              <a:rPr lang="es-AR" sz="3200" dirty="0"/>
              <a:t>de gestión (Cont.)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700687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77000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12</a:t>
            </a:fld>
            <a:endParaRPr lang="es-AR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2286" y="757646"/>
            <a:ext cx="8119673" cy="60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500" b="1" dirty="0" smtClean="0">
                <a:latin typeface="+mj-lt"/>
              </a:rPr>
              <a:t>5. (Gastos </a:t>
            </a:r>
            <a:r>
              <a:rPr lang="es-AR" sz="1500" b="1" dirty="0">
                <a:latin typeface="+mj-lt"/>
              </a:rPr>
              <a:t>Totales / Primas y Recargos Emitidos)</a:t>
            </a:r>
          </a:p>
          <a:p>
            <a:endParaRPr lang="es-AR" sz="1500" b="1" dirty="0">
              <a:latin typeface="+mj-lt"/>
            </a:endParaRPr>
          </a:p>
          <a:p>
            <a:r>
              <a:rPr lang="es-AR" sz="1500" dirty="0">
                <a:latin typeface="+mj-lt"/>
              </a:rPr>
              <a:t>Expresa el porcentaje de primas y recargos emitidos destinados a cubrir el costo total de gestión de la entidad (en %).</a:t>
            </a:r>
          </a:p>
          <a:p>
            <a:endParaRPr lang="es-AR" sz="1500" dirty="0">
              <a:latin typeface="+mj-lt"/>
            </a:endParaRPr>
          </a:p>
          <a:p>
            <a:r>
              <a:rPr lang="es-AR" sz="1500" b="1" dirty="0" smtClean="0">
                <a:latin typeface="+mj-lt"/>
              </a:rPr>
              <a:t>6. (Resultado </a:t>
            </a:r>
            <a:r>
              <a:rPr lang="es-AR" sz="1500" b="1" dirty="0">
                <a:latin typeface="+mj-lt"/>
              </a:rPr>
              <a:t>del Ejercicio / Primas y Recargos Emitidos) . 100</a:t>
            </a:r>
          </a:p>
          <a:p>
            <a:endParaRPr lang="es-AR" sz="1500" b="1" dirty="0">
              <a:latin typeface="+mj-lt"/>
            </a:endParaRPr>
          </a:p>
          <a:p>
            <a:r>
              <a:rPr lang="es-AR" sz="1500" dirty="0">
                <a:latin typeface="+mj-lt"/>
              </a:rPr>
              <a:t>Indica la relación porcentual del Resultado del Ejercicio o período, con relación al total de la producción (en </a:t>
            </a:r>
            <a:r>
              <a:rPr lang="es-AR" sz="1500" dirty="0" smtClean="0">
                <a:latin typeface="+mj-lt"/>
              </a:rPr>
              <a:t>%).</a:t>
            </a:r>
          </a:p>
          <a:p>
            <a:endParaRPr lang="es-AR" sz="1500" dirty="0" smtClean="0">
              <a:latin typeface="+mj-lt"/>
            </a:endParaRPr>
          </a:p>
          <a:p>
            <a:pPr marL="342900" indent="-342900">
              <a:buAutoNum type="arabicPeriod" startAt="7"/>
            </a:pPr>
            <a:r>
              <a:rPr lang="es-AR" sz="1500" b="1" dirty="0" smtClean="0"/>
              <a:t>(Gastos + Siniestros)/ Primas Devengadas)</a:t>
            </a:r>
          </a:p>
          <a:p>
            <a:pPr marL="342900" indent="-342900"/>
            <a:r>
              <a:rPr lang="es-AR" sz="1500" dirty="0" smtClean="0"/>
              <a:t>Indica la proporción que representan los siniestros pagados y pendientes netos de reaseguro</a:t>
            </a:r>
          </a:p>
          <a:p>
            <a:pPr marL="342900" indent="-342900"/>
            <a:r>
              <a:rPr lang="es-AR" sz="1500" dirty="0" smtClean="0"/>
              <a:t>respecto de las primas devengadas netas de reaseguro. Este indicador se denomina usualmente</a:t>
            </a:r>
          </a:p>
          <a:p>
            <a:pPr marL="342900" indent="-342900"/>
            <a:r>
              <a:rPr lang="es-AR" sz="1500" dirty="0" smtClean="0"/>
              <a:t>“Siniestralidad” (en %).</a:t>
            </a:r>
          </a:p>
          <a:p>
            <a:pPr marL="342900" indent="-342900">
              <a:buAutoNum type="arabicPeriod" startAt="7"/>
            </a:pPr>
            <a:endParaRPr lang="es-AR" sz="1500" dirty="0" smtClean="0">
              <a:latin typeface="+mj-lt"/>
            </a:endParaRPr>
          </a:p>
          <a:p>
            <a:endParaRPr lang="es-AR" sz="1500" dirty="0" smtClean="0">
              <a:latin typeface="+mj-lt"/>
            </a:endParaRPr>
          </a:p>
          <a:p>
            <a:r>
              <a:rPr lang="es-AR" sz="1500" dirty="0" smtClean="0">
                <a:latin typeface="+mj-lt"/>
              </a:rPr>
              <a:t>8. </a:t>
            </a:r>
            <a:r>
              <a:rPr lang="es-AR" sz="1500" b="1" dirty="0" smtClean="0"/>
              <a:t>Resultado Tecnico/Patrimonio Neto</a:t>
            </a:r>
          </a:p>
          <a:p>
            <a:r>
              <a:rPr lang="es-AR" sz="1400" dirty="0" smtClean="0"/>
              <a:t>Indica la proporción que representan los siniestros pagados y pendientes netos de reaseguro respecto de las primas devengadas netas de reaseguro. Este indicador se denomina usualmente “Siniestralidad” (en %).</a:t>
            </a:r>
          </a:p>
          <a:p>
            <a:endParaRPr lang="es-AR" sz="1500" b="1" dirty="0" smtClean="0"/>
          </a:p>
          <a:p>
            <a:endParaRPr lang="es-AR" sz="1500" b="1" dirty="0" smtClean="0"/>
          </a:p>
          <a:p>
            <a:r>
              <a:rPr lang="es-AR" sz="1500" dirty="0" smtClean="0">
                <a:latin typeface="+mj-lt"/>
              </a:rPr>
              <a:t>9. </a:t>
            </a:r>
            <a:r>
              <a:rPr lang="es-AR" sz="1500" b="1" dirty="0" smtClean="0"/>
              <a:t>Resultado Tecnico/Prima Devengada</a:t>
            </a:r>
          </a:p>
          <a:p>
            <a:r>
              <a:rPr lang="es-AR" sz="1400" dirty="0" smtClean="0"/>
              <a:t>Indica la proporción que representan los siniestros pagados y pendientes netos de reaseguro respecto de las primas devengadas netas de reaseguro. Este indicador se denomina usualmente “Siniestralidad” (en %).</a:t>
            </a:r>
          </a:p>
          <a:p>
            <a:endParaRPr lang="es-AR" sz="1500" b="1" dirty="0" smtClean="0"/>
          </a:p>
          <a:p>
            <a:endParaRPr lang="es-AR" sz="1500" dirty="0">
              <a:latin typeface="+mj-lt"/>
            </a:endParaRP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title"/>
          </p:nvPr>
        </p:nvSpPr>
        <p:spPr>
          <a:xfrm>
            <a:off x="341334" y="3350250"/>
            <a:ext cx="2902906" cy="638843"/>
          </a:xfrm>
        </p:spPr>
        <p:txBody>
          <a:bodyPr>
            <a:noAutofit/>
          </a:bodyPr>
          <a:lstStyle/>
          <a:p>
            <a:r>
              <a:rPr lang="es-AR" sz="3200" dirty="0" smtClean="0"/>
              <a:t>Indicadores </a:t>
            </a:r>
            <a:r>
              <a:rPr lang="es-AR" sz="3200" dirty="0"/>
              <a:t>de gestión (Cont.)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40717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6" name="AutoShape 6"/>
          <p:cNvSpPr>
            <a:spLocks noChangeArrowheads="1"/>
          </p:cNvSpPr>
          <p:nvPr/>
        </p:nvSpPr>
        <p:spPr bwMode="gray">
          <a:xfrm>
            <a:off x="3709666" y="777902"/>
            <a:ext cx="5447397" cy="5257138"/>
          </a:xfrm>
          <a:prstGeom prst="homePlate">
            <a:avLst>
              <a:gd name="adj" fmla="val 5204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756000" bIns="0"/>
          <a:lstStyle/>
          <a:p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1-      Premios a Cobrar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r>
              <a: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</a:t>
            </a:r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Créditos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r>
              <a: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</a:t>
            </a:r>
          </a:p>
          <a:p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2-     Premios a Cobrar</a:t>
            </a:r>
            <a:endParaRPr lang="pt-B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Patrimonio Neto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500" dirty="0">
              <a:solidFill>
                <a:schemeClr val="accent1"/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3-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Previsiones 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</a:t>
            </a:r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Premios a Cobrar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4-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Creditos Reaseguro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Total de Créditos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5- 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Previsiones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Premios a Cobrar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6-            Otros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Creditos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Total de Créditos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7-    ROE=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Resultado del Ejercicio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Patrimonio Neto al inicio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8-   ROA=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Resultado del Ejercicio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       Activo</a:t>
            </a: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6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8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89357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13</a:t>
            </a:fld>
            <a:endParaRPr lang="es-AR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004450" y="1005840"/>
            <a:ext cx="1991401" cy="11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51447" y="2390782"/>
            <a:ext cx="1783147" cy="1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29824" y="3043646"/>
            <a:ext cx="1979090" cy="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>
            <a:spLocks noGrp="1" noChangeArrowheads="1"/>
          </p:cNvSpPr>
          <p:nvPr>
            <p:ph type="title"/>
          </p:nvPr>
        </p:nvSpPr>
        <p:spPr>
          <a:xfrm>
            <a:off x="217395" y="3143295"/>
            <a:ext cx="3001794" cy="74101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Otros Indicadores</a:t>
            </a:r>
            <a:endParaRPr lang="es-AR" dirty="0"/>
          </a:p>
        </p:txBody>
      </p:sp>
      <p:cxnSp>
        <p:nvCxnSpPr>
          <p:cNvPr id="10" name="Straight Connector 23"/>
          <p:cNvCxnSpPr/>
          <p:nvPr/>
        </p:nvCxnSpPr>
        <p:spPr>
          <a:xfrm flipV="1">
            <a:off x="4025472" y="3731623"/>
            <a:ext cx="1979090" cy="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7171508" y="773548"/>
            <a:ext cx="5020491" cy="5257138"/>
          </a:xfrm>
          <a:prstGeom prst="homePlate">
            <a:avLst>
              <a:gd name="adj" fmla="val 5204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756000" bIns="0"/>
          <a:lstStyle/>
          <a:p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9-    Apalancamiento = ROE - ROA</a:t>
            </a:r>
          </a:p>
          <a:p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10-         Resultado</a:t>
            </a:r>
            <a:endParaRPr lang="pt-B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r>
              <a:rPr lang="pt-B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Prima Devengada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500" dirty="0">
              <a:solidFill>
                <a:schemeClr val="accent1"/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11-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Resultado Financiero 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</a:t>
            </a:r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Resultado Técnico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12-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Prima Anual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Prima Emitida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13-     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RTIP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Prima Devengada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14-    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Cantidad de Juicios 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Reserva Siniestros Pedientes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15-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Cantidad de Mediaciones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Reserva Siniestros Pedientes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16-    </a:t>
            </a:r>
            <a:r>
              <a:rPr lang="pt-B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Cantidad Juicios Adm.</a:t>
            </a:r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Reserva Siniestros Pedientes</a:t>
            </a: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6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6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8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>
              <a:spcBef>
                <a:spcPct val="0"/>
              </a:spcBef>
              <a:spcAft>
                <a:spcPct val="0"/>
              </a:spcAft>
            </a:pPr>
            <a:endParaRPr lang="es-AR" sz="13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13" name="Straight Connector 21"/>
          <p:cNvCxnSpPr/>
          <p:nvPr/>
        </p:nvCxnSpPr>
        <p:spPr>
          <a:xfrm>
            <a:off x="3947093" y="1694096"/>
            <a:ext cx="1835398" cy="1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/>
          <p:cNvCxnSpPr/>
          <p:nvPr/>
        </p:nvCxnSpPr>
        <p:spPr>
          <a:xfrm>
            <a:off x="4674261" y="5119785"/>
            <a:ext cx="1961670" cy="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3"/>
          <p:cNvCxnSpPr/>
          <p:nvPr/>
        </p:nvCxnSpPr>
        <p:spPr>
          <a:xfrm>
            <a:off x="4682966" y="5807763"/>
            <a:ext cx="2044405" cy="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/>
          <p:cNvCxnSpPr/>
          <p:nvPr/>
        </p:nvCxnSpPr>
        <p:spPr>
          <a:xfrm flipV="1">
            <a:off x="4064660" y="4437017"/>
            <a:ext cx="1979090" cy="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1"/>
          <p:cNvCxnSpPr/>
          <p:nvPr/>
        </p:nvCxnSpPr>
        <p:spPr>
          <a:xfrm>
            <a:off x="7513252" y="1432839"/>
            <a:ext cx="1783147" cy="1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1"/>
          <p:cNvCxnSpPr/>
          <p:nvPr/>
        </p:nvCxnSpPr>
        <p:spPr>
          <a:xfrm>
            <a:off x="7535023" y="3518542"/>
            <a:ext cx="1783147" cy="1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1"/>
          <p:cNvCxnSpPr/>
          <p:nvPr/>
        </p:nvCxnSpPr>
        <p:spPr>
          <a:xfrm flipV="1">
            <a:off x="7556795" y="4898571"/>
            <a:ext cx="2501605" cy="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1"/>
          <p:cNvCxnSpPr/>
          <p:nvPr/>
        </p:nvCxnSpPr>
        <p:spPr>
          <a:xfrm>
            <a:off x="7591629" y="4189102"/>
            <a:ext cx="2479834" cy="3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1"/>
          <p:cNvCxnSpPr/>
          <p:nvPr/>
        </p:nvCxnSpPr>
        <p:spPr>
          <a:xfrm>
            <a:off x="7548086" y="2160005"/>
            <a:ext cx="2013925" cy="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1"/>
          <p:cNvCxnSpPr/>
          <p:nvPr/>
        </p:nvCxnSpPr>
        <p:spPr>
          <a:xfrm flipV="1">
            <a:off x="7543733" y="5551714"/>
            <a:ext cx="2606107" cy="3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/>
          <p:cNvCxnSpPr/>
          <p:nvPr/>
        </p:nvCxnSpPr>
        <p:spPr>
          <a:xfrm>
            <a:off x="7517606" y="2834919"/>
            <a:ext cx="1639457" cy="2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926570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97234" y="685799"/>
            <a:ext cx="7483566" cy="5244737"/>
          </a:xfrm>
        </p:spPr>
        <p:txBody>
          <a:bodyPr>
            <a:normAutofit/>
          </a:bodyPr>
          <a:lstStyle/>
          <a:p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Las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entidades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aseguradoras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presentan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balances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trimestrales  los cuales se acumulan trimestre a trimestre hasta llegar al año contable. </a:t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El periodo contable se desarrolla del 01/07/x al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30/06/x+1</a:t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Las Compañías de Seguros se clasifican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de acuerdo con su actividad principal en: Seguros Generales, Transporte Público de Pasajeros, Riesgos del Trabajo, Seguros de Vida (incluye Previsional y Sepelio) y Seguros de Retiro.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Para el desarrollo del modelo se tomaron </a:t>
            </a:r>
            <a:r>
              <a:rPr lang="es-AR" sz="2000" dirty="0" smtClean="0">
                <a:solidFill>
                  <a:schemeClr val="bg2">
                    <a:lumMod val="75000"/>
                  </a:schemeClr>
                </a:solidFill>
              </a:rPr>
              <a:t>en cuenta las observaciones que contaran con al menos tres años completos</a:t>
            </a:r>
            <a:r>
              <a:rPr lang="es-AR" sz="1600" dirty="0" smtClean="0">
                <a:solidFill>
                  <a:schemeClr val="tx1"/>
                </a:solidFill>
              </a:rPr>
              <a:t/>
            </a:r>
            <a:br>
              <a:rPr lang="es-AR" sz="1600" dirty="0" smtClean="0">
                <a:solidFill>
                  <a:schemeClr val="tx1"/>
                </a:solidFill>
              </a:rPr>
            </a:br>
            <a:r>
              <a:rPr lang="es-AR" sz="1600" dirty="0" smtClean="0">
                <a:solidFill>
                  <a:schemeClr val="tx1"/>
                </a:solidFill>
              </a:rPr>
              <a:t/>
            </a:r>
            <a:br>
              <a:rPr lang="es-AR" sz="1600" dirty="0" smtClean="0">
                <a:solidFill>
                  <a:schemeClr val="tx1"/>
                </a:solidFill>
              </a:rPr>
            </a:b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40FD9592-9C66-4CED-B59B-A5C8608A17F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7192" y="2369126"/>
            <a:ext cx="3413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 smtClean="0">
                <a:solidFill>
                  <a:schemeClr val="bg1"/>
                </a:solidFill>
              </a:rPr>
              <a:t>Consideraciones a tener en cuenta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Construcción del Data Frame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683725" y="1397726"/>
            <a:ext cx="7876903" cy="436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errar llave"/>
          <p:cNvSpPr/>
          <p:nvPr/>
        </p:nvSpPr>
        <p:spPr>
          <a:xfrm rot="5400000">
            <a:off x="5564157" y="3862218"/>
            <a:ext cx="466491" cy="4054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316362" y="6204855"/>
            <a:ext cx="3011900" cy="43107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ES" altLang="es-ES" sz="1600" dirty="0" smtClean="0">
                <a:latin typeface="+mj-lt"/>
                <a:cs typeface="Arial" panose="020B0604020202020204" pitchFamily="34" charset="0"/>
              </a:rPr>
              <a:t>8 trimestres (2 años)</a:t>
            </a:r>
            <a:endParaRPr lang="es-ES" altLang="es-ES" sz="1600" dirty="0" smtClean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12 Cerrar llave"/>
          <p:cNvSpPr/>
          <p:nvPr/>
        </p:nvSpPr>
        <p:spPr>
          <a:xfrm rot="5400000">
            <a:off x="9132787" y="4338721"/>
            <a:ext cx="509450" cy="3066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125096" y="6187440"/>
            <a:ext cx="2699657" cy="461554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anchor="ctr"/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ES" altLang="es-E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8</a:t>
            </a:r>
            <a:r>
              <a:rPr lang="es-ES" altLang="es-ES" sz="1600" dirty="0" smtClean="0">
                <a:latin typeface="+mj-lt"/>
                <a:cs typeface="Arial" panose="020B0604020202020204" pitchFamily="34" charset="0"/>
              </a:rPr>
              <a:t>4 trimestres (1 año)</a:t>
            </a:r>
            <a:endParaRPr lang="es-ES" altLang="es-ES" sz="1600" dirty="0" smtClean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725847" y="400566"/>
            <a:ext cx="7116325" cy="8795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rgbClr val="333333"/>
            </a:solidFill>
            <a:round/>
            <a:headEnd/>
            <a:tailEnd/>
          </a:ln>
          <a:effectLst>
            <a:outerShdw blurRad="190500" dist="12700" dir="156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 defTabSz="8207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L" sz="2500" b="1" i="1" dirty="0" smtClean="0">
                <a:solidFill>
                  <a:schemeClr val="bg1"/>
                </a:solidFill>
                <a:latin typeface="+mj-lt"/>
              </a:rPr>
              <a:t>Armado de las  “ventanas”</a:t>
            </a:r>
            <a:endParaRPr lang="en-US" sz="25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3775166" y="4898571"/>
            <a:ext cx="7158445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2919" y="718884"/>
            <a:ext cx="2947482" cy="4601183"/>
          </a:xfrm>
        </p:spPr>
        <p:txBody>
          <a:bodyPr/>
          <a:lstStyle/>
          <a:p>
            <a:r>
              <a:rPr lang="es-AR" dirty="0" smtClean="0"/>
              <a:t>Ejemplo</a:t>
            </a:r>
            <a:br>
              <a:rPr lang="es-AR" dirty="0" smtClean="0"/>
            </a:br>
            <a:r>
              <a:rPr lang="es-AR" dirty="0" smtClean="0"/>
              <a:t>con 5 Bloques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2287" y="744583"/>
            <a:ext cx="7119256" cy="542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7922"/>
            <a:ext cx="3435531" cy="260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errar llave"/>
          <p:cNvSpPr/>
          <p:nvPr/>
        </p:nvSpPr>
        <p:spPr>
          <a:xfrm>
            <a:off x="10646228" y="1005839"/>
            <a:ext cx="143692" cy="1045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errar llave"/>
          <p:cNvSpPr/>
          <p:nvPr/>
        </p:nvSpPr>
        <p:spPr>
          <a:xfrm>
            <a:off x="10681062" y="4920342"/>
            <a:ext cx="143692" cy="1045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errar llave"/>
          <p:cNvSpPr/>
          <p:nvPr/>
        </p:nvSpPr>
        <p:spPr>
          <a:xfrm>
            <a:off x="10650581" y="2930433"/>
            <a:ext cx="143692" cy="1045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xplosion 2 36"/>
          <p:cNvSpPr/>
          <p:nvPr/>
        </p:nvSpPr>
        <p:spPr bwMode="ltGray">
          <a:xfrm rot="20645671">
            <a:off x="10139777" y="1667979"/>
            <a:ext cx="1956773" cy="2088034"/>
          </a:xfrm>
          <a:prstGeom prst="irregularSeal2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2" name="Explosion 2 36"/>
          <p:cNvSpPr/>
          <p:nvPr/>
        </p:nvSpPr>
        <p:spPr bwMode="ltGray">
          <a:xfrm rot="20645671">
            <a:off x="10682031" y="4758538"/>
            <a:ext cx="1353539" cy="1330690"/>
          </a:xfrm>
          <a:prstGeom prst="irregularSeal2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 rot="20237956">
            <a:off x="10205622" y="2357589"/>
            <a:ext cx="1685255" cy="289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AR" sz="13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Georgia"/>
              </a:rPr>
              <a:t>Hiperparametros</a:t>
            </a:r>
            <a:endParaRPr lang="es-AR" sz="1300" b="1" dirty="0">
              <a:solidFill>
                <a:srgbClr val="000000">
                  <a:lumMod val="75000"/>
                  <a:lumOff val="25000"/>
                </a:srgbClr>
              </a:solidFill>
              <a:latin typeface="Georgia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 rot="20794970">
            <a:off x="10683876" y="5273968"/>
            <a:ext cx="1332356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AR" sz="1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Georgia"/>
              </a:rPr>
              <a:t>AUC</a:t>
            </a:r>
            <a:endParaRPr lang="es-AR" sz="1500" b="1" dirty="0">
              <a:solidFill>
                <a:srgbClr val="000000">
                  <a:lumMod val="75000"/>
                  <a:lumOff val="25000"/>
                </a:srgbClr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2919" y="457625"/>
            <a:ext cx="2947482" cy="3043214"/>
          </a:xfrm>
        </p:spPr>
        <p:txBody>
          <a:bodyPr/>
          <a:lstStyle/>
          <a:p>
            <a:r>
              <a:rPr lang="es-AR" dirty="0" smtClean="0"/>
              <a:t>Construcción del Modelo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5400000">
            <a:off x="7086601" y="-2527659"/>
            <a:ext cx="627015" cy="70931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endParaRPr lang="es-AR" sz="2000" b="1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s-AR" sz="10000" b="1" dirty="0" smtClean="0">
                <a:solidFill>
                  <a:schemeClr val="bg1"/>
                </a:solidFill>
              </a:rPr>
              <a:t>RANDOM FOREST </a:t>
            </a:r>
            <a:endParaRPr lang="es-AR" sz="10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89" y="4441360"/>
            <a:ext cx="2040852" cy="1254045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5 Bloques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0,878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684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train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177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endParaRPr lang="en-US" altLang="es-ES" sz="1200" b="1" dirty="0">
              <a:cs typeface="Arial" panose="020B0604020202020204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40034"/>
            <a:ext cx="3435531" cy="259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errar llave"/>
          <p:cNvSpPr/>
          <p:nvPr/>
        </p:nvSpPr>
        <p:spPr>
          <a:xfrm rot="5400000">
            <a:off x="4578529" y="2801978"/>
            <a:ext cx="339635" cy="1894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455" y="1561283"/>
            <a:ext cx="8020050" cy="186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errar llave"/>
          <p:cNvSpPr/>
          <p:nvPr/>
        </p:nvSpPr>
        <p:spPr>
          <a:xfrm rot="5400000">
            <a:off x="6644635" y="2869471"/>
            <a:ext cx="330931" cy="1715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Cerrar llave"/>
          <p:cNvSpPr/>
          <p:nvPr/>
        </p:nvSpPr>
        <p:spPr>
          <a:xfrm rot="5400000">
            <a:off x="8540927" y="2910837"/>
            <a:ext cx="374473" cy="1667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errar llave"/>
          <p:cNvSpPr/>
          <p:nvPr/>
        </p:nvSpPr>
        <p:spPr>
          <a:xfrm rot="5400000">
            <a:off x="10509063" y="2801980"/>
            <a:ext cx="365765" cy="1815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4" y="4467497"/>
            <a:ext cx="2024742" cy="1214846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6 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0,904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850 train ,177 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49" y="4493622"/>
            <a:ext cx="2011681" cy="1201783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7 </a:t>
            </a: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0,894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1016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train, 177test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55" y="4506685"/>
            <a:ext cx="2037806" cy="1201783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8 </a:t>
            </a: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0,891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1182 train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,177 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Construcción del Modelo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5400000">
            <a:off x="7008224" y="-2397030"/>
            <a:ext cx="627015" cy="68057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endParaRPr lang="es-AR" sz="2000" b="1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s-AR" sz="10000" b="1" dirty="0" smtClean="0">
                <a:solidFill>
                  <a:schemeClr val="bg1"/>
                </a:solidFill>
              </a:rPr>
              <a:t>RANDOM FOREST</a:t>
            </a:r>
            <a:endParaRPr lang="es-AR" sz="10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098" name="Picture 2" descr="C:\Users\usuario.usuario-PC\Downloads\Grafico Random For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0002" y="1541417"/>
            <a:ext cx="6808042" cy="470745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7604" y="3435548"/>
            <a:ext cx="2947482" cy="3082833"/>
          </a:xfrm>
        </p:spPr>
        <p:txBody>
          <a:bodyPr>
            <a:normAutofit/>
          </a:bodyPr>
          <a:lstStyle/>
          <a:p>
            <a:r>
              <a:rPr lang="es-AR" dirty="0" smtClean="0"/>
              <a:t>Matrices de confusión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Llamada de nube"/>
          <p:cNvSpPr/>
          <p:nvPr/>
        </p:nvSpPr>
        <p:spPr>
          <a:xfrm>
            <a:off x="1136468" y="1110344"/>
            <a:ext cx="2442755" cy="2050868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 rot="20794970">
            <a:off x="1612356" y="1675463"/>
            <a:ext cx="16454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AR" sz="2100" b="1" dirty="0" smtClean="0">
                <a:solidFill>
                  <a:schemeClr val="bg2">
                    <a:lumMod val="75000"/>
                  </a:schemeClr>
                </a:solidFill>
                <a:latin typeface="Georgia"/>
              </a:rPr>
              <a:t>Ajustando Umbrales</a:t>
            </a:r>
            <a:endParaRPr lang="es-AR" sz="2100" b="1" dirty="0">
              <a:solidFill>
                <a:schemeClr val="bg2">
                  <a:lumMod val="75000"/>
                </a:schemeClr>
              </a:solidFill>
              <a:latin typeface="Georgia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5063" y="1141774"/>
            <a:ext cx="5878286" cy="491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69483" y="-2305591"/>
            <a:ext cx="457193" cy="645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lIns="91440" tIns="45720" rIns="91440" bIns="45720" rtlCol="0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FOREST – CON</a:t>
            </a:r>
            <a:r>
              <a:rPr kumimoji="0" lang="es-AR" sz="8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BLOQUES</a:t>
            </a:r>
            <a:endParaRPr kumimoji="0" lang="es-AR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909" y="4532815"/>
            <a:ext cx="8138159" cy="1804634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Predecir si una Compañía de Seguros tendrá Déficit de Capital Mínimo</a:t>
            </a:r>
          </a:p>
          <a:p>
            <a:pPr>
              <a:buNone/>
            </a:pPr>
            <a:r>
              <a:rPr lang="es-AR" dirty="0" smtClean="0"/>
              <a:t> (requerido para su operatoria) en el próximo año a partir de Indicadores </a:t>
            </a:r>
          </a:p>
          <a:p>
            <a:pPr>
              <a:buNone/>
            </a:pPr>
            <a:r>
              <a:rPr lang="es-AR" dirty="0" smtClean="0"/>
              <a:t>del Mercado Asegurador tanto Patrimoniales, Financieros como de Gestión.</a:t>
            </a:r>
          </a:p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7" name="Picture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" b="729"/>
          <a:stretch>
            <a:fillRect/>
          </a:stretch>
        </p:blipFill>
        <p:spPr>
          <a:xfrm>
            <a:off x="3531455" y="780481"/>
            <a:ext cx="8115230" cy="35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1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Métricas 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23854"/>
            <a:ext cx="5577840" cy="429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>
            <a:off x="4532812" y="2403590"/>
            <a:ext cx="5617029" cy="13193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69483" y="-2305591"/>
            <a:ext cx="457193" cy="645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lIns="91440" tIns="45720" rIns="91440" bIns="45720" rtlCol="0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FOREST – CON</a:t>
            </a:r>
            <a:r>
              <a:rPr kumimoji="0" lang="es-AR" sz="8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BLOQUES</a:t>
            </a:r>
            <a:endParaRPr kumimoji="0" lang="es-AR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2919" y="457625"/>
            <a:ext cx="2947482" cy="3043214"/>
          </a:xfrm>
        </p:spPr>
        <p:txBody>
          <a:bodyPr/>
          <a:lstStyle/>
          <a:p>
            <a:r>
              <a:rPr lang="es-AR" dirty="0" smtClean="0"/>
              <a:t>Construcción del Modelo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5400000">
            <a:off x="7086601" y="-2527659"/>
            <a:ext cx="627015" cy="70931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endParaRPr lang="es-AR" sz="2000" b="1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s-AR" sz="10000" b="1" dirty="0" smtClean="0">
                <a:solidFill>
                  <a:schemeClr val="bg1"/>
                </a:solidFill>
              </a:rPr>
              <a:t>LIGTHGBM </a:t>
            </a:r>
            <a:endParaRPr lang="es-AR" sz="10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89" y="4441360"/>
            <a:ext cx="2040852" cy="1254045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5 Bloques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0,869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684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train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177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SzPct val="65000"/>
              <a:buFont typeface="Wingdings" panose="05000000000000000000" pitchFamily="2" charset="2"/>
              <a:buNone/>
            </a:pPr>
            <a:endParaRPr lang="en-US" altLang="es-ES" sz="1200" b="1" dirty="0">
              <a:cs typeface="Arial" panose="020B0604020202020204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40034"/>
            <a:ext cx="3435531" cy="259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Cerrar llave"/>
          <p:cNvSpPr/>
          <p:nvPr/>
        </p:nvSpPr>
        <p:spPr>
          <a:xfrm rot="5400000">
            <a:off x="4578529" y="2801978"/>
            <a:ext cx="339635" cy="1894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455" y="1561283"/>
            <a:ext cx="8020050" cy="186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errar llave"/>
          <p:cNvSpPr/>
          <p:nvPr/>
        </p:nvSpPr>
        <p:spPr>
          <a:xfrm rot="5400000">
            <a:off x="6644635" y="2869471"/>
            <a:ext cx="330931" cy="17155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Cerrar llave"/>
          <p:cNvSpPr/>
          <p:nvPr/>
        </p:nvSpPr>
        <p:spPr>
          <a:xfrm rot="5400000">
            <a:off x="8540927" y="2910837"/>
            <a:ext cx="374473" cy="1667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errar llave"/>
          <p:cNvSpPr/>
          <p:nvPr/>
        </p:nvSpPr>
        <p:spPr>
          <a:xfrm rot="5400000">
            <a:off x="10509063" y="2801980"/>
            <a:ext cx="365765" cy="1815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4" y="4467497"/>
            <a:ext cx="2024742" cy="1214846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6 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0,883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850 train ,177 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49" y="4493622"/>
            <a:ext cx="2011681" cy="1201783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7 </a:t>
            </a: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0,873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1016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train, 177test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xmlns="" id="{2BB27CAB-4362-4E54-9FB1-55C6CA75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55" y="4506685"/>
            <a:ext cx="2037806" cy="1201783"/>
          </a:xfrm>
          <a:prstGeom prst="roundRect">
            <a:avLst>
              <a:gd name="adj" fmla="val 39343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 8 </a:t>
            </a:r>
            <a:r>
              <a:rPr lang="en-US" altLang="es-E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Bloques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AUC =  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0,899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65000"/>
            </a:pP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Cant obs para el test </a:t>
            </a:r>
            <a:r>
              <a:rPr lang="en-US" altLang="es-E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final</a:t>
            </a:r>
            <a:r>
              <a:rPr lang="en-US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1182 train </a:t>
            </a:r>
            <a:r>
              <a:rPr lang="es-AR" alt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,177 test</a:t>
            </a:r>
            <a:endParaRPr lang="en-US" alt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Construcción del Modelo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5400000">
            <a:off x="6995160" y="-2383967"/>
            <a:ext cx="627015" cy="68057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endParaRPr lang="es-AR" sz="2000" b="1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s-AR" sz="10000" b="1" dirty="0" smtClean="0">
                <a:solidFill>
                  <a:schemeClr val="bg1"/>
                </a:solidFill>
              </a:rPr>
              <a:t>LIGHTGBM</a:t>
            </a:r>
            <a:endParaRPr lang="es-AR" sz="100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5122" name="Picture 2" descr="C:\Users\usuario.usuario-PC\Downloads\ROC Lightgb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9830" y="1545320"/>
            <a:ext cx="6706536" cy="452500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7604" y="2860776"/>
            <a:ext cx="2947482" cy="3082833"/>
          </a:xfrm>
        </p:spPr>
        <p:txBody>
          <a:bodyPr/>
          <a:lstStyle/>
          <a:p>
            <a:r>
              <a:rPr lang="es-AR" dirty="0" smtClean="0"/>
              <a:t>Matrices de confusión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5 Llamada de nube"/>
          <p:cNvSpPr/>
          <p:nvPr/>
        </p:nvSpPr>
        <p:spPr>
          <a:xfrm>
            <a:off x="1280159" y="914401"/>
            <a:ext cx="2442755" cy="2050868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 rot="20794970">
            <a:off x="1664607" y="1544834"/>
            <a:ext cx="16454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AR" sz="2100" b="1" dirty="0" smtClean="0">
                <a:solidFill>
                  <a:schemeClr val="bg2">
                    <a:lumMod val="75000"/>
                  </a:schemeClr>
                </a:solidFill>
                <a:latin typeface="Georgia"/>
              </a:rPr>
              <a:t>Ajustando Umbrales</a:t>
            </a:r>
            <a:endParaRPr lang="es-AR" sz="2100" b="1" dirty="0">
              <a:solidFill>
                <a:schemeClr val="bg2">
                  <a:lumMod val="75000"/>
                </a:schemeClr>
              </a:solidFill>
              <a:latin typeface="Georgia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32812" y="1226140"/>
            <a:ext cx="6230982" cy="49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69483" y="-2305591"/>
            <a:ext cx="457193" cy="645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lIns="91440" tIns="45720" rIns="91440" bIns="45720" rtlCol="0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LIGHTGBM – CON</a:t>
            </a:r>
            <a:r>
              <a:rPr kumimoji="0" lang="es-AR" sz="8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BLOQUES</a:t>
            </a:r>
            <a:endParaRPr kumimoji="0" lang="es-AR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Métricas 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3238" y="1463042"/>
            <a:ext cx="5281204" cy="432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98777" y="-1848391"/>
            <a:ext cx="404941" cy="55909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lIns="91440" tIns="45720" rIns="91440" bIns="45720" rtlCol="0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LIGHTGBM – CON</a:t>
            </a:r>
            <a:r>
              <a:rPr kumimoji="0" lang="es-AR" sz="8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BLOQUES</a:t>
            </a:r>
            <a:endParaRPr kumimoji="0" lang="es-AR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3762103" y="2416628"/>
            <a:ext cx="5617029" cy="13193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4075180"/>
          </a:xfrm>
        </p:spPr>
        <p:txBody>
          <a:bodyPr/>
          <a:lstStyle/>
          <a:p>
            <a:r>
              <a:rPr lang="es-AR" dirty="0" smtClean="0"/>
              <a:t> PCA con Lightgbm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upo 1"/>
          <p:cNvGrpSpPr/>
          <p:nvPr/>
        </p:nvGrpSpPr>
        <p:grpSpPr>
          <a:xfrm rot="5400000">
            <a:off x="6519137" y="-2363608"/>
            <a:ext cx="1461498" cy="7393582"/>
            <a:chOff x="179439" y="2706842"/>
            <a:chExt cx="758700" cy="4093981"/>
          </a:xfrm>
          <a:solidFill>
            <a:schemeClr val="accent1">
              <a:lumMod val="75000"/>
            </a:schemeClr>
          </a:solidFill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79439" y="2706842"/>
              <a:ext cx="504130" cy="4093981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vert="vert270" wrap="none" anchor="ctr"/>
            <a:lstStyle/>
            <a:p>
              <a:pPr algn="ctr">
                <a:defRPr/>
              </a:pP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5400000">
              <a:off x="621433" y="5992613"/>
              <a:ext cx="450850" cy="1825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AR" altLang="es-ES"/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 rot="5400000">
              <a:off x="621433" y="4065388"/>
              <a:ext cx="450850" cy="1825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AR" altLang="es-ES"/>
            </a:p>
          </p:txBody>
        </p: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 rot="5400000">
              <a:off x="621433" y="4998838"/>
              <a:ext cx="450850" cy="1825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AR" altLang="es-ES"/>
            </a:p>
          </p:txBody>
        </p:sp>
        <p:sp>
          <p:nvSpPr>
            <p:cNvPr id="11" name="AutoShape 20"/>
            <p:cNvSpPr>
              <a:spLocks noChangeArrowheads="1"/>
            </p:cNvSpPr>
            <p:nvPr/>
          </p:nvSpPr>
          <p:spPr bwMode="auto">
            <a:xfrm rot="5400000">
              <a:off x="621433" y="3120826"/>
              <a:ext cx="450850" cy="182563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AR" altLang="es-ES"/>
            </a:p>
          </p:txBody>
        </p:sp>
      </p:grpSp>
      <p:sp>
        <p:nvSpPr>
          <p:cNvPr id="12" name="1 Título"/>
          <p:cNvSpPr txBox="1">
            <a:spLocks/>
          </p:cNvSpPr>
          <p:nvPr/>
        </p:nvSpPr>
        <p:spPr>
          <a:xfrm>
            <a:off x="5537613" y="1823084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-6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Construcción del Modelo</a:t>
            </a:r>
            <a:endParaRPr kumimoji="0" lang="es-AR" sz="3600" b="0" i="0" u="none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639619" y="582066"/>
            <a:ext cx="5634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De los 292 componentes originales nos quedamos con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90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componentes que explican el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95%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de la Varianza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57" y="2246811"/>
            <a:ext cx="7040880" cy="41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7153" y="39189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5691" y="1386432"/>
            <a:ext cx="5538651" cy="467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895FA38A-8613-4BD5-A5C6-18B680E6CA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69483" y="-2305591"/>
            <a:ext cx="457193" cy="64530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vert270" wrap="none" lIns="91440" tIns="45720" rIns="91440" bIns="45720" rtlCol="0" anchor="ctr">
            <a:normAutofit fontScale="25000" lnSpcReduction="20000"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es-A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PCA  </a:t>
            </a:r>
            <a:r>
              <a:rPr lang="es-AR" sz="8000" b="1" dirty="0" smtClean="0">
                <a:solidFill>
                  <a:schemeClr val="bg1"/>
                </a:solidFill>
              </a:rPr>
              <a:t>CON </a:t>
            </a:r>
            <a:r>
              <a:rPr kumimoji="0" lang="es-A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LIGHTGBM – CON</a:t>
            </a:r>
            <a:r>
              <a:rPr kumimoji="0" lang="es-AR" sz="8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BLOQUES</a:t>
            </a:r>
            <a:endParaRPr kumimoji="0" lang="es-AR" sz="8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Matrices de confusión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8" name="7 Llamada de nube"/>
          <p:cNvSpPr/>
          <p:nvPr/>
        </p:nvSpPr>
        <p:spPr>
          <a:xfrm>
            <a:off x="1280159" y="914401"/>
            <a:ext cx="2442755" cy="2050868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 rot="20794970">
            <a:off x="1664607" y="1544834"/>
            <a:ext cx="16454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lang="es-AR" sz="2100" b="1" dirty="0" smtClean="0">
                <a:solidFill>
                  <a:schemeClr val="bg2">
                    <a:lumMod val="75000"/>
                  </a:schemeClr>
                </a:solidFill>
                <a:latin typeface="Georgia"/>
              </a:rPr>
              <a:t>Ajustando Umbrales</a:t>
            </a:r>
            <a:endParaRPr lang="es-AR" sz="2100" b="1" dirty="0">
              <a:solidFill>
                <a:schemeClr val="bg2">
                  <a:lumMod val="75000"/>
                </a:schemeClr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69268" y="1778518"/>
            <a:ext cx="7315200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 Se realizó el mismo análisis considerando solamente los ramos Patrimoniales y Vida que representan aproximadamente un 80% del total. Del análisis no se observaron grandes diferencias respecto al calculo anterior. 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  Por el tipo de predicción que queremos realizar, es decir si una compañía de seguros entra o no en déficit nos conviene analizar la métrica de recall sin perder de vista la precisión. 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Nos quedamos con </a:t>
            </a:r>
            <a:r>
              <a:rPr lang="es-AR" b="1" dirty="0" smtClean="0"/>
              <a:t>el Umbral de 20 </a:t>
            </a:r>
            <a:r>
              <a:rPr lang="es-AR" b="1" dirty="0" smtClean="0"/>
              <a:t>% </a:t>
            </a:r>
            <a:r>
              <a:rPr lang="es-AR" dirty="0" smtClean="0"/>
              <a:t>para </a:t>
            </a:r>
            <a:r>
              <a:rPr lang="es-AR" dirty="0" smtClean="0"/>
              <a:t>analizar el </a:t>
            </a:r>
            <a:r>
              <a:rPr lang="es-AR" dirty="0" smtClean="0"/>
              <a:t>modelo y lanzar  un alerta cuando se supere dicho score.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Del análisis practicado podemos determinar que para nuestro caso, el mejor modelo para predecir si una compañía entra o no en déficit,  es </a:t>
            </a:r>
            <a:r>
              <a:rPr lang="es-AR" b="1" dirty="0" smtClean="0"/>
              <a:t>Lightgbm</a:t>
            </a:r>
            <a:r>
              <a:rPr lang="es-AR" dirty="0" smtClean="0"/>
              <a:t> </a:t>
            </a:r>
            <a:r>
              <a:rPr lang="es-AR" b="1" dirty="0" smtClean="0"/>
              <a:t>con 8 bloques</a:t>
            </a:r>
            <a:r>
              <a:rPr lang="es-AR" dirty="0" smtClean="0"/>
              <a:t>. .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 A futuro seria posible la incorporación de nuevos indicadores que contemplen ramas de negocios como así también futuras normativas. </a:t>
            </a:r>
          </a:p>
          <a:p>
            <a:pPr>
              <a:buNone/>
            </a:pPr>
            <a:r>
              <a:rPr lang="es-AR" dirty="0" smtClean="0"/>
              <a:t>	</a:t>
            </a: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848" y="292597"/>
            <a:ext cx="7315200" cy="3255264"/>
          </a:xfrm>
        </p:spPr>
        <p:txBody>
          <a:bodyPr/>
          <a:lstStyle/>
          <a:p>
            <a:r>
              <a:rPr lang="es-AR" dirty="0" smtClean="0"/>
              <a:t>¡Gracias!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pic>
        <p:nvPicPr>
          <p:cNvPr id="8" name="Picture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26" r="10226"/>
          <a:stretch>
            <a:fillRect/>
          </a:stretch>
        </p:blipFill>
        <p:spPr>
          <a:xfrm>
            <a:off x="5342709" y="767419"/>
            <a:ext cx="6343164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41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387755" y="820857"/>
            <a:ext cx="4263112" cy="514125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</a:t>
            </a:r>
            <a:r>
              <a:rPr lang="es-AR" dirty="0" smtClean="0"/>
              <a:t>ón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87754" y="802647"/>
            <a:ext cx="4261475" cy="41893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                     Compañía Industrial/Comercial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8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VENTAS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(COSTO DE VENTAS)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UTILIDAD BRUTA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(GASTOS ADMINISTRATIVOS)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(GASTOS COMERCIALIZACION)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(GASTOS FINANCIEROS)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UTILIDAD NETA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RESULTADOS FINANCIEROS Y POR TENENCIA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RESULTADOS EXTRAORDINARIOS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(IMPUESTO A LAS GANANCIAS)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NETO DEL EJERCICIO</a:t>
            </a:r>
            <a:endParaRPr lang="es-ES_tradnl" sz="12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2006600" algn="l"/>
              </a:tabLst>
            </a:pPr>
            <a:endParaRPr lang="es-ES_tradnl" sz="12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9521" y="820857"/>
            <a:ext cx="4581525" cy="5301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101600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s-ES_tradnl" sz="1200" b="1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                          </a:t>
            </a:r>
            <a:r>
              <a:rPr lang="es-ES_tradnl" sz="12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Compañía de Seguros</a:t>
            </a:r>
          </a:p>
          <a:p>
            <a:pPr marL="101600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s-ES_tradnl" sz="11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s-ES_tradnl" sz="11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ESTRUCTURA TECNICA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s-ES_tradnl" sz="11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s-ES_tradnl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PRIMAS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Y RECARGOS DEVENGADOS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  <a:latin typeface="Georgia"/>
              </a:rPr>
              <a:t>(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SINIESTROS DEVENGADOS)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(RESCATES)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(RENTAS VITALICIAS Y PERIODICAS)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(OTRAS INDEMNIZACIONES Y BENEFICIOS)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(GASTOS DE PRODUCCION  Y EXPLOTACION)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OTROS INGRESOS Y EGRESOS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ESTRUCTURA TECNICA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ESTRUCTURA FINANCIERA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RENTAS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POR REALIZACION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POR TENENCIA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OTROS INGRESOS Y EGRESOS EST. FINANCIERA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GASTOS DE EXPLOTACION Y OTROS CARGOS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ESTRUCTURA FINANCIERA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OPERACIONES ORDINARIAS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OPERACIONES EXTRAORDINARIAS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u="sng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IMPUESTO A LAS GANANCIAS</a:t>
            </a: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Georgia"/>
              </a:rPr>
              <a:t>RESULTADO DEL EJERCICIO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Georgia"/>
            </a:endParaRPr>
          </a:p>
          <a:p>
            <a:pPr marL="101600" algn="ctr" eaLnBrk="0" fontAlgn="base" hangingPunct="0">
              <a:spcBef>
                <a:spcPct val="10000"/>
              </a:spcBef>
              <a:spcAft>
                <a:spcPct val="0"/>
              </a:spcAft>
              <a:tabLst>
                <a:tab pos="2381250" algn="l"/>
              </a:tabLst>
            </a:pPr>
            <a:endParaRPr lang="es-ES_tradnl" sz="1100" b="1" dirty="0" smtClean="0">
              <a:solidFill>
                <a:schemeClr val="accent1">
                  <a:lumMod val="75000"/>
                </a:schemeClr>
              </a:solidFill>
              <a:latin typeface="Georgi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7649229" y="820857"/>
            <a:ext cx="4173404" cy="5141258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4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582" y="352699"/>
            <a:ext cx="7315200" cy="619179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s-AR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pPr>
              <a:buNone/>
            </a:pPr>
            <a:r>
              <a:rPr lang="es-AR" b="1" dirty="0" smtClean="0"/>
              <a:t>	</a:t>
            </a:r>
            <a:r>
              <a:rPr lang="es-AR" sz="8000" b="1" dirty="0" smtClean="0"/>
              <a:t>Régimen de Capitales Mínimos </a:t>
            </a:r>
          </a:p>
          <a:p>
            <a:pPr>
              <a:lnSpc>
                <a:spcPct val="120000"/>
              </a:lnSpc>
              <a:buNone/>
            </a:pPr>
            <a:r>
              <a:rPr lang="es-AR" sz="4200" dirty="0" smtClean="0"/>
              <a:t>	</a:t>
            </a:r>
            <a:r>
              <a:rPr lang="es-AR" sz="8000" dirty="0" smtClean="0"/>
              <a:t>Una aseguradora es técnicamente solvente cuando sus activos exceden a los pasivos, todo apunta a determinar la capacidad de una aseguradora de hacer frente al pago oportuno de sus obligaciones. Para ello necesita contar con una liquidez permanente, adecuadas reservas para posibles pérdidas y tasas apropiadas para las primas de seguros. A esta definición de solvencia, se le debe agregar un factor adicional que es el requisito legal por el cual las aseguradoras deben mantener un determinado nivel de valor neto llamado</a:t>
            </a:r>
            <a:r>
              <a:rPr lang="es-AR" sz="8000" b="1" dirty="0" smtClean="0"/>
              <a:t> Capital Mínimo </a:t>
            </a:r>
            <a:r>
              <a:rPr lang="es-AR" sz="8000" dirty="0" smtClean="0"/>
              <a:t>que surja del mayor de los tres parámetros siguientes: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s-AR" sz="8000" dirty="0" smtClean="0"/>
              <a:t>Capital por ramas (automotores, vida, incendio, </a:t>
            </a:r>
            <a:r>
              <a:rPr lang="es-AR" sz="8000" dirty="0" err="1" smtClean="0"/>
              <a:t>etc</a:t>
            </a:r>
            <a:r>
              <a:rPr lang="es-AR" sz="8000" dirty="0" smtClean="0"/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s-AR" sz="8000" dirty="0" smtClean="0"/>
              <a:t>Monto en función de las primas y recargos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s-AR" sz="8000" dirty="0" smtClean="0"/>
              <a:t>Monto en función de los siniestros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1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105093"/>
            <a:ext cx="7315200" cy="4008330"/>
          </a:xfrm>
        </p:spPr>
        <p:txBody>
          <a:bodyPr>
            <a:normAutofit/>
          </a:bodyPr>
          <a:lstStyle/>
          <a:p>
            <a:r>
              <a:rPr lang="es-AR" b="1" dirty="0" smtClean="0"/>
              <a:t>Indicadores del Mercado Asegurador</a:t>
            </a:r>
            <a:r>
              <a:rPr lang="es-AR" dirty="0" smtClean="0"/>
              <a:t>. </a:t>
            </a:r>
          </a:p>
          <a:p>
            <a:pPr>
              <a:buNone/>
            </a:pPr>
            <a:r>
              <a:rPr lang="es-AR" dirty="0" smtClean="0"/>
              <a:t>	Existe un conjunto  de  indicadores  patrimoniales,  financieros  y  de gestión  correspondientes  a  cada  una  de  las  entidades  aseguradoras  sujetas a la supervisión de la Superintendencia de Seguros de la Nación que  se desempeñan en el mercado. Permiten describir  la  situación  de  las  entidades  desde  diferentes  puntos  de  vista  y muestran diversas facetas de cada una de ellas tanto con relación a su solvencia y  patrimonio,  como  en  los  aspectos  que  evidencian  el  estado  de  la  gestión financiera, técnica y administrativa. Los    valores,    provienen    de    los    Estados Contables presentados dentro del </a:t>
            </a:r>
            <a:r>
              <a:rPr lang="es-AR" b="1" dirty="0" smtClean="0"/>
              <a:t>“Sistema de Información de las Entidades Supervisadas  –  SINENSUP”  </a:t>
            </a:r>
            <a:r>
              <a:rPr lang="es-AR" dirty="0" smtClean="0"/>
              <a:t>en  cada  trimestre.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1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17" name="Rectangle 17"/>
          <p:cNvSpPr>
            <a:spLocks noGrp="1" noChangeArrowheads="1"/>
          </p:cNvSpPr>
          <p:nvPr>
            <p:ph type="title"/>
          </p:nvPr>
        </p:nvSpPr>
        <p:spPr>
          <a:xfrm>
            <a:off x="305067" y="3347510"/>
            <a:ext cx="2651076" cy="300138"/>
          </a:xfrm>
        </p:spPr>
        <p:txBody>
          <a:bodyPr>
            <a:noAutofit/>
          </a:bodyPr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grpSp>
        <p:nvGrpSpPr>
          <p:cNvPr id="2" name="Group 16"/>
          <p:cNvGrpSpPr/>
          <p:nvPr/>
        </p:nvGrpSpPr>
        <p:grpSpPr>
          <a:xfrm>
            <a:off x="3500846" y="901337"/>
            <a:ext cx="8547987" cy="5238206"/>
            <a:chOff x="496528" y="1770174"/>
            <a:chExt cx="8228266" cy="2042113"/>
          </a:xfrm>
        </p:grpSpPr>
        <p:sp>
          <p:nvSpPr>
            <p:cNvPr id="1152005" name="Rectangle 5"/>
            <p:cNvSpPr>
              <a:spLocks noChangeArrowheads="1"/>
            </p:cNvSpPr>
            <p:nvPr/>
          </p:nvSpPr>
          <p:spPr bwMode="gray">
            <a:xfrm>
              <a:off x="5408599" y="1790047"/>
              <a:ext cx="3316195" cy="2022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63500" tIns="0" rIns="64800" bIns="0" anchor="ctr"/>
            <a:lstStyle/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r>
                <a:rPr lang="es-AR" sz="2300" b="1" dirty="0" smtClean="0">
                  <a:solidFill>
                    <a:schemeClr val="bg1"/>
                  </a:solidFill>
                  <a:latin typeface="Georgia" pitchFamily="18" charset="0"/>
                </a:rPr>
                <a:t>Indicadores </a:t>
              </a: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r>
                <a:rPr lang="es-AR" sz="2300" b="1" dirty="0" smtClean="0">
                  <a:solidFill>
                    <a:schemeClr val="bg1"/>
                  </a:solidFill>
                  <a:latin typeface="Georgia" pitchFamily="18" charset="0"/>
                </a:rPr>
                <a:t>Patrimoniales </a:t>
              </a: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endParaRPr lang="es-AR" sz="2300" b="1" dirty="0" smtClean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152006" name="AutoShape 6"/>
            <p:cNvSpPr>
              <a:spLocks noChangeArrowheads="1"/>
            </p:cNvSpPr>
            <p:nvPr/>
          </p:nvSpPr>
          <p:spPr bwMode="gray">
            <a:xfrm>
              <a:off x="496528" y="1770174"/>
              <a:ext cx="6198251" cy="2008076"/>
            </a:xfrm>
            <a:prstGeom prst="homePlate">
              <a:avLst>
                <a:gd name="adj" fmla="val 5204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756000" bIns="0"/>
            <a:lstStyle/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r>
                <a:rPr lang="es-AR" sz="15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1-    </a:t>
              </a:r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Créditos </a:t>
              </a: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 Activo</a:t>
              </a: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2</a:t>
              </a:r>
              <a:r>
                <a:rPr lang="es-AR" sz="15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-  </a:t>
              </a:r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(Disponibilidad + Inversiones)</a:t>
              </a: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    Deudas con Asegurados</a:t>
              </a:r>
            </a:p>
            <a:p>
              <a:pPr marL="261938" lvl="1" indent="-260350"/>
              <a:endPara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2</a:t>
              </a:r>
              <a:r>
                <a:rPr lang="es-AR" sz="15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.1-  </a:t>
              </a:r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(Disponibilidad + Inversiones + Inmuebles)    </a:t>
              </a: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                 Deudas con Asegurados </a:t>
              </a:r>
            </a:p>
            <a:p>
              <a:pPr marL="261938" lvl="1" indent="-260350"/>
              <a:endParaRPr lang="es-AR" sz="1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3</a:t>
              </a:r>
              <a:r>
                <a:rPr lang="es-AR" sz="1500" dirty="0" smtClean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-  </a:t>
              </a:r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(Disponibilidad + Inversiones + Total Inmuebles)</a:t>
              </a:r>
            </a:p>
            <a:p>
              <a:pPr marL="261938" lvl="1" indent="-260350"/>
              <a:r>
                <a:rPr lang="es-AR" sz="15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(Deudas con Asegurados + Comp. Técnicos)</a:t>
              </a: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77000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6</a:t>
            </a:fld>
            <a:endParaRPr lang="es-AR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6041" y="1136469"/>
            <a:ext cx="1082530" cy="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54569" y="1858754"/>
            <a:ext cx="2998928" cy="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72136" y="2524498"/>
            <a:ext cx="4017830" cy="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49519" y="3383280"/>
            <a:ext cx="4179636" cy="2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  <p:sp>
        <p:nvSpPr>
          <p:cNvPr id="23" name="22 Rectángulo"/>
          <p:cNvSpPr/>
          <p:nvPr/>
        </p:nvSpPr>
        <p:spPr>
          <a:xfrm>
            <a:off x="3435531" y="3840480"/>
            <a:ext cx="612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4-  (Inversiones + Inmuebles) </a:t>
            </a: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Activo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5-    Compromisos Técnicos</a:t>
            </a: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 Pasivo</a:t>
            </a:r>
          </a:p>
          <a:p>
            <a:pPr marL="261938" lvl="1" indent="-260350"/>
            <a:endParaRPr lang="es-AR" sz="1500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6-  (Deudas con Asegurados ) </a:t>
            </a:r>
          </a:p>
          <a:p>
            <a:pPr marL="261938" lvl="1" indent="-260350"/>
            <a:r>
              <a:rPr lang="es-AR" sz="1500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                        Pasivo</a:t>
            </a:r>
            <a:endParaRPr lang="es-AR" sz="1500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cxnSp>
        <p:nvCxnSpPr>
          <p:cNvPr id="24" name="Straight Connector 24"/>
          <p:cNvCxnSpPr/>
          <p:nvPr/>
        </p:nvCxnSpPr>
        <p:spPr>
          <a:xfrm>
            <a:off x="3812578" y="4116177"/>
            <a:ext cx="2392279" cy="2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3899663" y="4817217"/>
            <a:ext cx="2122314" cy="1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4"/>
          <p:cNvCxnSpPr/>
          <p:nvPr/>
        </p:nvCxnSpPr>
        <p:spPr>
          <a:xfrm>
            <a:off x="3895309" y="5492131"/>
            <a:ext cx="2244234" cy="2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414380207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64643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z="1100">
                <a:latin typeface="+mj-lt"/>
              </a:rPr>
              <a:pPr/>
              <a:t>7</a:t>
            </a:fld>
            <a:endParaRPr lang="es-AR" sz="11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02" y="770705"/>
            <a:ext cx="8077200" cy="526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>
              <a:buFont typeface="+mj-lt"/>
              <a:buAutoNum type="arabicPeriod" startAt="3"/>
            </a:pPr>
            <a:endParaRPr lang="es-AR" sz="1600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</a:rPr>
              <a:t>1.  (Créditos / Activo)</a:t>
            </a:r>
          </a:p>
          <a:p>
            <a:pPr lvl="1"/>
            <a:endParaRPr lang="es-AR" sz="1600" dirty="0" smtClean="0">
              <a:solidFill>
                <a:schemeClr val="bg1"/>
              </a:solidFill>
            </a:endParaRPr>
          </a:p>
          <a:p>
            <a:pPr lvl="1" indent="-342900"/>
            <a:r>
              <a:rPr lang="es-AR" sz="1600" dirty="0" smtClean="0">
                <a:solidFill>
                  <a:schemeClr val="bg1"/>
                </a:solidFill>
              </a:rPr>
              <a:t>	Expresa la proporción del Activo que está compuesta por importes adeudados a la entidad por asegurados, reaseguradores, coaseguradores y otras cuentas a cobrar o créditos a su favor (en %).</a:t>
            </a:r>
            <a:endParaRPr lang="es-AR" sz="1600" b="1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endParaRPr lang="es-AR" sz="1600" b="1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2.  [(</a:t>
            </a:r>
            <a:r>
              <a:rPr lang="es-AR" sz="1600" b="1" dirty="0">
                <a:solidFill>
                  <a:schemeClr val="bg1"/>
                </a:solidFill>
                <a:latin typeface="+mj-lt"/>
              </a:rPr>
              <a:t>Disponibilidad + Inversiones) / Deudas con Asegurados]</a:t>
            </a:r>
          </a:p>
          <a:p>
            <a:pPr lvl="1" indent="-342900"/>
            <a:endParaRPr lang="es-AR" sz="1600" b="1" dirty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dirty="0">
                <a:solidFill>
                  <a:schemeClr val="bg1"/>
                </a:solidFill>
                <a:latin typeface="+mj-lt"/>
              </a:rPr>
              <a:t>	Representa la capacidad de respuesta de la aseguradora con sus bienes líquidos y cuasi líquidos,  ante los siniestros pendientes de pago y posibles reclamos de asegurados y terceros damnificados (en %).</a:t>
            </a:r>
          </a:p>
          <a:p>
            <a:pPr lvl="1" indent="-342900"/>
            <a:endParaRPr lang="es-AR" sz="1600" dirty="0">
              <a:solidFill>
                <a:schemeClr val="bg1"/>
              </a:solidFill>
              <a:latin typeface="+mj-lt"/>
            </a:endParaRPr>
          </a:p>
          <a:p>
            <a:pPr marL="342900" indent="-342900"/>
            <a:r>
              <a:rPr lang="es-AR" sz="1600" b="1" dirty="0" smtClean="0">
                <a:latin typeface="+mj-lt"/>
              </a:rPr>
              <a:t> 2.1.  </a:t>
            </a:r>
            <a:r>
              <a:rPr lang="es-AR" sz="1600" b="1" dirty="0">
                <a:latin typeface="+mj-lt"/>
              </a:rPr>
              <a:t>[(Disponibilidad + Inversiones + Inmuebles) / Deudas con Asegurados]</a:t>
            </a:r>
          </a:p>
          <a:p>
            <a:pPr marL="342900" indent="-342900"/>
            <a:endParaRPr lang="es-AR" sz="1600" b="1" dirty="0">
              <a:latin typeface="+mj-lt"/>
            </a:endParaRPr>
          </a:p>
          <a:p>
            <a:pPr lvl="1" indent="-342900"/>
            <a:r>
              <a:rPr lang="es-AR" sz="1600" dirty="0">
                <a:solidFill>
                  <a:schemeClr val="bg1"/>
                </a:solidFill>
                <a:latin typeface="+mj-lt"/>
              </a:rPr>
              <a:t>	Representa la capacidad de respuesta de la aseguradora con sus bienes líquidos, cuasi líquidos e  inmuebles, ante los siniestros pendientes de pago y posibles reclamos de asegurados y terceros damnificados (en %). No se consideran aquellos inmuebles de uso propio</a:t>
            </a:r>
            <a:r>
              <a:rPr lang="es-AR" sz="16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1" indent="-342900"/>
            <a:endParaRPr lang="es-AR" sz="1600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endParaRPr lang="es-A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title"/>
          </p:nvPr>
        </p:nvSpPr>
        <p:spPr>
          <a:xfrm>
            <a:off x="316282" y="3190467"/>
            <a:ext cx="3028167" cy="516699"/>
          </a:xfrm>
        </p:spPr>
        <p:txBody>
          <a:bodyPr>
            <a:noAutofit/>
          </a:bodyPr>
          <a:lstStyle/>
          <a:p>
            <a:r>
              <a:rPr lang="es-AR" sz="3200" dirty="0"/>
              <a:t>Indicadores patrimoniales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93072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64644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8</a:t>
            </a:fld>
            <a:endParaRPr lang="es-AR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3726" y="783775"/>
            <a:ext cx="8007531" cy="526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3.  [(</a:t>
            </a:r>
            <a:r>
              <a:rPr lang="es-AR" sz="1600" b="1" dirty="0">
                <a:solidFill>
                  <a:schemeClr val="bg1"/>
                </a:solidFill>
                <a:latin typeface="+mj-lt"/>
              </a:rPr>
              <a:t>Disponibilidad + Inversiones + Total de Inmuebles) / </a:t>
            </a:r>
          </a:p>
          <a:p>
            <a:pPr lvl="1" indent="-342900"/>
            <a:r>
              <a:rPr lang="es-AR" sz="1600" b="1" dirty="0">
                <a:solidFill>
                  <a:schemeClr val="bg1"/>
                </a:solidFill>
                <a:latin typeface="+mj-lt"/>
              </a:rPr>
              <a:t>        Deudas con Asegurados + Compromisos Técnicos]</a:t>
            </a:r>
          </a:p>
          <a:p>
            <a:pPr lvl="1" indent="-342900"/>
            <a:endParaRPr lang="es-AR" sz="1600" b="1" dirty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dirty="0">
                <a:solidFill>
                  <a:schemeClr val="bg1"/>
                </a:solidFill>
                <a:latin typeface="+mj-lt"/>
              </a:rPr>
              <a:t>	Representa la cobertura o el respaldo con que cuenta la aseguradora para afrontar los riesgos y obligaciones con los asegurados y terceros damnificados (en %). Se incluyen los inmuebles de uso propio.</a:t>
            </a:r>
          </a:p>
          <a:p>
            <a:pPr lvl="1" indent="-342900"/>
            <a:endParaRPr lang="es-AR" sz="1600" dirty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4.  [(</a:t>
            </a:r>
            <a:r>
              <a:rPr lang="es-AR" sz="1600" b="1" dirty="0">
                <a:solidFill>
                  <a:schemeClr val="bg1"/>
                </a:solidFill>
                <a:latin typeface="+mj-lt"/>
              </a:rPr>
              <a:t>Inversiones + Inmuebles) / Activo]</a:t>
            </a:r>
          </a:p>
          <a:p>
            <a:pPr marL="342900" lvl="1" indent="-342900"/>
            <a:endParaRPr lang="es-AR" sz="1600" b="1" dirty="0">
              <a:latin typeface="+mj-lt"/>
            </a:endParaRPr>
          </a:p>
          <a:p>
            <a:pPr lvl="1" indent="-342900"/>
            <a:r>
              <a:rPr lang="es-AR" sz="1600" dirty="0">
                <a:solidFill>
                  <a:schemeClr val="bg1"/>
                </a:solidFill>
                <a:latin typeface="+mj-lt"/>
              </a:rPr>
              <a:t>	Expresa la parte proporcional del Activo compuesta por Inversiones e Inmuebles destinados a renta o venta (Capital Invertido) (en </a:t>
            </a:r>
            <a:r>
              <a:rPr lang="es-AR" sz="1600" dirty="0" smtClean="0">
                <a:solidFill>
                  <a:schemeClr val="bg1"/>
                </a:solidFill>
                <a:latin typeface="+mj-lt"/>
              </a:rPr>
              <a:t>%).</a:t>
            </a:r>
          </a:p>
          <a:p>
            <a:pPr lvl="1" indent="-342900"/>
            <a:endParaRPr lang="es-AR" sz="1600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5</a:t>
            </a:r>
            <a:r>
              <a:rPr lang="es-AR" sz="1600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s-AR" sz="1600" b="1" dirty="0" smtClean="0">
                <a:solidFill>
                  <a:schemeClr val="bg1"/>
                </a:solidFill>
              </a:rPr>
              <a:t>(Compromisos Técnicos / Pasivo)</a:t>
            </a: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 	</a:t>
            </a:r>
            <a:r>
              <a:rPr lang="es-AR" sz="1600" dirty="0" smtClean="0">
                <a:solidFill>
                  <a:schemeClr val="bg1"/>
                </a:solidFill>
              </a:rPr>
              <a:t>Expresa la proporción del  Pasivo que está compuesto por Compromisos Técnicos (en %).</a:t>
            </a:r>
            <a:endParaRPr lang="es-AR" sz="1600" b="1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endParaRPr lang="es-AR" sz="1600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b="1" dirty="0" smtClean="0">
                <a:solidFill>
                  <a:schemeClr val="bg1"/>
                </a:solidFill>
                <a:latin typeface="+mj-lt"/>
              </a:rPr>
              <a:t>6. </a:t>
            </a:r>
            <a:r>
              <a:rPr lang="es-AR" sz="1600" b="1" dirty="0" smtClean="0">
                <a:solidFill>
                  <a:schemeClr val="bg1"/>
                </a:solidFill>
              </a:rPr>
              <a:t>(Deudas con Asegurados/ Pasivo)</a:t>
            </a:r>
          </a:p>
          <a:p>
            <a:pPr lvl="1" indent="-342900"/>
            <a:endParaRPr lang="es-AR" sz="1600" b="1" dirty="0" smtClean="0">
              <a:solidFill>
                <a:schemeClr val="bg1"/>
              </a:solidFill>
              <a:latin typeface="+mj-lt"/>
            </a:endParaRPr>
          </a:p>
          <a:p>
            <a:pPr lvl="1" indent="-342900"/>
            <a:r>
              <a:rPr lang="es-AR" sz="1600" dirty="0" smtClean="0">
                <a:solidFill>
                  <a:schemeClr val="bg1"/>
                </a:solidFill>
              </a:rPr>
              <a:t>        Expresa la proporción del  Pasivo que está compuesto por obligaciones con los asegurados y terceros damnificados (en %)</a:t>
            </a:r>
            <a:endParaRPr lang="es-A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title"/>
          </p:nvPr>
        </p:nvSpPr>
        <p:spPr>
          <a:xfrm>
            <a:off x="241126" y="3199136"/>
            <a:ext cx="2953011" cy="521093"/>
          </a:xfrm>
        </p:spPr>
        <p:txBody>
          <a:bodyPr>
            <a:noAutofit/>
          </a:bodyPr>
          <a:lstStyle/>
          <a:p>
            <a:r>
              <a:rPr lang="es-AR" sz="3200" dirty="0"/>
              <a:t>Indicadores patrimoniales </a:t>
            </a:r>
            <a:r>
              <a:rPr lang="es-AR" sz="3200" dirty="0" smtClean="0"/>
              <a:t>(Cont</a:t>
            </a:r>
            <a:r>
              <a:rPr lang="es-AR" sz="3200" dirty="0"/>
              <a:t>.)</a:t>
            </a:r>
            <a:r>
              <a:rPr lang="es-AR" sz="3200" dirty="0" smtClean="0"/>
              <a:t/>
            </a:r>
            <a:br>
              <a:rPr lang="es-AR" sz="3200" dirty="0" smtClean="0"/>
            </a:br>
            <a:endParaRPr lang="es-AR" sz="32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73490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3644351" y="744583"/>
            <a:ext cx="8268975" cy="5094512"/>
            <a:chOff x="186522" y="1196570"/>
            <a:chExt cx="8265961" cy="1847379"/>
          </a:xfrm>
        </p:grpSpPr>
        <p:sp>
          <p:nvSpPr>
            <p:cNvPr id="1152005" name="Rectangle 5"/>
            <p:cNvSpPr>
              <a:spLocks noChangeArrowheads="1"/>
            </p:cNvSpPr>
            <p:nvPr/>
          </p:nvSpPr>
          <p:spPr bwMode="gray">
            <a:xfrm>
              <a:off x="4720211" y="1196570"/>
              <a:ext cx="3732272" cy="18473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63500" tIns="0" rIns="64800" bIns="0" anchor="ctr"/>
            <a:lstStyle/>
            <a:p>
              <a:pPr marL="895350" algn="ctr">
                <a:spcBef>
                  <a:spcPct val="0"/>
                </a:spcBef>
                <a:spcAft>
                  <a:spcPct val="0"/>
                </a:spcAft>
              </a:pPr>
              <a:r>
                <a:rPr lang="es-AR" sz="2500" b="1" dirty="0" smtClean="0">
                  <a:solidFill>
                    <a:schemeClr val="bg1"/>
                  </a:solidFill>
                  <a:latin typeface="Georgia" pitchFamily="18" charset="0"/>
                </a:rPr>
                <a:t>    </a:t>
              </a:r>
              <a:r>
                <a:rPr lang="es-AR" sz="2300" b="1" dirty="0" smtClean="0">
                  <a:solidFill>
                    <a:schemeClr val="bg1"/>
                  </a:solidFill>
                  <a:latin typeface="Georgia" pitchFamily="18" charset="0"/>
                </a:rPr>
                <a:t>Indicadores </a:t>
              </a:r>
              <a:r>
                <a:rPr lang="es-AR" sz="2300" b="1" dirty="0">
                  <a:solidFill>
                    <a:schemeClr val="bg1"/>
                  </a:solidFill>
                  <a:latin typeface="Georgia" pitchFamily="18" charset="0"/>
                </a:rPr>
                <a:t>de gestión</a:t>
              </a:r>
            </a:p>
          </p:txBody>
        </p:sp>
        <p:sp>
          <p:nvSpPr>
            <p:cNvPr id="1152006" name="AutoShape 6"/>
            <p:cNvSpPr>
              <a:spLocks noChangeArrowheads="1"/>
            </p:cNvSpPr>
            <p:nvPr/>
          </p:nvSpPr>
          <p:spPr bwMode="gray">
            <a:xfrm>
              <a:off x="186522" y="1526022"/>
              <a:ext cx="5767761" cy="1071271"/>
            </a:xfrm>
            <a:prstGeom prst="homePlate">
              <a:avLst>
                <a:gd name="adj" fmla="val 5204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756000" bIns="0"/>
            <a:lstStyle/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1-       Primas Cedidas</a:t>
              </a:r>
            </a:p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 Primas Emitidas</a:t>
              </a:r>
            </a:p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</a:t>
              </a:r>
            </a:p>
            <a:p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2-    </a:t>
              </a: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Siniestros Netos Devengados  </a:t>
              </a:r>
            </a:p>
            <a:p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  Primas Netas Devengadas</a:t>
              </a: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600" dirty="0">
                <a:solidFill>
                  <a:schemeClr val="accent1"/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3-        Gastos de Producción </a:t>
              </a: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Primas y Recargos Emitidos</a:t>
              </a: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4-      Gastos de Explotación</a:t>
              </a: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Primas y Recargos Emitidos</a:t>
              </a:r>
            </a:p>
            <a:p>
              <a:pPr marL="261938" lvl="1" indent="-260350"/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5-              Gastos Totales </a:t>
              </a: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Primas y Recargos Emitidos</a:t>
              </a:r>
            </a:p>
            <a:p>
              <a:pPr marL="261938" lvl="1" indent="-260350"/>
              <a:endParaRPr lang="es-AR" sz="16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6-         Resultado del Ejercicio        x 100  </a:t>
              </a:r>
            </a:p>
            <a:p>
              <a:pPr marL="261938" lvl="1" indent="-260350"/>
              <a:r>
                <a:rPr lang="es-AR" sz="1600" dirty="0">
                  <a:solidFill>
                    <a:schemeClr val="accent1">
                      <a:lumMod val="75000"/>
                    </a:schemeClr>
                  </a:solidFill>
                  <a:latin typeface="Georgia" pitchFamily="18" charset="0"/>
                </a:rPr>
                <a:t>         Primas y Recargos Emitidos </a:t>
              </a:r>
            </a:p>
            <a:p>
              <a:pPr marL="261938" lvl="1" indent="-260350"/>
              <a:endParaRPr lang="es-AR" sz="8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5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/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  <a:p>
              <a:pPr marL="261938" lvl="1" indent="-260350">
                <a:spcBef>
                  <a:spcPct val="0"/>
                </a:spcBef>
                <a:spcAft>
                  <a:spcPct val="0"/>
                </a:spcAft>
              </a:pPr>
              <a:endParaRPr lang="es-AR" sz="13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10664952" y="6489357"/>
            <a:ext cx="1527048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s-AR" smtClean="0">
                <a:latin typeface="+mj-lt"/>
              </a:rPr>
              <a:pPr/>
              <a:t>9</a:t>
            </a:fld>
            <a:endParaRPr lang="es-AR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43639" y="1931482"/>
            <a:ext cx="1490472" cy="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77573" y="2638975"/>
            <a:ext cx="2659693" cy="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77573" y="3351945"/>
            <a:ext cx="2451847" cy="1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63720" y="4103412"/>
            <a:ext cx="2565563" cy="1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3720" y="4806541"/>
            <a:ext cx="2451847" cy="1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23379" y="5556691"/>
            <a:ext cx="2492188" cy="1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>
            <a:spLocks noGrp="1" noChangeArrowheads="1"/>
          </p:cNvSpPr>
          <p:nvPr>
            <p:ph type="title"/>
          </p:nvPr>
        </p:nvSpPr>
        <p:spPr>
          <a:xfrm>
            <a:off x="217395" y="3143295"/>
            <a:ext cx="3001794" cy="741018"/>
          </a:xfrm>
        </p:spPr>
        <p:txBody>
          <a:bodyPr>
            <a:noAutofit/>
          </a:bodyPr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046" y="88188"/>
            <a:ext cx="1201784" cy="608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926570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10570</TotalTime>
  <Words>1301</Words>
  <Application>Microsoft Office PowerPoint</Application>
  <PresentationFormat>Personalizado</PresentationFormat>
  <Paragraphs>397</Paragraphs>
  <Slides>28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Frame</vt:lpstr>
      <vt:lpstr>PREDICCIÓN DE DEFICIT EN COMPAÑIAS DE SEGUROS</vt:lpstr>
      <vt:lpstr>Objetivos</vt:lpstr>
      <vt:lpstr>Introducción  </vt:lpstr>
      <vt:lpstr>Introducción</vt:lpstr>
      <vt:lpstr>Introducción</vt:lpstr>
      <vt:lpstr>Introducción</vt:lpstr>
      <vt:lpstr>Indicadores patrimoniales </vt:lpstr>
      <vt:lpstr>Indicadores patrimoniales (Cont.) </vt:lpstr>
      <vt:lpstr>Introducción</vt:lpstr>
      <vt:lpstr>Introducción</vt:lpstr>
      <vt:lpstr>Indicadores de gestión (Cont.)</vt:lpstr>
      <vt:lpstr>Indicadores de gestión (Cont.)</vt:lpstr>
      <vt:lpstr>Otros Indicadores</vt:lpstr>
      <vt:lpstr>Las entidades aseguradoras presentan balances trimestrales  los cuales se acumulan trimestre a trimestre hasta llegar al año contable.  El periodo contable se desarrolla del 01/07/x al 30/06/x+1   Las Compañías de Seguros se clasifican de acuerdo con su actividad principal en: Seguros Generales, Transporte Público de Pasajeros, Riesgos del Trabajo, Seguros de Vida (incluye Previsional y Sepelio) y Seguros de Retiro.    Para el desarrollo del modelo se tomaron en cuenta las observaciones que contaran con al menos tres años completos  </vt:lpstr>
      <vt:lpstr>Construcción del Data Frame</vt:lpstr>
      <vt:lpstr>Ejemplo con 5 Bloques</vt:lpstr>
      <vt:lpstr>Construcción del Modelo</vt:lpstr>
      <vt:lpstr>Construcción del Modelo</vt:lpstr>
      <vt:lpstr>Matrices de confusión  </vt:lpstr>
      <vt:lpstr>  Métricas    </vt:lpstr>
      <vt:lpstr>Construcción del Modelo</vt:lpstr>
      <vt:lpstr>Construcción del Modelo</vt:lpstr>
      <vt:lpstr>Matrices de confusión  </vt:lpstr>
      <vt:lpstr>   Métricas    </vt:lpstr>
      <vt:lpstr> PCA con Lightgbm</vt:lpstr>
      <vt:lpstr>     Matrices de confusión  </vt:lpstr>
      <vt:lpstr>Conclusiones</vt:lpstr>
      <vt:lpstr>¡Gracias!</vt:lpstr>
    </vt:vector>
  </TitlesOfParts>
  <Company>PricewaterhouseCoopers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estados contables de compañías aseguradoras</dc:title>
  <dc:creator>Nicolas Agustin Casarino</dc:creator>
  <cp:lastModifiedBy>Pamela</cp:lastModifiedBy>
  <cp:revision>240</cp:revision>
  <dcterms:created xsi:type="dcterms:W3CDTF">2017-09-01T18:09:14Z</dcterms:created>
  <dcterms:modified xsi:type="dcterms:W3CDTF">2018-07-20T20:48:38Z</dcterms:modified>
</cp:coreProperties>
</file>