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7" r:id="rId5"/>
    <p:sldId id="28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84BF0-F03A-482A-83CD-C7B3780FB70B}" type="datetimeFigureOut">
              <a:rPr lang="en-NZ" smtClean="0"/>
              <a:t>20/09/2021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6AC5-DA1B-4C86-BBFE-B2A53D1CA34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621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6C96-BECF-499C-AAA9-85A80BB1F7EE}" type="datetimeFigureOut">
              <a:rPr lang="en-NZ" smtClean="0"/>
              <a:t>20/09/2021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21AD-EE30-4F89-B16A-4ACB770692F3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78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7415" y="6136079"/>
            <a:ext cx="714759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algn="r"/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15" y="1007928"/>
            <a:ext cx="3057150" cy="48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779390"/>
            <a:ext cx="9973559" cy="207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31769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AAC328-9D3D-412C-93C7-45FB219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8237EE-F57E-45F6-8326-6810832B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CBA98-A760-4779-A7E3-5E485B2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89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8555-F17D-4B4E-869D-9BF9E33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A4FB-5D12-454C-9FE6-F56161C2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D871-D176-4ED1-B31D-AE44BEC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98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98" y="4485094"/>
            <a:ext cx="6643294" cy="63695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5146479"/>
            <a:ext cx="6673850" cy="1000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6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978323"/>
            <a:ext cx="6643294" cy="636951"/>
          </a:xfrm>
        </p:spPr>
        <p:txBody>
          <a:bodyPr>
            <a:noAutofit/>
          </a:bodyPr>
          <a:lstStyle>
            <a:lvl1pPr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1588219"/>
            <a:ext cx="6673850" cy="1000125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8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200"/>
              </a:spcBef>
              <a:buNone/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6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191565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08569" y="1976846"/>
            <a:ext cx="5245231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B6A6EB-55E6-4AD3-AA5B-DDD9E3AE9B3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D2F797-B8FC-4691-80DD-77CD5C24F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DDAD1A-26C6-4474-AC2D-D56E5F0A40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21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10813869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28FCBB-B091-4312-B30C-C4DEB7D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345441-8BDF-4E1F-8480-E3B6F67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626E01-2C70-44B9-8673-194021A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37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65850" y="857250"/>
            <a:ext cx="5400675" cy="495935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5C98A5-1720-4089-80A5-87DCB32864F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32BAEE-2F12-4368-83D8-276321030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EDBE9C-F785-4FCE-A8E3-4437295354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29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932" y="857250"/>
            <a:ext cx="11026594" cy="495935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C68D15-0A31-43F3-AF08-D92C5682F31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9E58BB-B098-4DBA-917E-0419C69649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0FD0A4-6213-4B11-85F1-9C9429AD07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34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156325" y="847725"/>
            <a:ext cx="5400675" cy="497840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8CA2F1E-45A9-4FC2-BF9F-115552A7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90FC10-4C46-4A90-BA1A-82EE08D47A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B88D88-FBDA-4C20-895C-58BC8AE954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439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2775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7501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052800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258672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473971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37501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52800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258672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473971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0009889-381A-4CD6-A70A-07E66D4B8E3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31F1185-6CFE-48CE-9BC0-BDB9632879F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CCF563F-8DC3-48EC-A35A-C0CC275463E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10813869" cy="63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1" y="1976845"/>
            <a:ext cx="10813869" cy="420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95B2-4FE3-4026-8847-2AFE67DABA8C}" type="slidenum">
              <a:rPr lang="en-NZ" smtClean="0"/>
              <a:t>‹#›</a:t>
            </a:fld>
            <a:endParaRPr lang="en-NZ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8" y="6252029"/>
            <a:ext cx="2276861" cy="137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73" y="5933776"/>
            <a:ext cx="1423419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5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3"/>
          </a:solidFill>
          <a:latin typeface="+mn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BCFA-4C81-45C9-B3B0-77053860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98" y="4485094"/>
            <a:ext cx="7935210" cy="636951"/>
          </a:xfrm>
        </p:spPr>
        <p:txBody>
          <a:bodyPr/>
          <a:lstStyle/>
          <a:p>
            <a:r>
              <a:rPr lang="en-NZ" dirty="0"/>
              <a:t>			 - Quick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38C2-35CB-4914-9032-867CB80BB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Erik Behrens, NIWA</a:t>
            </a:r>
          </a:p>
        </p:txBody>
      </p:sp>
      <p:pic>
        <p:nvPicPr>
          <p:cNvPr id="4" name="Picture 2" descr="GitHub - pangeo-data/pangeo: Pangeo website + discussion of general issues  related to the project.">
            <a:extLst>
              <a:ext uri="{FF2B5EF4-FFF2-40B4-BE49-F238E27FC236}">
                <a16:creationId xmlns:a16="http://schemas.microsoft.com/office/drawing/2014/main" id="{FAD8E618-63A5-49FA-A19D-D23614C0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42" y="34290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10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40F2B-EE83-43EE-9868-2215E0E1F4C5}"/>
              </a:ext>
            </a:extLst>
          </p:cNvPr>
          <p:cNvSpPr/>
          <p:nvPr/>
        </p:nvSpPr>
        <p:spPr>
          <a:xfrm>
            <a:off x="4640022" y="3598315"/>
            <a:ext cx="5519956" cy="2609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</a:rPr>
              <a:t>#create a python environment 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module load Anaconda3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conda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create -n </a:t>
            </a:r>
            <a:r>
              <a:rPr lang="en-US" altLang="en-US" dirty="0" err="1">
                <a:solidFill>
                  <a:schemeClr val="bg1"/>
                </a:solidFill>
              </a:rPr>
              <a:t>pangeo</a:t>
            </a:r>
            <a:r>
              <a:rPr lang="en-US" altLang="en-US" dirty="0">
                <a:solidFill>
                  <a:schemeClr val="bg1"/>
                </a:solidFill>
              </a:rPr>
              <a:t> -c </a:t>
            </a:r>
            <a:r>
              <a:rPr lang="en-US" altLang="en-US" dirty="0" err="1">
                <a:solidFill>
                  <a:schemeClr val="bg1"/>
                </a:solidFill>
              </a:rPr>
              <a:t>conda</a:t>
            </a:r>
            <a:r>
              <a:rPr lang="en-US" altLang="en-US" dirty="0">
                <a:solidFill>
                  <a:schemeClr val="bg1"/>
                </a:solidFill>
              </a:rPr>
              <a:t>-forge  python </a:t>
            </a:r>
            <a:r>
              <a:rPr lang="en-US" altLang="en-US" dirty="0" err="1">
                <a:solidFill>
                  <a:schemeClr val="bg1"/>
                </a:solidFill>
              </a:rPr>
              <a:t>dask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jupyterlab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dask-jobqueue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ipywidgets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xarray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zarr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numcodecs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hvplot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geoviews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datashader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jupyter</a:t>
            </a:r>
            <a:r>
              <a:rPr lang="en-US" altLang="en-US" dirty="0">
                <a:solidFill>
                  <a:schemeClr val="bg1"/>
                </a:solidFill>
              </a:rPr>
              <a:t>-server-proxy </a:t>
            </a:r>
            <a:r>
              <a:rPr lang="en-US" altLang="en-US" dirty="0" err="1">
                <a:solidFill>
                  <a:schemeClr val="bg1"/>
                </a:solidFill>
              </a:rPr>
              <a:t>widgetsnbextension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dask-labextension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CE65D1-37C7-413D-92D5-91BC3D7C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59" y="403807"/>
            <a:ext cx="6637628" cy="3033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1FF7F3-A06B-45C6-94F3-98CBA5D610CA}"/>
              </a:ext>
            </a:extLst>
          </p:cNvPr>
          <p:cNvSpPr txBox="1"/>
          <p:nvPr/>
        </p:nvSpPr>
        <p:spPr>
          <a:xfrm>
            <a:off x="10159978" y="3598315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286758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11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40F2B-EE83-43EE-9868-2215E0E1F4C5}"/>
              </a:ext>
            </a:extLst>
          </p:cNvPr>
          <p:cNvSpPr/>
          <p:nvPr/>
        </p:nvSpPr>
        <p:spPr>
          <a:xfrm>
            <a:off x="4640022" y="1209612"/>
            <a:ext cx="5519956" cy="1264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</a:rPr>
              <a:t># configure </a:t>
            </a:r>
            <a:r>
              <a:rPr lang="en-NZ" dirty="0" err="1">
                <a:solidFill>
                  <a:schemeClr val="bg1"/>
                </a:solidFill>
              </a:rPr>
              <a:t>dask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/>
              <a:t>.config/</a:t>
            </a:r>
            <a:r>
              <a:rPr lang="en-NZ" dirty="0" err="1"/>
              <a:t>dask</a:t>
            </a:r>
            <a:r>
              <a:rPr lang="en-NZ" dirty="0"/>
              <a:t>/</a:t>
            </a:r>
            <a:r>
              <a:rPr lang="en-NZ" dirty="0" err="1"/>
              <a:t>distributed.yaml</a:t>
            </a:r>
            <a:endParaRPr lang="en-NZ" dirty="0"/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FF7F3-A06B-45C6-94F3-98CBA5D610CA}"/>
              </a:ext>
            </a:extLst>
          </p:cNvPr>
          <p:cNvSpPr txBox="1"/>
          <p:nvPr/>
        </p:nvSpPr>
        <p:spPr>
          <a:xfrm>
            <a:off x="10101255" y="106678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01A7A-146B-4AE1-B9A7-C33BCB71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22" y="2672095"/>
            <a:ext cx="5717927" cy="10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b="1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12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219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# allocates CPUs and lets you work interactive</a:t>
            </a:r>
          </a:p>
          <a:p>
            <a:endParaRPr lang="en-NZ" dirty="0"/>
          </a:p>
          <a:p>
            <a:r>
              <a:rPr lang="en-NZ" dirty="0" err="1"/>
              <a:t>srun</a:t>
            </a:r>
            <a:r>
              <a:rPr lang="en-NZ" dirty="0"/>
              <a:t> --x11 --account niwa02764 --job-name "</a:t>
            </a:r>
            <a:r>
              <a:rPr lang="en-NZ" dirty="0" err="1"/>
              <a:t>dask</a:t>
            </a:r>
            <a:r>
              <a:rPr lang="en-NZ" dirty="0"/>
              <a:t>" --</a:t>
            </a:r>
            <a:r>
              <a:rPr lang="en-NZ" dirty="0" err="1"/>
              <a:t>cpus</a:t>
            </a:r>
            <a:r>
              <a:rPr lang="en-NZ" dirty="0"/>
              <a:t>-per-task 4 --mem-per-</a:t>
            </a:r>
            <a:r>
              <a:rPr lang="en-NZ" dirty="0" err="1"/>
              <a:t>cpu</a:t>
            </a:r>
            <a:r>
              <a:rPr lang="en-NZ" dirty="0"/>
              <a:t> 30Gb --time 03:00:00 --</a:t>
            </a:r>
            <a:r>
              <a:rPr lang="en-NZ" dirty="0" err="1"/>
              <a:t>pty</a:t>
            </a:r>
            <a:r>
              <a:rPr lang="en-NZ" dirty="0"/>
              <a:t> bash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21998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b="1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13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3169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# work interactively on reserved CPUs/node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# </a:t>
            </a:r>
            <a:r>
              <a:rPr lang="en-NZ" dirty="0" err="1">
                <a:solidFill>
                  <a:schemeClr val="bg1"/>
                </a:solidFill>
              </a:rPr>
              <a:t>ssh</a:t>
            </a:r>
            <a:r>
              <a:rPr lang="en-NZ" dirty="0">
                <a:solidFill>
                  <a:schemeClr val="bg1"/>
                </a:solidFill>
              </a:rPr>
              <a:t> –Y into allocated node/</a:t>
            </a:r>
            <a:r>
              <a:rPr lang="en-NZ" dirty="0" err="1">
                <a:solidFill>
                  <a:schemeClr val="bg1"/>
                </a:solidFill>
              </a:rPr>
              <a:t>cpu</a:t>
            </a:r>
            <a:r>
              <a:rPr lang="en-NZ" dirty="0">
                <a:solidFill>
                  <a:schemeClr val="bg1"/>
                </a:solidFill>
              </a:rPr>
              <a:t> or use the terminal  </a:t>
            </a:r>
          </a:p>
          <a:p>
            <a:r>
              <a:rPr lang="en-NZ" dirty="0">
                <a:solidFill>
                  <a:schemeClr val="bg1"/>
                </a:solidFill>
              </a:rPr>
              <a:t># where you run </a:t>
            </a:r>
            <a:r>
              <a:rPr lang="en-NZ" dirty="0" err="1">
                <a:solidFill>
                  <a:schemeClr val="bg1"/>
                </a:solidFill>
              </a:rPr>
              <a:t>srun</a:t>
            </a:r>
            <a:r>
              <a:rPr lang="en-NZ" dirty="0">
                <a:solidFill>
                  <a:schemeClr val="bg1"/>
                </a:solidFill>
              </a:rPr>
              <a:t> command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module load Anaconda3</a:t>
            </a:r>
          </a:p>
          <a:p>
            <a:r>
              <a:rPr lang="en-NZ" dirty="0">
                <a:solidFill>
                  <a:schemeClr val="bg1"/>
                </a:solidFill>
              </a:rPr>
              <a:t>source activate </a:t>
            </a:r>
            <a:r>
              <a:rPr lang="en-NZ" dirty="0" err="1">
                <a:solidFill>
                  <a:schemeClr val="bg1"/>
                </a:solidFill>
              </a:rPr>
              <a:t>pangeo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#launch </a:t>
            </a:r>
            <a:r>
              <a:rPr lang="en-NZ" dirty="0" err="1">
                <a:solidFill>
                  <a:schemeClr val="bg1"/>
                </a:solidFill>
              </a:rPr>
              <a:t>jupyter</a:t>
            </a:r>
            <a:r>
              <a:rPr lang="en-NZ" dirty="0">
                <a:solidFill>
                  <a:schemeClr val="bg1"/>
                </a:solidFill>
              </a:rPr>
              <a:t> …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78562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b="1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14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3169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… python example to compute </a:t>
            </a:r>
            <a:r>
              <a:rPr lang="en-NZ" dirty="0" err="1"/>
              <a:t>streamfunction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152256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8A8-131D-49F1-AFC6-3FC52205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Thanks you 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F4A5-069B-4E3C-A76D-0F5B61494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65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+mn-lt"/>
              </a:rPr>
              <a:t>What is PANGEO and what can it be used for?</a:t>
            </a:r>
          </a:p>
          <a:p>
            <a:r>
              <a:rPr lang="en-NZ" sz="2400" dirty="0">
                <a:latin typeface="+mn-lt"/>
              </a:rPr>
              <a:t>Technical setup</a:t>
            </a:r>
          </a:p>
          <a:p>
            <a:r>
              <a:rPr lang="en-NZ" sz="2400" dirty="0">
                <a:latin typeface="+mn-lt"/>
              </a:rPr>
              <a:t>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256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3</a:t>
            </a:fld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35120-3DAD-4C89-A072-E169EBB331AB}"/>
              </a:ext>
            </a:extLst>
          </p:cNvPr>
          <p:cNvSpPr/>
          <p:nvPr/>
        </p:nvSpPr>
        <p:spPr>
          <a:xfrm>
            <a:off x="7290033" y="1384183"/>
            <a:ext cx="3665989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Pangeo</a:t>
            </a:r>
            <a:r>
              <a:rPr lang="en-US" dirty="0"/>
              <a:t> is first and foremost a community promoting open, reproducible, and scalable science. </a:t>
            </a:r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65E29-161C-4ECD-8015-0D0287BDC6F0}"/>
              </a:ext>
            </a:extLst>
          </p:cNvPr>
          <p:cNvSpPr/>
          <p:nvPr/>
        </p:nvSpPr>
        <p:spPr>
          <a:xfrm>
            <a:off x="7290033" y="2871132"/>
            <a:ext cx="2994869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Pangeo</a:t>
            </a:r>
            <a:r>
              <a:rPr lang="en-US" dirty="0"/>
              <a:t> project serves as a coordination point between scientists, software, and computing infrastructure.</a:t>
            </a:r>
            <a:endParaRPr lang="en-N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55D26-84A9-43E4-8085-A60CD6E10C35}"/>
              </a:ext>
            </a:extLst>
          </p:cNvPr>
          <p:cNvSpPr/>
          <p:nvPr/>
        </p:nvSpPr>
        <p:spPr>
          <a:xfrm>
            <a:off x="7290033" y="4358081"/>
            <a:ext cx="3372374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Pangeo</a:t>
            </a:r>
            <a:r>
              <a:rPr lang="en-US" dirty="0"/>
              <a:t> software ecosystem involves open source tools such as </a:t>
            </a:r>
            <a:r>
              <a:rPr lang="en-US" dirty="0" err="1"/>
              <a:t>xarray</a:t>
            </a:r>
            <a:r>
              <a:rPr lang="en-US" dirty="0"/>
              <a:t>, iris, </a:t>
            </a:r>
            <a:r>
              <a:rPr lang="en-US" dirty="0" err="1"/>
              <a:t>dask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and many other packages. (Python)</a:t>
            </a:r>
            <a:endParaRPr lang="en-NZ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58A9D3-BD6C-482A-82F4-5912E59E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29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4</a:t>
            </a:fld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896E4-A178-417D-A44F-0F3D13FE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25" y="1593220"/>
            <a:ext cx="5915544" cy="36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5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5</a:t>
            </a:fld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1E277-62BE-4DB3-BA77-016815A6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6" y="3311826"/>
            <a:ext cx="5188678" cy="166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DE795-EFE9-4DB9-B23C-4523E0A673B1}"/>
              </a:ext>
            </a:extLst>
          </p:cNvPr>
          <p:cNvSpPr txBox="1"/>
          <p:nvPr/>
        </p:nvSpPr>
        <p:spPr>
          <a:xfrm>
            <a:off x="5924318" y="2843868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www.pangeo.io</a:t>
            </a:r>
          </a:p>
        </p:txBody>
      </p:sp>
    </p:spTree>
    <p:extLst>
      <p:ext uri="{BB962C8B-B14F-4D97-AF65-F5344CB8AC3E}">
        <p14:creationId xmlns:p14="http://schemas.microsoft.com/office/powerpoint/2010/main" val="406585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6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6B3E-791E-4E86-87E3-B241E1AE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48" y="1455049"/>
            <a:ext cx="2502852" cy="1401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7119-A8DB-437B-8CF4-80E7BB0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48" y="3523148"/>
            <a:ext cx="2518583" cy="1401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21A0-86A7-4CDF-B8EC-097C926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062" y="1535623"/>
            <a:ext cx="2442007" cy="1321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BA09F-7A6A-4943-A923-C7B32270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062" y="3212967"/>
            <a:ext cx="2265153" cy="1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7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6B3E-791E-4E86-87E3-B241E1AE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54" y="2943510"/>
            <a:ext cx="1364923" cy="764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7119-A8DB-437B-8CF4-80E7BB0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54" y="3914490"/>
            <a:ext cx="1689227" cy="94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21A0-86A7-4CDF-B8EC-097C926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54" y="2051416"/>
            <a:ext cx="1267157" cy="685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BA09F-7A6A-4943-A923-C7B32270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13" y="5061203"/>
            <a:ext cx="1243998" cy="94023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C252D2-478C-4FCD-815C-12156ED698C4}"/>
              </a:ext>
            </a:extLst>
          </p:cNvPr>
          <p:cNvSpPr/>
          <p:nvPr/>
        </p:nvSpPr>
        <p:spPr>
          <a:xfrm>
            <a:off x="7768206" y="1266738"/>
            <a:ext cx="1475971" cy="57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CMIP6 datastore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0DD92B-2329-4DAB-98E4-E525838D0B7D}"/>
              </a:ext>
            </a:extLst>
          </p:cNvPr>
          <p:cNvSpPr/>
          <p:nvPr/>
        </p:nvSpPr>
        <p:spPr>
          <a:xfrm rot="16200000">
            <a:off x="5156890" y="3592828"/>
            <a:ext cx="4071602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8C1D1-79F1-4D94-887D-57F8E9224577}"/>
              </a:ext>
            </a:extLst>
          </p:cNvPr>
          <p:cNvSpPr txBox="1"/>
          <p:nvPr/>
        </p:nvSpPr>
        <p:spPr>
          <a:xfrm rot="16200000">
            <a:off x="5746459" y="3494509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What data is available?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203E1B-7184-42C9-BEB0-0D81FCA25D7A}"/>
              </a:ext>
            </a:extLst>
          </p:cNvPr>
          <p:cNvSpPr/>
          <p:nvPr/>
        </p:nvSpPr>
        <p:spPr>
          <a:xfrm rot="5400000">
            <a:off x="7990757" y="3734997"/>
            <a:ext cx="4071602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BEFE7-25CE-42EC-9FC5-228C6247A0DC}"/>
              </a:ext>
            </a:extLst>
          </p:cNvPr>
          <p:cNvSpPr txBox="1"/>
          <p:nvPr/>
        </p:nvSpPr>
        <p:spPr>
          <a:xfrm rot="5400000">
            <a:off x="8880476" y="3636678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Analyse the data</a:t>
            </a:r>
          </a:p>
        </p:txBody>
      </p:sp>
    </p:spTree>
    <p:extLst>
      <p:ext uri="{BB962C8B-B14F-4D97-AF65-F5344CB8AC3E}">
        <p14:creationId xmlns:p14="http://schemas.microsoft.com/office/powerpoint/2010/main" val="251198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lvl="2"/>
            <a:r>
              <a:rPr lang="en-NZ" dirty="0"/>
              <a:t>Dynamic data allocation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8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73441-DE6F-43B0-B6E1-7F1BD901A86D}"/>
              </a:ext>
            </a:extLst>
          </p:cNvPr>
          <p:cNvSpPr/>
          <p:nvPr/>
        </p:nvSpPr>
        <p:spPr>
          <a:xfrm>
            <a:off x="7071919" y="1442906"/>
            <a:ext cx="343109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Lazy computation</a:t>
            </a:r>
          </a:p>
        </p:txBody>
      </p:sp>
      <p:pic>
        <p:nvPicPr>
          <p:cNvPr id="1028" name="Picture 4" descr="The Cubed Sphere Grid Is A Leading Candidate For Next - Global Climate Model  Grid PNG Image | Transparent PNG Free Download on SeekPNG">
            <a:extLst>
              <a:ext uri="{FF2B5EF4-FFF2-40B4-BE49-F238E27FC236}">
                <a16:creationId xmlns:a16="http://schemas.microsoft.com/office/drawing/2014/main" id="{B98598E1-61DC-418F-9165-294C10B79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t="4903" r="15633" b="6399"/>
          <a:stretch/>
        </p:blipFill>
        <p:spPr bwMode="auto">
          <a:xfrm>
            <a:off x="5831457" y="2139192"/>
            <a:ext cx="2021448" cy="19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0AFF32-B89E-4AB1-B222-949C714B01AE}"/>
              </a:ext>
            </a:extLst>
          </p:cNvPr>
          <p:cNvSpPr/>
          <p:nvPr/>
        </p:nvSpPr>
        <p:spPr>
          <a:xfrm>
            <a:off x="5831457" y="4374553"/>
            <a:ext cx="85567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1TB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DC53F2-568F-45C6-A081-301E9A70CC75}"/>
              </a:ext>
            </a:extLst>
          </p:cNvPr>
          <p:cNvSpPr/>
          <p:nvPr/>
        </p:nvSpPr>
        <p:spPr>
          <a:xfrm>
            <a:off x="6325300" y="3238151"/>
            <a:ext cx="746620" cy="738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3C7F5F-070E-4673-841D-A1399F755994}"/>
              </a:ext>
            </a:extLst>
          </p:cNvPr>
          <p:cNvSpPr/>
          <p:nvPr/>
        </p:nvSpPr>
        <p:spPr>
          <a:xfrm>
            <a:off x="6997228" y="4374553"/>
            <a:ext cx="855677" cy="3103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20Gb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C7111B-5A5D-4B6D-8822-569BAB2E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83" y="2139192"/>
            <a:ext cx="1930234" cy="104437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E680A-226E-41A6-B24B-D4C2F8B65180}"/>
              </a:ext>
            </a:extLst>
          </p:cNvPr>
          <p:cNvGrpSpPr/>
          <p:nvPr/>
        </p:nvGrpSpPr>
        <p:grpSpPr>
          <a:xfrm>
            <a:off x="8346748" y="3282095"/>
            <a:ext cx="2223782" cy="1681993"/>
            <a:chOff x="8837419" y="3296874"/>
            <a:chExt cx="2223782" cy="168199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518D321-74DB-4537-B25B-F3ED5BBB12C4}"/>
                </a:ext>
              </a:extLst>
            </p:cNvPr>
            <p:cNvSpPr/>
            <p:nvPr/>
          </p:nvSpPr>
          <p:spPr>
            <a:xfrm>
              <a:off x="8837419" y="3296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078729-71EE-4599-BE22-F63C85CE7A5F}"/>
                </a:ext>
              </a:extLst>
            </p:cNvPr>
            <p:cNvSpPr/>
            <p:nvPr/>
          </p:nvSpPr>
          <p:spPr>
            <a:xfrm>
              <a:off x="8989819" y="3449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ECCFCB-48AA-4C3D-85A3-C099AA3259EB}"/>
                </a:ext>
              </a:extLst>
            </p:cNvPr>
            <p:cNvSpPr/>
            <p:nvPr/>
          </p:nvSpPr>
          <p:spPr>
            <a:xfrm>
              <a:off x="9142219" y="3601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B8C769-10B6-454D-9F9C-00CF0671918E}"/>
                </a:ext>
              </a:extLst>
            </p:cNvPr>
            <p:cNvSpPr/>
            <p:nvPr/>
          </p:nvSpPr>
          <p:spPr>
            <a:xfrm>
              <a:off x="9294619" y="3754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CE4937D-7D61-4A4F-B591-74BED0843843}"/>
                </a:ext>
              </a:extLst>
            </p:cNvPr>
            <p:cNvSpPr/>
            <p:nvPr/>
          </p:nvSpPr>
          <p:spPr>
            <a:xfrm>
              <a:off x="9447019" y="3906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317F8B5-DE81-4FD1-8AE0-70C8D4FBD653}"/>
                </a:ext>
              </a:extLst>
            </p:cNvPr>
            <p:cNvSpPr/>
            <p:nvPr/>
          </p:nvSpPr>
          <p:spPr>
            <a:xfrm>
              <a:off x="9599419" y="4058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D134848-0191-4362-B623-E422E6FFB93A}"/>
                </a:ext>
              </a:extLst>
            </p:cNvPr>
            <p:cNvSpPr/>
            <p:nvPr/>
          </p:nvSpPr>
          <p:spPr>
            <a:xfrm>
              <a:off x="9751819" y="4211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696F6ED-06BF-43C5-9C93-83AEBD39EF00}"/>
                </a:ext>
              </a:extLst>
            </p:cNvPr>
            <p:cNvSpPr/>
            <p:nvPr/>
          </p:nvSpPr>
          <p:spPr>
            <a:xfrm>
              <a:off x="9904219" y="4363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D77B7E9-521F-483F-B569-429AFD87B32A}"/>
                </a:ext>
              </a:extLst>
            </p:cNvPr>
            <p:cNvSpPr/>
            <p:nvPr/>
          </p:nvSpPr>
          <p:spPr>
            <a:xfrm>
              <a:off x="10056619" y="4516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7C5C3E9-2466-4C8B-B1B8-DB6CB5F3E830}"/>
                </a:ext>
              </a:extLst>
            </p:cNvPr>
            <p:cNvSpPr/>
            <p:nvPr/>
          </p:nvSpPr>
          <p:spPr>
            <a:xfrm>
              <a:off x="10209019" y="4668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98D038-7AFF-4BD1-8451-0E36C3330247}"/>
              </a:ext>
            </a:extLst>
          </p:cNvPr>
          <p:cNvGrpSpPr/>
          <p:nvPr/>
        </p:nvGrpSpPr>
        <p:grpSpPr>
          <a:xfrm>
            <a:off x="9503730" y="3317842"/>
            <a:ext cx="2223782" cy="1681993"/>
            <a:chOff x="8837419" y="3296874"/>
            <a:chExt cx="2223782" cy="168199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4C22C96-AF58-49F7-BA25-B9DA71A4AB4C}"/>
                </a:ext>
              </a:extLst>
            </p:cNvPr>
            <p:cNvSpPr/>
            <p:nvPr/>
          </p:nvSpPr>
          <p:spPr>
            <a:xfrm>
              <a:off x="8837419" y="3296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B8AC8A7-AE94-44C8-AFCF-70725CEEB0B1}"/>
                </a:ext>
              </a:extLst>
            </p:cNvPr>
            <p:cNvSpPr/>
            <p:nvPr/>
          </p:nvSpPr>
          <p:spPr>
            <a:xfrm>
              <a:off x="8989819" y="3449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7EA7CC8-514E-4FF2-AF82-4D0B8566B2EA}"/>
                </a:ext>
              </a:extLst>
            </p:cNvPr>
            <p:cNvSpPr/>
            <p:nvPr/>
          </p:nvSpPr>
          <p:spPr>
            <a:xfrm>
              <a:off x="9142219" y="3601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4E61E1B-EDBB-498F-9C85-B81311BF650B}"/>
                </a:ext>
              </a:extLst>
            </p:cNvPr>
            <p:cNvSpPr/>
            <p:nvPr/>
          </p:nvSpPr>
          <p:spPr>
            <a:xfrm>
              <a:off x="9294619" y="3754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B7D1C0B-E988-4963-B0D3-17248125BEF6}"/>
                </a:ext>
              </a:extLst>
            </p:cNvPr>
            <p:cNvSpPr/>
            <p:nvPr/>
          </p:nvSpPr>
          <p:spPr>
            <a:xfrm>
              <a:off x="9447019" y="3906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b="1" dirty="0"/>
                <a:t>1Gb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68C2774-98B6-4378-B29D-58A0C77BDEEB}"/>
                </a:ext>
              </a:extLst>
            </p:cNvPr>
            <p:cNvSpPr/>
            <p:nvPr/>
          </p:nvSpPr>
          <p:spPr>
            <a:xfrm>
              <a:off x="9599419" y="4058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1960494-F5E7-4B5D-AFE6-5D0B420281EF}"/>
                </a:ext>
              </a:extLst>
            </p:cNvPr>
            <p:cNvSpPr/>
            <p:nvPr/>
          </p:nvSpPr>
          <p:spPr>
            <a:xfrm>
              <a:off x="9751819" y="4211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3C856F1-E8E8-42F8-AE9E-D1643D305719}"/>
                </a:ext>
              </a:extLst>
            </p:cNvPr>
            <p:cNvSpPr/>
            <p:nvPr/>
          </p:nvSpPr>
          <p:spPr>
            <a:xfrm>
              <a:off x="9904219" y="4363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D9DC4CA-7BE9-41AF-B03B-E20A32C494C4}"/>
                </a:ext>
              </a:extLst>
            </p:cNvPr>
            <p:cNvSpPr/>
            <p:nvPr/>
          </p:nvSpPr>
          <p:spPr>
            <a:xfrm>
              <a:off x="10056619" y="4516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5D28DED-DAA6-480D-8B52-711A8FAE8CAA}"/>
                </a:ext>
              </a:extLst>
            </p:cNvPr>
            <p:cNvSpPr/>
            <p:nvPr/>
          </p:nvSpPr>
          <p:spPr>
            <a:xfrm>
              <a:off x="10209019" y="4668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B8BB2D7-EA12-4377-A094-471B197E5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295" y="5352176"/>
            <a:ext cx="1711601" cy="1293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D3BBD-4505-48C2-97AB-8A51321212B8}"/>
                  </a:ext>
                </a:extLst>
              </p:cNvPr>
              <p:cNvSpPr txBox="1"/>
              <p:nvPr/>
            </p:nvSpPr>
            <p:spPr>
              <a:xfrm>
                <a:off x="7092170" y="5693768"/>
                <a:ext cx="198631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limLoc m:val="undOvr"/>
                          <m:subHide m:val="on"/>
                          <m:supHide m:val="on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D3BBD-4505-48C2-97AB-8A513212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70" y="5693768"/>
                <a:ext cx="1986313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Down 66">
            <a:extLst>
              <a:ext uri="{FF2B5EF4-FFF2-40B4-BE49-F238E27FC236}">
                <a16:creationId xmlns:a16="http://schemas.microsoft.com/office/drawing/2014/main" id="{D374623C-21F2-4521-BCAB-920B487869FB}"/>
              </a:ext>
            </a:extLst>
          </p:cNvPr>
          <p:cNvSpPr/>
          <p:nvPr/>
        </p:nvSpPr>
        <p:spPr>
          <a:xfrm rot="16200000">
            <a:off x="8011165" y="3468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CB2D6705-B8C6-40B6-AAE1-C79C3E8E8396}"/>
              </a:ext>
            </a:extLst>
          </p:cNvPr>
          <p:cNvSpPr/>
          <p:nvPr/>
        </p:nvSpPr>
        <p:spPr>
          <a:xfrm rot="16200000">
            <a:off x="8163565" y="3620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B7D904D1-B4A2-4109-84D4-D97B753398EA}"/>
              </a:ext>
            </a:extLst>
          </p:cNvPr>
          <p:cNvSpPr/>
          <p:nvPr/>
        </p:nvSpPr>
        <p:spPr>
          <a:xfrm rot="16200000">
            <a:off x="8315965" y="37728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BBCD475-378D-45AD-9465-E850398C513A}"/>
              </a:ext>
            </a:extLst>
          </p:cNvPr>
          <p:cNvSpPr/>
          <p:nvPr/>
        </p:nvSpPr>
        <p:spPr>
          <a:xfrm rot="16200000">
            <a:off x="8468365" y="39252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ED7DA3C6-9661-4C19-BE12-E469F2944AF2}"/>
              </a:ext>
            </a:extLst>
          </p:cNvPr>
          <p:cNvSpPr/>
          <p:nvPr/>
        </p:nvSpPr>
        <p:spPr>
          <a:xfrm rot="16200000">
            <a:off x="8620765" y="40776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A7110890-B42A-4BAE-B7F4-0FA55438351E}"/>
              </a:ext>
            </a:extLst>
          </p:cNvPr>
          <p:cNvSpPr/>
          <p:nvPr/>
        </p:nvSpPr>
        <p:spPr>
          <a:xfrm rot="16200000">
            <a:off x="8773165" y="4230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C7ED43F0-29C8-4E7D-A805-C1415FB4834A}"/>
              </a:ext>
            </a:extLst>
          </p:cNvPr>
          <p:cNvSpPr/>
          <p:nvPr/>
        </p:nvSpPr>
        <p:spPr>
          <a:xfrm rot="16200000">
            <a:off x="8163565" y="3620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92E837A3-6D53-43F2-B189-7F2FF6D907A4}"/>
              </a:ext>
            </a:extLst>
          </p:cNvPr>
          <p:cNvSpPr/>
          <p:nvPr/>
        </p:nvSpPr>
        <p:spPr>
          <a:xfrm rot="16200000">
            <a:off x="8315965" y="37728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D2F7FC3E-03F4-4F4B-9810-13E32856A0A5}"/>
              </a:ext>
            </a:extLst>
          </p:cNvPr>
          <p:cNvSpPr/>
          <p:nvPr/>
        </p:nvSpPr>
        <p:spPr>
          <a:xfrm rot="16200000">
            <a:off x="8468365" y="39252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1A76863-6F7C-4E3E-B20C-16AAC6DA3997}"/>
              </a:ext>
            </a:extLst>
          </p:cNvPr>
          <p:cNvSpPr/>
          <p:nvPr/>
        </p:nvSpPr>
        <p:spPr>
          <a:xfrm rot="16200000">
            <a:off x="8620765" y="40776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28DC9DED-2804-4397-9CCA-7333E9D2350C}"/>
              </a:ext>
            </a:extLst>
          </p:cNvPr>
          <p:cNvSpPr/>
          <p:nvPr/>
        </p:nvSpPr>
        <p:spPr>
          <a:xfrm rot="16200000">
            <a:off x="8773165" y="4230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807B7E92-A4D8-4F71-8418-A02BD029F8FB}"/>
              </a:ext>
            </a:extLst>
          </p:cNvPr>
          <p:cNvSpPr/>
          <p:nvPr/>
        </p:nvSpPr>
        <p:spPr>
          <a:xfrm rot="16200000">
            <a:off x="8925565" y="4382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B1B422-C82C-4003-BA2E-8A45ABE3251B}"/>
              </a:ext>
            </a:extLst>
          </p:cNvPr>
          <p:cNvGrpSpPr/>
          <p:nvPr/>
        </p:nvGrpSpPr>
        <p:grpSpPr>
          <a:xfrm rot="9525527">
            <a:off x="8364821" y="5098032"/>
            <a:ext cx="1694562" cy="939324"/>
            <a:chOff x="8498971" y="5057164"/>
            <a:chExt cx="1694562" cy="939324"/>
          </a:xfrm>
        </p:grpSpPr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6D05CC5C-CEDE-4246-865F-CA06D6862E39}"/>
                </a:ext>
              </a:extLst>
            </p:cNvPr>
            <p:cNvSpPr/>
            <p:nvPr/>
          </p:nvSpPr>
          <p:spPr>
            <a:xfrm rot="16200000">
              <a:off x="8876590" y="46795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Arrow: Down 82">
              <a:extLst>
                <a:ext uri="{FF2B5EF4-FFF2-40B4-BE49-F238E27FC236}">
                  <a16:creationId xmlns:a16="http://schemas.microsoft.com/office/drawing/2014/main" id="{4CABA7FD-398B-4BAE-8C93-25C3D2D08E59}"/>
                </a:ext>
              </a:extLst>
            </p:cNvPr>
            <p:cNvSpPr/>
            <p:nvPr/>
          </p:nvSpPr>
          <p:spPr>
            <a:xfrm rot="16200000">
              <a:off x="9028990" y="48319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7CFC28BD-D372-498D-B7FD-32C04735CEC2}"/>
                </a:ext>
              </a:extLst>
            </p:cNvPr>
            <p:cNvSpPr/>
            <p:nvPr/>
          </p:nvSpPr>
          <p:spPr>
            <a:xfrm rot="16200000">
              <a:off x="9181390" y="49843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Arrow: Down 84">
              <a:extLst>
                <a:ext uri="{FF2B5EF4-FFF2-40B4-BE49-F238E27FC236}">
                  <a16:creationId xmlns:a16="http://schemas.microsoft.com/office/drawing/2014/main" id="{193FA36F-076A-49F1-8794-FEF1BC6C089A}"/>
                </a:ext>
              </a:extLst>
            </p:cNvPr>
            <p:cNvSpPr/>
            <p:nvPr/>
          </p:nvSpPr>
          <p:spPr>
            <a:xfrm rot="16200000">
              <a:off x="9333790" y="51367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E7B7F5EE-01A1-42DA-9FBA-A6267E80190B}"/>
                </a:ext>
              </a:extLst>
            </p:cNvPr>
            <p:cNvSpPr/>
            <p:nvPr/>
          </p:nvSpPr>
          <p:spPr>
            <a:xfrm rot="16200000">
              <a:off x="9486190" y="52891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FFB2C295-7EA7-4BDD-9E1A-7EFA173C29DE}"/>
                </a:ext>
              </a:extLst>
            </p:cNvPr>
            <p:cNvSpPr/>
            <p:nvPr/>
          </p:nvSpPr>
          <p:spPr>
            <a:xfrm rot="16200000">
              <a:off x="9638590" y="54415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3898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9</a:t>
            </a:fld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997FA-4AA4-4DCD-AA9D-7FC88030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92" y="1409350"/>
            <a:ext cx="6079063" cy="38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C8F4"/>
      </a:accent1>
      <a:accent2>
        <a:srgbClr val="0088CF"/>
      </a:accent2>
      <a:accent3>
        <a:srgbClr val="17469E"/>
      </a:accent3>
      <a:accent4>
        <a:srgbClr val="00A34F"/>
      </a:accent4>
      <a:accent5>
        <a:srgbClr val="6D5FAA"/>
      </a:accent5>
      <a:accent6>
        <a:srgbClr val="A7A9A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E645E44DF4C347A076E5154A1E1A44" ma:contentTypeVersion="13" ma:contentTypeDescription="Create a new document." ma:contentTypeScope="" ma:versionID="fed3924ebad4b1980a48696ea5626475">
  <xsd:schema xmlns:xsd="http://www.w3.org/2001/XMLSchema" xmlns:xs="http://www.w3.org/2001/XMLSchema" xmlns:p="http://schemas.microsoft.com/office/2006/metadata/properties" xmlns:ns3="0e9b77c3-686e-41f8-8658-848585ae3dd1" xmlns:ns4="7cc5065d-f71a-4a84-87cf-13f6ecd6fd27" targetNamespace="http://schemas.microsoft.com/office/2006/metadata/properties" ma:root="true" ma:fieldsID="17712d7b2787ccbd2e536e461d73e683" ns3:_="" ns4:_="">
    <xsd:import namespace="0e9b77c3-686e-41f8-8658-848585ae3dd1"/>
    <xsd:import namespace="7cc5065d-f71a-4a84-87cf-13f6ecd6f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b77c3-686e-41f8-8658-848585ae3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5065d-f71a-4a84-87cf-13f6ecd6fd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317C76-B0BC-4DAA-9FEE-2F6EC759F7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cc5065d-f71a-4a84-87cf-13f6ecd6fd27"/>
    <ds:schemaRef ds:uri="0e9b77c3-686e-41f8-8658-848585ae3dd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E36611-773A-4920-89A3-001E853427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91322-6CA4-49CA-A5EB-C0B5EF00A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9b77c3-686e-41f8-8658-848585ae3dd1"/>
    <ds:schemaRef ds:uri="7cc5065d-f71a-4a84-87cf-13f6ecd6f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619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    - Quick start</vt:lpstr>
      <vt:lpstr>Overview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Technical setup</vt:lpstr>
      <vt:lpstr>Technical setup</vt:lpstr>
      <vt:lpstr>Technical setup</vt:lpstr>
      <vt:lpstr>Technical setup</vt:lpstr>
      <vt:lpstr>Technical setup</vt:lpstr>
      <vt:lpstr>Technical setup</vt:lpstr>
      <vt:lpstr>Thanks you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Empson</dc:creator>
  <cp:lastModifiedBy>Erik Behrens</cp:lastModifiedBy>
  <cp:revision>33</cp:revision>
  <cp:lastPrinted>2019-01-21T02:52:19Z</cp:lastPrinted>
  <dcterms:created xsi:type="dcterms:W3CDTF">2018-07-24T04:55:28Z</dcterms:created>
  <dcterms:modified xsi:type="dcterms:W3CDTF">2021-09-20T03:07:32Z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0x0101005FE645E44DF4C347A076E5154A1E1A44</vt:lpwstr>
  </property>
</Properties>
</file>