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9" r:id="rId5"/>
    <p:sldMasterId id="2147483722" r:id="rId6"/>
    <p:sldMasterId id="2147483734" r:id="rId7"/>
  </p:sldMasterIdLst>
  <p:sldIdLst>
    <p:sldId id="256" r:id="rId8"/>
    <p:sldId id="272" r:id="rId9"/>
    <p:sldId id="270" r:id="rId10"/>
    <p:sldId id="271" r:id="rId11"/>
    <p:sldId id="273" r:id="rId12"/>
    <p:sldId id="274" r:id="rId13"/>
    <p:sldId id="265" r:id="rId14"/>
    <p:sldId id="269" r:id="rId15"/>
    <p:sldId id="275" r:id="rId16"/>
    <p:sldId id="276" r:id="rId17"/>
    <p:sldId id="267" r:id="rId18"/>
    <p:sldId id="284" r:id="rId19"/>
    <p:sldId id="266" r:id="rId20"/>
    <p:sldId id="278" r:id="rId21"/>
    <p:sldId id="281" r:id="rId22"/>
    <p:sldId id="279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8" autoAdjust="0"/>
    <p:restoredTop sz="94660"/>
  </p:normalViewPr>
  <p:slideViewPr>
    <p:cSldViewPr>
      <p:cViewPr>
        <p:scale>
          <a:sx n="115" d="100"/>
          <a:sy n="115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533400"/>
            <a:ext cx="206216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975" y="533400"/>
            <a:ext cx="6037263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744913"/>
            <a:ext cx="3584575" cy="9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4175" y="3744913"/>
            <a:ext cx="3586163" cy="9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122" y="3744913"/>
            <a:ext cx="7608216" cy="2556735"/>
          </a:xfrm>
        </p:spPr>
        <p:txBody>
          <a:bodyPr vert="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706438"/>
            <a:ext cx="1893888" cy="3973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13" y="706438"/>
            <a:ext cx="5532437" cy="3973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/>
              <a:t>© 2009 </a:t>
            </a:r>
            <a:r>
              <a:rPr lang="en-US" sz="900" dirty="0" smtClean="0"/>
              <a:t>-</a:t>
            </a:r>
            <a:r>
              <a:rPr lang="en-US" sz="900" dirty="0" smtClean="0"/>
              <a:t>2012 </a:t>
            </a:r>
            <a:r>
              <a:rPr lang="en-US" sz="900" dirty="0" smtClean="0"/>
              <a:t>Hewlett-Packard </a:t>
            </a:r>
            <a:r>
              <a:rPr lang="en-US" sz="900" dirty="0"/>
              <a:t>Development Company, L.P.</a:t>
            </a:r>
            <a:br>
              <a:rPr lang="en-US" sz="900" dirty="0"/>
            </a:br>
            <a:r>
              <a:rPr lang="en-US" sz="900" dirty="0"/>
              <a:t>The information contained herein is subject to change without notice </a:t>
            </a:r>
          </a:p>
        </p:txBody>
      </p:sp>
      <p:sp>
        <p:nvSpPr>
          <p:cNvPr id="5" name="Freeform 46"/>
          <p:cNvSpPr>
            <a:spLocks/>
          </p:cNvSpPr>
          <p:nvPr/>
        </p:nvSpPr>
        <p:spPr bwMode="invGray">
          <a:xfrm>
            <a:off x="927100" y="4848225"/>
            <a:ext cx="8216900" cy="790575"/>
          </a:xfrm>
          <a:custGeom>
            <a:avLst/>
            <a:gdLst/>
            <a:ahLst/>
            <a:cxnLst>
              <a:cxn ang="0">
                <a:pos x="6" y="231"/>
              </a:cxn>
              <a:cxn ang="0">
                <a:pos x="107" y="124"/>
              </a:cxn>
              <a:cxn ang="0">
                <a:pos x="6" y="17"/>
              </a:cxn>
              <a:cxn ang="0">
                <a:pos x="0" y="17"/>
              </a:cxn>
              <a:cxn ang="0">
                <a:pos x="5" y="0"/>
              </a:cxn>
              <a:cxn ang="0">
                <a:pos x="2578" y="0"/>
              </a:cxn>
              <a:cxn ang="0">
                <a:pos x="2578" y="249"/>
              </a:cxn>
              <a:cxn ang="0">
                <a:pos x="0" y="249"/>
              </a:cxn>
              <a:cxn ang="0">
                <a:pos x="6" y="231"/>
              </a:cxn>
            </a:cxnLst>
            <a:rect l="0" t="0" r="r" b="b"/>
            <a:pathLst>
              <a:path w="2578" h="249">
                <a:moveTo>
                  <a:pt x="6" y="231"/>
                </a:moveTo>
                <a:cubicBezTo>
                  <a:pt x="63" y="231"/>
                  <a:pt x="107" y="183"/>
                  <a:pt x="107" y="124"/>
                </a:cubicBezTo>
                <a:cubicBezTo>
                  <a:pt x="107" y="65"/>
                  <a:pt x="63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3" y="0"/>
                  <a:pt x="2578" y="0"/>
                  <a:pt x="2578" y="0"/>
                </a:cubicBezTo>
                <a:cubicBezTo>
                  <a:pt x="2578" y="249"/>
                  <a:pt x="2578" y="249"/>
                  <a:pt x="2578" y="249"/>
                </a:cubicBezTo>
                <a:cubicBezTo>
                  <a:pt x="2345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25475" y="4848225"/>
            <a:ext cx="568325" cy="790575"/>
            <a:chOff x="394" y="3054"/>
            <a:chExt cx="358" cy="498"/>
          </a:xfrm>
        </p:grpSpPr>
        <p:sp>
          <p:nvSpPr>
            <p:cNvPr id="7" name="Freeform 47"/>
            <p:cNvSpPr>
              <a:spLocks noEditPoints="1"/>
            </p:cNvSpPr>
            <p:nvPr userDrawn="1"/>
          </p:nvSpPr>
          <p:spPr bwMode="invGray">
            <a:xfrm>
              <a:off x="502" y="3204"/>
              <a:ext cx="250" cy="34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62" y="0"/>
                </a:cxn>
                <a:cxn ang="0">
                  <a:pos x="0" y="174"/>
                </a:cxn>
                <a:cxn ang="0">
                  <a:pos x="27" y="174"/>
                </a:cxn>
                <a:cxn ang="0">
                  <a:pos x="53" y="100"/>
                </a:cxn>
                <a:cxn ang="0">
                  <a:pos x="79" y="100"/>
                </a:cxn>
                <a:cxn ang="0">
                  <a:pos x="96" y="89"/>
                </a:cxn>
                <a:cxn ang="0">
                  <a:pos x="120" y="20"/>
                </a:cxn>
                <a:cxn ang="0">
                  <a:pos x="105" y="0"/>
                </a:cxn>
                <a:cxn ang="0">
                  <a:pos x="71" y="86"/>
                </a:cxn>
                <a:cxn ang="0">
                  <a:pos x="58" y="86"/>
                </a:cxn>
                <a:cxn ang="0">
                  <a:pos x="83" y="15"/>
                </a:cxn>
                <a:cxn ang="0">
                  <a:pos x="97" y="15"/>
                </a:cxn>
                <a:cxn ang="0">
                  <a:pos x="71" y="86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48"/>
            <p:cNvSpPr>
              <a:spLocks/>
            </p:cNvSpPr>
            <p:nvPr userDrawn="1"/>
          </p:nvSpPr>
          <p:spPr bwMode="invGray">
            <a:xfrm>
              <a:off x="394" y="3054"/>
              <a:ext cx="192" cy="344"/>
            </a:xfrm>
            <a:custGeom>
              <a:avLst/>
              <a:gdLst/>
              <a:ahLst/>
              <a:cxnLst>
                <a:cxn ang="0">
                  <a:pos x="92" y="97"/>
                </a:cxn>
                <a:cxn ang="0">
                  <a:pos x="66" y="172"/>
                </a:cxn>
                <a:cxn ang="0">
                  <a:pos x="40" y="172"/>
                </a:cxn>
                <a:cxn ang="0">
                  <a:pos x="68" y="90"/>
                </a:cxn>
                <a:cxn ang="0">
                  <a:pos x="55" y="90"/>
                </a:cxn>
                <a:cxn ang="0">
                  <a:pos x="26" y="172"/>
                </a:cxn>
                <a:cxn ang="0">
                  <a:pos x="0" y="172"/>
                </a:cxn>
                <a:cxn ang="0">
                  <a:pos x="60" y="0"/>
                </a:cxn>
                <a:cxn ang="0">
                  <a:pos x="86" y="0"/>
                </a:cxn>
                <a:cxn ang="0">
                  <a:pos x="60" y="75"/>
                </a:cxn>
                <a:cxn ang="0">
                  <a:pos x="78" y="75"/>
                </a:cxn>
                <a:cxn ang="0">
                  <a:pos x="92" y="97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Freeform 49"/>
          <p:cNvSpPr>
            <a:spLocks/>
          </p:cNvSpPr>
          <p:nvPr/>
        </p:nvSpPr>
        <p:spPr bwMode="invGray">
          <a:xfrm>
            <a:off x="0" y="4848225"/>
            <a:ext cx="774700" cy="790575"/>
          </a:xfrm>
          <a:custGeom>
            <a:avLst/>
            <a:gdLst/>
            <a:ahLst/>
            <a:cxnLst>
              <a:cxn ang="0">
                <a:pos x="251" y="0"/>
              </a:cxn>
              <a:cxn ang="0">
                <a:pos x="0" y="0"/>
              </a:cxn>
              <a:cxn ang="0">
                <a:pos x="0" y="249"/>
              </a:cxn>
              <a:cxn ang="0">
                <a:pos x="246" y="249"/>
              </a:cxn>
              <a:cxn ang="0">
                <a:pos x="254" y="229"/>
              </a:cxn>
              <a:cxn ang="0">
                <a:pos x="175" y="122"/>
              </a:cxn>
              <a:cxn ang="0">
                <a:pos x="245" y="18"/>
              </a:cxn>
              <a:cxn ang="0">
                <a:pos x="251" y="0"/>
              </a:cxn>
            </a:cxnLst>
            <a:rect l="0" t="0" r="r" b="b"/>
            <a:pathLst>
              <a:path w="254" h="249">
                <a:moveTo>
                  <a:pt x="2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246" y="249"/>
                  <a:pt x="246" y="249"/>
                  <a:pt x="246" y="249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08" y="219"/>
                  <a:pt x="175" y="175"/>
                  <a:pt x="175" y="122"/>
                </a:cubicBezTo>
                <a:cubicBezTo>
                  <a:pt x="175" y="73"/>
                  <a:pt x="204" y="32"/>
                  <a:pt x="245" y="18"/>
                </a:cubicBezTo>
                <a:cubicBezTo>
                  <a:pt x="251" y="0"/>
                  <a:pt x="251" y="0"/>
                  <a:pt x="251" y="0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5380" name="Rectangle 4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latin typeface="Futura Hv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25381" name="Rectangle 5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Futura L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AD66-D37A-4727-8C66-4F68A4F6B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91E1A-F40E-44ED-AA72-8FCA3901FCB5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C1D5E-5DF3-458C-885E-4E0226EA9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E2D5B-0464-4D10-AB8F-35E312D51934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587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587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043A6-0BED-41F4-B72A-FBD61F704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3927-06EA-4363-AC8C-432F162FAB55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F1112-B190-4346-BDF0-DC138B30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00058-FB6C-4B69-A70E-59F284A8FAB5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9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E581-BD88-4075-839F-A5BE8369F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8AD-7DCB-420C-9E38-9D9DBD0CF527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5DB3D-A4A7-4FF8-8B1F-4E9B71A9A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6E82-0D92-48D9-8E18-EDA706CA339D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6171C-189B-439F-BE42-2F2C3312F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A967-D41A-4958-BE2A-203DA97AB499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CD20-4FE8-41C7-8C29-A40462198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D0B9C-1D81-417A-B17D-5448EE06067B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C855B-4E86-4A45-A042-2CE83C7E0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81888-37DC-44C5-8382-70A6F83ADAAD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4300"/>
            <a:ext cx="2070100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62663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982F-327B-4F76-9228-A9388773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16FE-D19E-4531-8860-C9FDD213F10F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565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58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17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17938"/>
            <a:ext cx="4060825" cy="2217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A8C19-6B43-45FB-9228-A11B9BD59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C58B-8FD7-43FD-9B91-8065628536AD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8" name="Rectangle 6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</a:rPr>
              <a:t>© 2009 Hewlett-Packard Development Company, L.P.</a:t>
            </a:r>
            <a:br>
              <a:rPr lang="en-US" sz="900" dirty="0">
                <a:solidFill>
                  <a:srgbClr val="FFFFFF"/>
                </a:solidFill>
              </a:rPr>
            </a:br>
            <a:r>
              <a:rPr lang="en-US" sz="900" dirty="0">
                <a:solidFill>
                  <a:srgbClr val="FFFFFF"/>
                </a:solidFill>
              </a:rPr>
              <a:t>The information contained herein is subject to change without notice </a:t>
            </a:r>
          </a:p>
        </p:txBody>
      </p:sp>
      <p:sp>
        <p:nvSpPr>
          <p:cNvPr id="5" name="Freeform 21"/>
          <p:cNvSpPr>
            <a:spLocks/>
          </p:cNvSpPr>
          <p:nvPr/>
        </p:nvSpPr>
        <p:spPr bwMode="invGray">
          <a:xfrm>
            <a:off x="927100" y="4848225"/>
            <a:ext cx="8216900" cy="790575"/>
          </a:xfrm>
          <a:custGeom>
            <a:avLst/>
            <a:gdLst/>
            <a:ahLst/>
            <a:cxnLst>
              <a:cxn ang="0">
                <a:pos x="6" y="231"/>
              </a:cxn>
              <a:cxn ang="0">
                <a:pos x="107" y="124"/>
              </a:cxn>
              <a:cxn ang="0">
                <a:pos x="6" y="17"/>
              </a:cxn>
              <a:cxn ang="0">
                <a:pos x="0" y="17"/>
              </a:cxn>
              <a:cxn ang="0">
                <a:pos x="5" y="0"/>
              </a:cxn>
              <a:cxn ang="0">
                <a:pos x="2578" y="0"/>
              </a:cxn>
              <a:cxn ang="0">
                <a:pos x="2578" y="249"/>
              </a:cxn>
              <a:cxn ang="0">
                <a:pos x="0" y="249"/>
              </a:cxn>
              <a:cxn ang="0">
                <a:pos x="6" y="231"/>
              </a:cxn>
            </a:cxnLst>
            <a:rect l="0" t="0" r="r" b="b"/>
            <a:pathLst>
              <a:path w="2578" h="249">
                <a:moveTo>
                  <a:pt x="6" y="231"/>
                </a:moveTo>
                <a:cubicBezTo>
                  <a:pt x="63" y="231"/>
                  <a:pt x="107" y="183"/>
                  <a:pt x="107" y="124"/>
                </a:cubicBezTo>
                <a:cubicBezTo>
                  <a:pt x="107" y="65"/>
                  <a:pt x="63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3" y="0"/>
                  <a:pt x="2578" y="0"/>
                  <a:pt x="2578" y="0"/>
                </a:cubicBezTo>
                <a:cubicBezTo>
                  <a:pt x="2578" y="249"/>
                  <a:pt x="2578" y="249"/>
                  <a:pt x="2578" y="249"/>
                </a:cubicBezTo>
                <a:cubicBezTo>
                  <a:pt x="2345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5475" y="4848225"/>
            <a:ext cx="568325" cy="790575"/>
            <a:chOff x="394" y="3054"/>
            <a:chExt cx="358" cy="498"/>
          </a:xfrm>
        </p:grpSpPr>
        <p:sp>
          <p:nvSpPr>
            <p:cNvPr id="7" name="Freeform 23"/>
            <p:cNvSpPr>
              <a:spLocks noEditPoints="1"/>
            </p:cNvSpPr>
            <p:nvPr userDrawn="1"/>
          </p:nvSpPr>
          <p:spPr bwMode="invGray">
            <a:xfrm>
              <a:off x="502" y="3204"/>
              <a:ext cx="250" cy="34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62" y="0"/>
                </a:cxn>
                <a:cxn ang="0">
                  <a:pos x="0" y="174"/>
                </a:cxn>
                <a:cxn ang="0">
                  <a:pos x="27" y="174"/>
                </a:cxn>
                <a:cxn ang="0">
                  <a:pos x="53" y="100"/>
                </a:cxn>
                <a:cxn ang="0">
                  <a:pos x="79" y="100"/>
                </a:cxn>
                <a:cxn ang="0">
                  <a:pos x="96" y="89"/>
                </a:cxn>
                <a:cxn ang="0">
                  <a:pos x="120" y="20"/>
                </a:cxn>
                <a:cxn ang="0">
                  <a:pos x="105" y="0"/>
                </a:cxn>
                <a:cxn ang="0">
                  <a:pos x="71" y="86"/>
                </a:cxn>
                <a:cxn ang="0">
                  <a:pos x="58" y="86"/>
                </a:cxn>
                <a:cxn ang="0">
                  <a:pos x="83" y="15"/>
                </a:cxn>
                <a:cxn ang="0">
                  <a:pos x="97" y="15"/>
                </a:cxn>
                <a:cxn ang="0">
                  <a:pos x="71" y="86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4"/>
            <p:cNvSpPr>
              <a:spLocks/>
            </p:cNvSpPr>
            <p:nvPr userDrawn="1"/>
          </p:nvSpPr>
          <p:spPr bwMode="invGray">
            <a:xfrm>
              <a:off x="394" y="3054"/>
              <a:ext cx="192" cy="344"/>
            </a:xfrm>
            <a:custGeom>
              <a:avLst/>
              <a:gdLst/>
              <a:ahLst/>
              <a:cxnLst>
                <a:cxn ang="0">
                  <a:pos x="92" y="97"/>
                </a:cxn>
                <a:cxn ang="0">
                  <a:pos x="66" y="172"/>
                </a:cxn>
                <a:cxn ang="0">
                  <a:pos x="40" y="172"/>
                </a:cxn>
                <a:cxn ang="0">
                  <a:pos x="68" y="90"/>
                </a:cxn>
                <a:cxn ang="0">
                  <a:pos x="55" y="90"/>
                </a:cxn>
                <a:cxn ang="0">
                  <a:pos x="26" y="172"/>
                </a:cxn>
                <a:cxn ang="0">
                  <a:pos x="0" y="172"/>
                </a:cxn>
                <a:cxn ang="0">
                  <a:pos x="60" y="0"/>
                </a:cxn>
                <a:cxn ang="0">
                  <a:pos x="86" y="0"/>
                </a:cxn>
                <a:cxn ang="0">
                  <a:pos x="60" y="75"/>
                </a:cxn>
                <a:cxn ang="0">
                  <a:pos x="78" y="75"/>
                </a:cxn>
                <a:cxn ang="0">
                  <a:pos x="92" y="97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Freeform 25"/>
          <p:cNvSpPr>
            <a:spLocks/>
          </p:cNvSpPr>
          <p:nvPr/>
        </p:nvSpPr>
        <p:spPr bwMode="invGray">
          <a:xfrm>
            <a:off x="0" y="4848225"/>
            <a:ext cx="774700" cy="790575"/>
          </a:xfrm>
          <a:custGeom>
            <a:avLst/>
            <a:gdLst/>
            <a:ahLst/>
            <a:cxnLst>
              <a:cxn ang="0">
                <a:pos x="251" y="0"/>
              </a:cxn>
              <a:cxn ang="0">
                <a:pos x="0" y="0"/>
              </a:cxn>
              <a:cxn ang="0">
                <a:pos x="0" y="249"/>
              </a:cxn>
              <a:cxn ang="0">
                <a:pos x="246" y="249"/>
              </a:cxn>
              <a:cxn ang="0">
                <a:pos x="254" y="229"/>
              </a:cxn>
              <a:cxn ang="0">
                <a:pos x="175" y="122"/>
              </a:cxn>
              <a:cxn ang="0">
                <a:pos x="245" y="18"/>
              </a:cxn>
              <a:cxn ang="0">
                <a:pos x="251" y="0"/>
              </a:cxn>
            </a:cxnLst>
            <a:rect l="0" t="0" r="r" b="b"/>
            <a:pathLst>
              <a:path w="254" h="249">
                <a:moveTo>
                  <a:pt x="2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246" y="249"/>
                  <a:pt x="246" y="249"/>
                  <a:pt x="246" y="249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08" y="219"/>
                  <a:pt x="175" y="175"/>
                  <a:pt x="175" y="122"/>
                </a:cubicBezTo>
                <a:cubicBezTo>
                  <a:pt x="175" y="73"/>
                  <a:pt x="204" y="32"/>
                  <a:pt x="245" y="18"/>
                </a:cubicBezTo>
                <a:cubicBezTo>
                  <a:pt x="251" y="0"/>
                  <a:pt x="251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0E30F-5673-4671-BAE9-433F4C3F4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209B-E128-4C87-86A1-08103ED1AF76}" type="datetime3">
              <a:rPr lang="en-US"/>
              <a:pPr>
                <a:defRPr/>
              </a:pPr>
              <a:t>17 September 2012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ADB22-8014-4744-9D85-3CF69F9E1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9D002-9DBD-49F6-B63D-270E6FA52658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0B99F-A903-436A-B6EA-905995FAE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B7718-6EDB-43E8-9F8E-66D823701A2F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A3AFC-A60A-41ED-B76B-F02EC14C8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A65D2-1882-4505-901A-EAD0EEE5C4DA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2A8C3-AA44-4DA3-81FF-CA3F21A13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C19C-9E8F-458F-B3E4-8B7E542ADD86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7210A-5B73-4C94-A1C9-65CA02052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764A8-17E7-4599-904F-2BE327E95F99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A78CD-2F74-4FC3-8AC4-FD8C559FA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8FDA-EAA0-496D-94AB-2C6F9A434B08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63E8-2642-4942-A328-AD69E7C26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C0EE-3BE1-473E-8A82-052275E79B87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2E0A7-19DC-43CB-A32C-2C4E53097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CD84E-8E94-45C5-9877-E6336964CDDC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932A-6F8C-452E-8804-9EF85497F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A8583-10D5-4953-B14D-32D016057986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39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40163"/>
            <a:ext cx="4060825" cy="2239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26684-58B4-4017-BF6B-09105766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0AE80-267E-48A6-9067-AD4B12F9371E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invGray">
          <a:xfrm>
            <a:off x="0" y="4014788"/>
            <a:ext cx="9144000" cy="162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64" name="Rectangle 12"/>
          <p:cNvSpPr>
            <a:spLocks noGrp="1" noChangeArrowheads="1"/>
          </p:cNvSpPr>
          <p:nvPr>
            <p:ph type="title"/>
          </p:nvPr>
        </p:nvSpPr>
        <p:spPr bwMode="invGray">
          <a:xfrm>
            <a:off x="434975" y="533400"/>
            <a:ext cx="4776788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9981" name="Freeform 29"/>
          <p:cNvSpPr>
            <a:spLocks/>
          </p:cNvSpPr>
          <p:nvPr/>
        </p:nvSpPr>
        <p:spPr bwMode="invGray">
          <a:xfrm>
            <a:off x="-12700" y="4848225"/>
            <a:ext cx="7799388" cy="790575"/>
          </a:xfrm>
          <a:custGeom>
            <a:avLst/>
            <a:gdLst/>
            <a:ahLst/>
            <a:cxnLst>
              <a:cxn ang="0">
                <a:pos x="2451" y="0"/>
              </a:cxn>
              <a:cxn ang="0">
                <a:pos x="0" y="0"/>
              </a:cxn>
              <a:cxn ang="0">
                <a:pos x="0" y="249"/>
              </a:cxn>
              <a:cxn ang="0">
                <a:pos x="2446" y="249"/>
              </a:cxn>
              <a:cxn ang="0">
                <a:pos x="2454" y="229"/>
              </a:cxn>
              <a:cxn ang="0">
                <a:pos x="2375" y="122"/>
              </a:cxn>
              <a:cxn ang="0">
                <a:pos x="2445" y="18"/>
              </a:cxn>
              <a:cxn ang="0">
                <a:pos x="2451" y="0"/>
              </a:cxn>
            </a:cxnLst>
            <a:rect l="0" t="0" r="r" b="b"/>
            <a:pathLst>
              <a:path w="2454" h="249">
                <a:moveTo>
                  <a:pt x="2451" y="0"/>
                </a:moveTo>
                <a:cubicBezTo>
                  <a:pt x="1336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1110" y="249"/>
                  <a:pt x="2446" y="249"/>
                  <a:pt x="2446" y="249"/>
                </a:cubicBezTo>
                <a:cubicBezTo>
                  <a:pt x="2454" y="229"/>
                  <a:pt x="2454" y="229"/>
                  <a:pt x="2454" y="229"/>
                </a:cubicBezTo>
                <a:cubicBezTo>
                  <a:pt x="2408" y="219"/>
                  <a:pt x="2375" y="175"/>
                  <a:pt x="2375" y="122"/>
                </a:cubicBezTo>
                <a:cubicBezTo>
                  <a:pt x="2375" y="73"/>
                  <a:pt x="2404" y="32"/>
                  <a:pt x="2445" y="18"/>
                </a:cubicBezTo>
                <a:cubicBezTo>
                  <a:pt x="2451" y="0"/>
                  <a:pt x="2451" y="0"/>
                  <a:pt x="245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9982" name="Freeform 30"/>
          <p:cNvSpPr>
            <a:spLocks/>
          </p:cNvSpPr>
          <p:nvPr/>
        </p:nvSpPr>
        <p:spPr bwMode="invGray">
          <a:xfrm>
            <a:off x="7932738" y="4848225"/>
            <a:ext cx="1211262" cy="790575"/>
          </a:xfrm>
          <a:custGeom>
            <a:avLst/>
            <a:gdLst/>
            <a:ahLst/>
            <a:cxnLst>
              <a:cxn ang="0">
                <a:pos x="6" y="231"/>
              </a:cxn>
              <a:cxn ang="0">
                <a:pos x="106" y="124"/>
              </a:cxn>
              <a:cxn ang="0">
                <a:pos x="6" y="17"/>
              </a:cxn>
              <a:cxn ang="0">
                <a:pos x="0" y="17"/>
              </a:cxn>
              <a:cxn ang="0">
                <a:pos x="5" y="0"/>
              </a:cxn>
              <a:cxn ang="0">
                <a:pos x="379" y="0"/>
              </a:cxn>
              <a:cxn ang="0">
                <a:pos x="379" y="249"/>
              </a:cxn>
              <a:cxn ang="0">
                <a:pos x="0" y="249"/>
              </a:cxn>
              <a:cxn ang="0">
                <a:pos x="6" y="231"/>
              </a:cxn>
            </a:cxnLst>
            <a:rect l="0" t="0" r="r" b="b"/>
            <a:pathLst>
              <a:path w="379" h="249">
                <a:moveTo>
                  <a:pt x="6" y="231"/>
                </a:moveTo>
                <a:cubicBezTo>
                  <a:pt x="62" y="231"/>
                  <a:pt x="106" y="183"/>
                  <a:pt x="106" y="124"/>
                </a:cubicBezTo>
                <a:cubicBezTo>
                  <a:pt x="106" y="65"/>
                  <a:pt x="62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1" y="0"/>
                  <a:pt x="379" y="0"/>
                  <a:pt x="379" y="0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148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631113" y="4848225"/>
            <a:ext cx="568325" cy="790575"/>
            <a:chOff x="4807" y="3054"/>
            <a:chExt cx="358" cy="498"/>
          </a:xfrm>
        </p:grpSpPr>
        <p:sp>
          <p:nvSpPr>
            <p:cNvPr id="1149983" name="Freeform 31"/>
            <p:cNvSpPr>
              <a:spLocks noEditPoints="1"/>
            </p:cNvSpPr>
            <p:nvPr userDrawn="1"/>
          </p:nvSpPr>
          <p:spPr bwMode="invGray">
            <a:xfrm>
              <a:off x="4915" y="3204"/>
              <a:ext cx="250" cy="34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62" y="0"/>
                </a:cxn>
                <a:cxn ang="0">
                  <a:pos x="0" y="174"/>
                </a:cxn>
                <a:cxn ang="0">
                  <a:pos x="27" y="174"/>
                </a:cxn>
                <a:cxn ang="0">
                  <a:pos x="53" y="100"/>
                </a:cxn>
                <a:cxn ang="0">
                  <a:pos x="79" y="100"/>
                </a:cxn>
                <a:cxn ang="0">
                  <a:pos x="96" y="89"/>
                </a:cxn>
                <a:cxn ang="0">
                  <a:pos x="120" y="20"/>
                </a:cxn>
                <a:cxn ang="0">
                  <a:pos x="105" y="0"/>
                </a:cxn>
                <a:cxn ang="0">
                  <a:pos x="71" y="86"/>
                </a:cxn>
                <a:cxn ang="0">
                  <a:pos x="58" y="86"/>
                </a:cxn>
                <a:cxn ang="0">
                  <a:pos x="83" y="15"/>
                </a:cxn>
                <a:cxn ang="0">
                  <a:pos x="97" y="15"/>
                </a:cxn>
                <a:cxn ang="0">
                  <a:pos x="71" y="86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9984" name="Freeform 32"/>
            <p:cNvSpPr>
              <a:spLocks/>
            </p:cNvSpPr>
            <p:nvPr userDrawn="1"/>
          </p:nvSpPr>
          <p:spPr bwMode="invGray">
            <a:xfrm>
              <a:off x="4807" y="3054"/>
              <a:ext cx="192" cy="344"/>
            </a:xfrm>
            <a:custGeom>
              <a:avLst/>
              <a:gdLst/>
              <a:ahLst/>
              <a:cxnLst>
                <a:cxn ang="0">
                  <a:pos x="92" y="97"/>
                </a:cxn>
                <a:cxn ang="0">
                  <a:pos x="66" y="172"/>
                </a:cxn>
                <a:cxn ang="0">
                  <a:pos x="40" y="172"/>
                </a:cxn>
                <a:cxn ang="0">
                  <a:pos x="68" y="90"/>
                </a:cxn>
                <a:cxn ang="0">
                  <a:pos x="55" y="90"/>
                </a:cxn>
                <a:cxn ang="0">
                  <a:pos x="26" y="172"/>
                </a:cxn>
                <a:cxn ang="0">
                  <a:pos x="0" y="172"/>
                </a:cxn>
                <a:cxn ang="0">
                  <a:pos x="60" y="0"/>
                </a:cxn>
                <a:cxn ang="0">
                  <a:pos x="86" y="0"/>
                </a:cxn>
                <a:cxn ang="0">
                  <a:pos x="60" y="75"/>
                </a:cxn>
                <a:cxn ang="0">
                  <a:pos x="78" y="75"/>
                </a:cxn>
                <a:cxn ang="0">
                  <a:pos x="92" y="97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4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00"/>
                                        <p:tgtEl>
                                          <p:spTgt spid="114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1149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64" grpId="0"/>
      <p:bldP spid="1149981" grpId="0" animBg="1"/>
      <p:bldP spid="1149982" grpId="0" animBg="1"/>
    </p:bldLst>
  </p:timing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83" name="Rectangle 11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744913"/>
            <a:ext cx="7323138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5080" name="Rectangle 8"/>
          <p:cNvSpPr>
            <a:spLocks noGrp="1" noChangeArrowheads="1"/>
          </p:cNvSpPr>
          <p:nvPr>
            <p:ph type="title"/>
          </p:nvPr>
        </p:nvSpPr>
        <p:spPr bwMode="white">
          <a:xfrm>
            <a:off x="201613" y="706438"/>
            <a:ext cx="757713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5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5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550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5080" grpId="0"/>
    </p:bldLst>
  </p:timing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10000"/>
        </a:spcAft>
        <a:buClr>
          <a:srgbClr val="B2B3B5"/>
        </a:buClr>
        <a:buSzPct val="75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defRPr sz="2400">
          <a:solidFill>
            <a:schemeClr val="tx1"/>
          </a:solidFill>
          <a:latin typeface="Futura Bk" pitchFamily="34" charset="0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defRPr sz="2000">
          <a:solidFill>
            <a:schemeClr val="tx1"/>
          </a:solidFill>
          <a:latin typeface="Futura Bk" pitchFamily="34" charset="0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8350250" y="6261100"/>
            <a:ext cx="546100" cy="43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4357" name="Rectangle 5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4358" name="Rectangle 6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56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4411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F1165BE2-CDE7-468C-976C-C32EE4B9A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4412" name="Rectangle 6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5C55BC7C-064C-4338-9C3D-9E2D69091213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1124413" name="Rectangle 6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CBC9BD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7414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0250" y="6261100"/>
            <a:ext cx="555625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952CB040-E9D9-46A0-891D-C5A6D626D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318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83C20675-B873-490A-8933-BF056DCB5B96}" type="datetime3">
              <a:rPr lang="en-US"/>
              <a:pPr>
                <a:defRPr/>
              </a:pPr>
              <a:t>17 September 2012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5400" y="5511800"/>
            <a:ext cx="1217613" cy="971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0072B5"/>
        </a:buClr>
        <a:buSzPct val="75000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8001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400">
          <a:solidFill>
            <a:schemeClr val="bg1"/>
          </a:solidFill>
          <a:latin typeface="+mn-lt"/>
        </a:defRPr>
      </a:lvl2pPr>
      <a:lvl3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3pPr>
      <a:lvl4pPr marL="1714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4pPr>
      <a:lvl5pPr marL="21717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5pPr>
      <a:lvl6pPr marL="26289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6pPr>
      <a:lvl7pPr marL="30861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7pPr>
      <a:lvl8pPr marL="3543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8pPr>
      <a:lvl9pPr marL="4000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8575" y="5511800"/>
            <a:ext cx="1230313" cy="971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Futura Bk" pitchFamily="34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0072B5"/>
        </a:buClr>
        <a:buSzPct val="75000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8001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400">
          <a:solidFill>
            <a:schemeClr val="bg1"/>
          </a:solidFill>
          <a:latin typeface="+mn-lt"/>
        </a:defRPr>
      </a:lvl2pPr>
      <a:lvl3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3pPr>
      <a:lvl4pPr marL="1714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4pPr>
      <a:lvl5pPr marL="21717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5pPr>
      <a:lvl6pPr marL="26289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6pPr>
      <a:lvl7pPr marL="30861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7pPr>
      <a:lvl8pPr marL="3543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8pPr>
      <a:lvl9pPr marL="4000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72B5"/>
        </a:buClr>
        <a:buSzPct val="75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7186612" cy="914400"/>
          </a:xfrm>
        </p:spPr>
        <p:txBody>
          <a:bodyPr/>
          <a:lstStyle/>
          <a:p>
            <a:r>
              <a:rPr lang="en-US" dirty="0" smtClean="0"/>
              <a:t>Erik Eidt, Mathias Salle</a:t>
            </a:r>
          </a:p>
          <a:p>
            <a:r>
              <a:rPr lang="en-US" dirty="0" smtClean="0"/>
              <a:t>EDS CTO Office and hp OS&amp;T</a:t>
            </a:r>
          </a:p>
          <a:p>
            <a:r>
              <a:rPr lang="en-US" sz="1200" dirty="0" smtClean="0"/>
              <a:t>2.51</a:t>
            </a:r>
          </a:p>
          <a:p>
            <a:r>
              <a:rPr lang="en-US" sz="1200" b="1" i="1" dirty="0"/>
              <a:t>Copyright (c) </a:t>
            </a:r>
            <a:r>
              <a:rPr lang="en-US" sz="1200" b="1" i="1" dirty="0" smtClean="0"/>
              <a:t>2009-2012 </a:t>
            </a:r>
            <a:r>
              <a:rPr lang="en-US" sz="1200" b="1" i="1" dirty="0"/>
              <a:t>Hewlett-Packard Development Company, L.P. </a:t>
            </a:r>
            <a:r>
              <a:rPr lang="en-US" sz="1200" dirty="0"/>
              <a:t>		</a:t>
            </a: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5" y="274638"/>
            <a:ext cx="5654675" cy="2316162"/>
          </a:xfrm>
        </p:spPr>
        <p:txBody>
          <a:bodyPr/>
          <a:lstStyle/>
          <a:p>
            <a:r>
              <a:rPr lang="en-US" dirty="0" smtClean="0"/>
              <a:t>Role-based</a:t>
            </a:r>
            <a:br>
              <a:rPr lang="en-US" dirty="0" smtClean="0"/>
            </a:br>
            <a:r>
              <a:rPr lang="en-US" dirty="0" smtClean="0"/>
              <a:t>Domain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Conceptual Service Layer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Service Architecture is </a:t>
            </a:r>
          </a:p>
          <a:p>
            <a:pPr lvl="1"/>
            <a:r>
              <a:rPr lang="en-US" dirty="0" smtClean="0"/>
              <a:t>An Architecture of Services and Information Models that support those roles, responsibilities, and artifacts</a:t>
            </a:r>
          </a:p>
          <a:p>
            <a:pPr lvl="1"/>
            <a:r>
              <a:rPr lang="en-US" dirty="0" smtClean="0"/>
              <a:t>Using Prescriptive Architecture</a:t>
            </a:r>
          </a:p>
          <a:p>
            <a:pPr lvl="2"/>
            <a:r>
              <a:rPr lang="en-US" dirty="0" smtClean="0"/>
              <a:t>The services </a:t>
            </a:r>
            <a:r>
              <a:rPr lang="en-US" dirty="0"/>
              <a:t>specified in the architecture are </a:t>
            </a:r>
            <a:r>
              <a:rPr lang="en-US" dirty="0" smtClean="0"/>
              <a:t>required</a:t>
            </a:r>
          </a:p>
          <a:p>
            <a:pPr lvl="3"/>
            <a:r>
              <a:rPr lang="en-US" sz="1600" dirty="0"/>
              <a:t>Delegation </a:t>
            </a:r>
            <a:r>
              <a:rPr lang="en-US" sz="1600" dirty="0" smtClean="0"/>
              <a:t>is required by the architecture</a:t>
            </a:r>
          </a:p>
          <a:p>
            <a:pPr lvl="2"/>
            <a:r>
              <a:rPr lang="en-US" dirty="0" smtClean="0"/>
              <a:t>Services are a unit of replacement, </a:t>
            </a:r>
          </a:p>
          <a:p>
            <a:pPr lvl="3"/>
            <a:r>
              <a:rPr lang="en-US" sz="1600" dirty="0"/>
              <a:t>E</a:t>
            </a:r>
            <a:r>
              <a:rPr lang="en-US" sz="1600" dirty="0" smtClean="0"/>
              <a:t>ach service is individually replaceable with an alternate design and implementation during refinement at subsequent layers</a:t>
            </a:r>
          </a:p>
          <a:p>
            <a:pPr lvl="3"/>
            <a:r>
              <a:rPr lang="en-US" sz="1600" dirty="0" smtClean="0"/>
              <a:t>Headroom for future maturity of service implementations</a:t>
            </a:r>
          </a:p>
          <a:p>
            <a:pPr lvl="3"/>
            <a:r>
              <a:rPr lang="en-US" sz="1600" dirty="0" smtClean="0"/>
              <a:t>Latitude allows each service to have individual maturity level</a:t>
            </a:r>
          </a:p>
          <a:p>
            <a:pPr lvl="4"/>
            <a:r>
              <a:rPr lang="en-US" sz="1600" dirty="0" smtClean="0"/>
              <a:t>Some rich</a:t>
            </a:r>
          </a:p>
          <a:p>
            <a:pPr lvl="4"/>
            <a:r>
              <a:rPr lang="en-US" sz="1600" dirty="0" smtClean="0"/>
              <a:t>Some very primitive – just place holders, at least initially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Designs that accommodate</a:t>
            </a:r>
          </a:p>
          <a:p>
            <a:pPr lvl="1"/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Archetypes</a:t>
            </a:r>
          </a:p>
          <a:p>
            <a:pPr lvl="1"/>
            <a:r>
              <a:rPr lang="en-US" dirty="0" smtClean="0"/>
              <a:t>E.g. Various kinds of </a:t>
            </a:r>
            <a:r>
              <a:rPr lang="en-US" dirty="0" err="1" smtClean="0"/>
              <a:t>Tiering</a:t>
            </a:r>
            <a:r>
              <a:rPr lang="en-US" dirty="0" smtClean="0"/>
              <a:t> for computational nodes</a:t>
            </a:r>
          </a:p>
          <a:p>
            <a:pPr lvl="1"/>
            <a:r>
              <a:rPr lang="en-US" dirty="0" smtClean="0"/>
              <a:t>E.g. Various kinds of </a:t>
            </a:r>
            <a:r>
              <a:rPr lang="en-US" dirty="0" err="1" smtClean="0"/>
              <a:t>Sharding</a:t>
            </a:r>
            <a:r>
              <a:rPr lang="en-US" dirty="0" smtClean="0"/>
              <a:t> for storage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Logical Design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Designs for services interfaces</a:t>
            </a:r>
          </a:p>
          <a:p>
            <a:pPr lvl="1"/>
            <a:r>
              <a:rPr lang="en-US" dirty="0" smtClean="0"/>
              <a:t>Designs for service operations</a:t>
            </a:r>
          </a:p>
          <a:p>
            <a:pPr lvl="2"/>
            <a:r>
              <a:rPr lang="en-US" dirty="0"/>
              <a:t>decide which service initiates communications</a:t>
            </a:r>
          </a:p>
          <a:p>
            <a:pPr lvl="1"/>
            <a:r>
              <a:rPr lang="en-US" dirty="0" smtClean="0"/>
              <a:t>Designs for information models</a:t>
            </a:r>
          </a:p>
          <a:p>
            <a:r>
              <a:rPr lang="en-US" dirty="0" smtClean="0"/>
              <a:t>Designs that accommodate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Non-functional requirements</a:t>
            </a:r>
          </a:p>
          <a:p>
            <a:pPr lvl="2"/>
            <a:r>
              <a:rPr lang="en-US" dirty="0" smtClean="0"/>
              <a:t>Expected load or scale</a:t>
            </a:r>
          </a:p>
          <a:p>
            <a:r>
              <a:rPr lang="en-US" dirty="0" smtClean="0"/>
              <a:t>Archetypes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Brain Shift – Recasting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From Process Oriented to Service Oriented</a:t>
            </a:r>
          </a:p>
          <a:p>
            <a:pPr lvl="1"/>
            <a:r>
              <a:rPr lang="en-US" sz="2000" dirty="0" smtClean="0"/>
              <a:t>as the basis for abstraction</a:t>
            </a:r>
          </a:p>
          <a:p>
            <a:pPr lvl="1"/>
            <a:r>
              <a:rPr lang="en-US" sz="2000" dirty="0" smtClean="0"/>
              <a:t>From Complex APIs to Simple APIs</a:t>
            </a:r>
          </a:p>
          <a:p>
            <a:pPr lvl="2"/>
            <a:r>
              <a:rPr lang="en-US" sz="1600" dirty="0" smtClean="0"/>
              <a:t>CRUD + IE</a:t>
            </a:r>
          </a:p>
          <a:p>
            <a:r>
              <a:rPr lang="en-US" sz="2400" dirty="0" smtClean="0"/>
              <a:t>From Build-to-Order to Configure-to-Order</a:t>
            </a:r>
          </a:p>
          <a:p>
            <a:pPr lvl="1"/>
            <a:r>
              <a:rPr lang="en-US" sz="2000" dirty="0" smtClean="0"/>
              <a:t>Stratified entry points</a:t>
            </a:r>
          </a:p>
          <a:p>
            <a:pPr lvl="1"/>
            <a:r>
              <a:rPr lang="en-US" sz="2000" dirty="0" smtClean="0"/>
              <a:t>Design capture through models</a:t>
            </a:r>
          </a:p>
          <a:p>
            <a:r>
              <a:rPr lang="en-US" sz="2400" dirty="0" smtClean="0"/>
              <a:t>From Application Integration to Ecosystem Architecture</a:t>
            </a:r>
          </a:p>
          <a:p>
            <a:pPr lvl="1"/>
            <a:r>
              <a:rPr lang="en-US" sz="2000" dirty="0" smtClean="0"/>
              <a:t>From integrating applications to architecting domain solutions</a:t>
            </a:r>
          </a:p>
          <a:p>
            <a:pPr lvl="1"/>
            <a:r>
              <a:rPr lang="en-US" sz="2000" dirty="0" smtClean="0"/>
              <a:t>From building platforms to architecting domain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sz="3200" dirty="0" smtClean="0"/>
              <a:t>Contextual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Articulate Domain or Ecosystem of interest</a:t>
            </a:r>
          </a:p>
          <a:p>
            <a:r>
              <a:rPr lang="en-US" dirty="0" smtClean="0"/>
              <a:t>Articulate Roles</a:t>
            </a:r>
          </a:p>
          <a:p>
            <a:r>
              <a:rPr lang="en-US" dirty="0" smtClean="0"/>
              <a:t>Articulate Responsibilities</a:t>
            </a:r>
          </a:p>
          <a:p>
            <a:r>
              <a:rPr lang="en-US" dirty="0" smtClean="0"/>
              <a:t>Articulate Artifacts</a:t>
            </a:r>
          </a:p>
          <a:p>
            <a:r>
              <a:rPr lang="en-US" dirty="0" smtClean="0"/>
              <a:t>Articulate Delegations &amp; Expectations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sz="3200" dirty="0" smtClean="0"/>
              <a:t>Contextual Architecture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</a:p>
          <a:p>
            <a:pPr lvl="1"/>
            <a:r>
              <a:rPr lang="en-US" dirty="0" smtClean="0"/>
              <a:t>Can be actors</a:t>
            </a:r>
          </a:p>
          <a:p>
            <a:pPr lvl="1"/>
            <a:r>
              <a:rPr lang="en-US" dirty="0" smtClean="0"/>
              <a:t>Can be abstract entities that will be played by actors</a:t>
            </a:r>
          </a:p>
          <a:p>
            <a:pPr lvl="1"/>
            <a:r>
              <a:rPr lang="en-US" dirty="0" smtClean="0"/>
              <a:t>An actor can play multiple roles</a:t>
            </a:r>
          </a:p>
          <a:p>
            <a:pPr lvl="1"/>
            <a:r>
              <a:rPr lang="en-US" dirty="0" smtClean="0"/>
              <a:t>A role can be generic, reused between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sz="3200" dirty="0" smtClean="0"/>
              <a:t>Contextual Architecture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Can be broken down by consumption, generation of artifacts, processing, by further delegation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sz="3200" dirty="0" smtClean="0"/>
              <a:t>BCA Artifact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 can be </a:t>
            </a:r>
          </a:p>
          <a:p>
            <a:pPr lvl="1"/>
            <a:r>
              <a:rPr lang="en-US" dirty="0" smtClean="0"/>
              <a:t>Real world items</a:t>
            </a:r>
          </a:p>
          <a:p>
            <a:pPr lvl="1"/>
            <a:r>
              <a:rPr lang="en-US" dirty="0" smtClean="0"/>
              <a:t>Information items: content</a:t>
            </a:r>
          </a:p>
          <a:p>
            <a:pPr lvl="2"/>
            <a:r>
              <a:rPr lang="en-US" dirty="0" smtClean="0"/>
              <a:t>Such as documents, forms, or records</a:t>
            </a:r>
          </a:p>
          <a:p>
            <a:pPr lvl="2"/>
            <a:r>
              <a:rPr lang="en-US" dirty="0" smtClean="0"/>
              <a:t>Some of portions of which reference real world items</a:t>
            </a:r>
          </a:p>
          <a:p>
            <a:pPr lvl="1"/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Which usually contains some kind of</a:t>
            </a:r>
          </a:p>
          <a:p>
            <a:pPr lvl="3"/>
            <a:r>
              <a:rPr lang="en-US" dirty="0" smtClean="0"/>
              <a:t>Request for change, or </a:t>
            </a:r>
          </a:p>
          <a:p>
            <a:pPr lvl="3"/>
            <a:r>
              <a:rPr lang="en-US" dirty="0" smtClean="0"/>
              <a:t>Indications of status, </a:t>
            </a:r>
          </a:p>
          <a:p>
            <a:pPr lvl="2"/>
            <a:r>
              <a:rPr lang="en-US" dirty="0" smtClean="0"/>
              <a:t>in addition to</a:t>
            </a:r>
          </a:p>
          <a:p>
            <a:pPr lvl="3"/>
            <a:r>
              <a:rPr lang="en-US" dirty="0" smtClean="0"/>
              <a:t>containing content</a:t>
            </a:r>
          </a:p>
          <a:p>
            <a:pPr lvl="4"/>
            <a:r>
              <a:rPr lang="en-US" dirty="0" smtClean="0"/>
              <a:t>That probably references real world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our definition of the purpose of methodology?</a:t>
            </a:r>
          </a:p>
          <a:p>
            <a:pPr lvl="1"/>
            <a:r>
              <a:rPr lang="en-US" sz="2000" dirty="0" smtClean="0"/>
              <a:t>To facilitate the decomposition and analysis of a problem space</a:t>
            </a:r>
          </a:p>
          <a:p>
            <a:pPr lvl="1"/>
            <a:r>
              <a:rPr lang="en-US" sz="2000" dirty="0" smtClean="0"/>
              <a:t>To facilitate the expression, capture, analysis, sharing, and leverage of architectural solutions</a:t>
            </a:r>
          </a:p>
          <a:p>
            <a:endParaRPr lang="en-US" sz="2400" dirty="0" smtClean="0"/>
          </a:p>
          <a:p>
            <a:r>
              <a:rPr lang="en-US" sz="2400" dirty="0" smtClean="0"/>
              <a:t>When is the RDA methodology applicable?</a:t>
            </a:r>
          </a:p>
          <a:p>
            <a:pPr lvl="1"/>
            <a:r>
              <a:rPr lang="en-US" sz="2000" dirty="0" smtClean="0"/>
              <a:t>Appropriate for complex domains or ecosystems especially those that cross business boundaries</a:t>
            </a:r>
          </a:p>
          <a:p>
            <a:pPr lvl="1"/>
            <a:r>
              <a:rPr lang="en-US" sz="2000" dirty="0" smtClean="0"/>
              <a:t>Appropriate for architecting above the level of point applications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e.g. </a:t>
            </a:r>
            <a:r>
              <a:rPr lang="en-US" sz="2000" b="1" i="1" dirty="0" smtClean="0"/>
              <a:t>for Cloud</a:t>
            </a:r>
            <a:endParaRPr lang="en-US" sz="2000" i="1" dirty="0" smtClean="0"/>
          </a:p>
          <a:p>
            <a:pPr lvl="1"/>
            <a:r>
              <a:rPr lang="en-US" sz="2000" i="1" dirty="0" smtClean="0"/>
              <a:t>and the new business opportunities cloud can enable</a:t>
            </a:r>
            <a:endParaRPr lang="en-US" sz="20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these concepts may be familiar</a:t>
            </a:r>
          </a:p>
          <a:p>
            <a:r>
              <a:rPr lang="en-US" dirty="0" smtClean="0"/>
              <a:t>Bringing them together for the purpose of cloud</a:t>
            </a:r>
          </a:p>
          <a:p>
            <a:r>
              <a:rPr lang="en-US" dirty="0" smtClean="0"/>
              <a:t>Formalize terms and techniques</a:t>
            </a:r>
          </a:p>
          <a:p>
            <a:r>
              <a:rPr lang="en-US" dirty="0" smtClean="0"/>
              <a:t>Common ground &amp; terminology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Methodology instructs on the capture of</a:t>
            </a:r>
          </a:p>
          <a:p>
            <a:pPr lvl="1"/>
            <a:r>
              <a:rPr lang="en-US" dirty="0" smtClean="0"/>
              <a:t>Context using Roles, Responsibilities &amp; Artifacts</a:t>
            </a:r>
          </a:p>
          <a:p>
            <a:pPr lvl="1"/>
            <a:r>
              <a:rPr lang="en-US" dirty="0" smtClean="0"/>
              <a:t>Services using Prescriptive Architecture</a:t>
            </a:r>
          </a:p>
          <a:p>
            <a:pPr lvl="1"/>
            <a:r>
              <a:rPr lang="en-US" dirty="0" smtClean="0"/>
              <a:t>Designs using Services and Information Models</a:t>
            </a:r>
          </a:p>
          <a:p>
            <a:pPr lvl="1"/>
            <a:r>
              <a:rPr lang="en-US" dirty="0" smtClean="0"/>
              <a:t>Implementations using standards and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mappings between these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Eventually leading to the capture of repeatable archetypical patterns in each of these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E30F-5673-4671-BAE9-433F4C3F46D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What are the inputs &amp; outputs for a methodology?</a:t>
            </a:r>
          </a:p>
          <a:p>
            <a:pPr lvl="1"/>
            <a:r>
              <a:rPr lang="en-US" dirty="0" smtClean="0"/>
              <a:t>Start with decomposition and analysis of a domain</a:t>
            </a:r>
          </a:p>
          <a:p>
            <a:pPr lvl="1"/>
            <a:r>
              <a:rPr lang="en-US" dirty="0" smtClean="0"/>
              <a:t>Leading to a prescriptive architecture of services</a:t>
            </a:r>
          </a:p>
          <a:p>
            <a:pPr lvl="1"/>
            <a:r>
              <a:rPr lang="en-US" dirty="0" smtClean="0"/>
              <a:t>Going to designs for those services &amp; information models</a:t>
            </a:r>
          </a:p>
          <a:p>
            <a:pPr lvl="1"/>
            <a:r>
              <a:rPr lang="en-US" dirty="0" smtClean="0"/>
              <a:t>And implementations of those services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Experiences show faster implementation</a:t>
            </a:r>
          </a:p>
          <a:p>
            <a:pPr lvl="1"/>
            <a:r>
              <a:rPr lang="en-US" sz="2000" dirty="0" smtClean="0"/>
              <a:t>Despite initial effort involved in front-end of architectural activities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Over time: higher leverage, reuse, communication, and analysis of:</a:t>
            </a:r>
          </a:p>
          <a:p>
            <a:pPr lvl="1"/>
            <a:r>
              <a:rPr lang="en-US" sz="2000" dirty="0" smtClean="0"/>
              <a:t>Domain decompositions</a:t>
            </a:r>
          </a:p>
          <a:p>
            <a:pPr lvl="1"/>
            <a:r>
              <a:rPr lang="en-US" sz="2000" dirty="0" smtClean="0"/>
              <a:t>System Architectures</a:t>
            </a:r>
          </a:p>
          <a:p>
            <a:pPr lvl="1"/>
            <a:r>
              <a:rPr lang="en-US" sz="2000" dirty="0" smtClean="0"/>
              <a:t>Service Designs</a:t>
            </a:r>
          </a:p>
          <a:p>
            <a:pPr lvl="1"/>
            <a:r>
              <a:rPr lang="en-US" sz="2000" dirty="0" smtClean="0"/>
              <a:t>Service Implementations</a:t>
            </a:r>
          </a:p>
          <a:p>
            <a:pPr lvl="1"/>
            <a:r>
              <a:rPr lang="en-US" sz="2000" dirty="0" smtClean="0"/>
              <a:t>Mapping of architectural artifacts to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Domain Architecture </a:t>
            </a:r>
            <a:br>
              <a:rPr lang="en-US" dirty="0" smtClean="0"/>
            </a:br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 The 4 layer architectural capture</a:t>
            </a:r>
          </a:p>
          <a:p>
            <a:pPr lvl="1"/>
            <a:r>
              <a:rPr lang="en-US" dirty="0" smtClean="0"/>
              <a:t>Roles &amp; Responsibilities articulated at the top layer</a:t>
            </a:r>
          </a:p>
          <a:p>
            <a:pPr lvl="1"/>
            <a:r>
              <a:rPr lang="en-US" dirty="0" smtClean="0"/>
              <a:t>Layers are related and map to each other</a:t>
            </a:r>
          </a:p>
          <a:p>
            <a:pPr lvl="1"/>
            <a:r>
              <a:rPr lang="en-US" dirty="0" smtClean="0"/>
              <a:t>(note: service </a:t>
            </a:r>
            <a:r>
              <a:rPr lang="en-US" dirty="0"/>
              <a:t>implementation </a:t>
            </a:r>
            <a:r>
              <a:rPr lang="en-US" dirty="0" smtClean="0"/>
              <a:t>is beyond the 4</a:t>
            </a:r>
            <a:r>
              <a:rPr lang="en-US" baseline="30000" dirty="0" smtClean="0"/>
              <a:t>th</a:t>
            </a:r>
            <a:r>
              <a:rPr lang="en-US" dirty="0" smtClean="0"/>
              <a:t> layer)</a:t>
            </a:r>
          </a:p>
          <a:p>
            <a:endParaRPr lang="en-US" dirty="0" smtClean="0"/>
          </a:p>
          <a:p>
            <a:r>
              <a:rPr lang="en-US" dirty="0" smtClean="0"/>
              <a:t>#2: Recasting domains </a:t>
            </a:r>
          </a:p>
          <a:p>
            <a:pPr lvl="1"/>
            <a:r>
              <a:rPr lang="en-US" dirty="0" smtClean="0"/>
              <a:t>A major brain shift for many</a:t>
            </a:r>
          </a:p>
          <a:p>
            <a:pPr lvl="1"/>
            <a:r>
              <a:rPr lang="en-US" dirty="0" smtClean="0"/>
              <a:t>The purpose of which is to</a:t>
            </a:r>
          </a:p>
          <a:p>
            <a:pPr lvl="2"/>
            <a:r>
              <a:rPr lang="en-US" dirty="0" smtClean="0"/>
              <a:t>Increase automation &amp; efficiency for customers (domain users)</a:t>
            </a:r>
          </a:p>
          <a:p>
            <a:pPr lvl="2"/>
            <a:r>
              <a:rPr lang="en-US" dirty="0" smtClean="0"/>
              <a:t>Increase leverage for us (architects, designers, implementers)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RDA Methodology</a:t>
            </a:r>
            <a:br>
              <a:rPr lang="en-US" dirty="0" smtClean="0"/>
            </a:br>
            <a:r>
              <a:rPr lang="en-US" dirty="0" smtClean="0"/>
              <a:t>Layers of Architectural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96010"/>
            <a:ext cx="6591300" cy="523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ight Brace 42"/>
          <p:cNvSpPr/>
          <p:nvPr/>
        </p:nvSpPr>
        <p:spPr bwMode="auto">
          <a:xfrm>
            <a:off x="7761902" y="1676400"/>
            <a:ext cx="457200" cy="40386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3421" y="35110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RDA Methodology</a:t>
            </a:r>
            <a:br>
              <a:rPr lang="en-US" dirty="0" smtClean="0"/>
            </a:br>
            <a:r>
              <a:rPr lang="en-US" dirty="0" smtClean="0"/>
              <a:t>Business Contextual Layer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Context is the breakdown and analysis of the domain of interest</a:t>
            </a:r>
          </a:p>
          <a:p>
            <a:pPr lvl="1"/>
            <a:r>
              <a:rPr lang="en-US" dirty="0" smtClean="0"/>
              <a:t>Based on roles, responsibilities, and artifacts</a:t>
            </a:r>
          </a:p>
          <a:p>
            <a:pPr lvl="1"/>
            <a:r>
              <a:rPr lang="en-US" dirty="0" smtClean="0"/>
              <a:t>It is free of any details of underlying implementation</a:t>
            </a:r>
          </a:p>
          <a:p>
            <a:pPr lvl="1"/>
            <a:r>
              <a:rPr lang="en-US" dirty="0" smtClean="0"/>
              <a:t>Identify the players at business level</a:t>
            </a:r>
          </a:p>
          <a:p>
            <a:pPr lvl="1"/>
            <a:r>
              <a:rPr lang="en-US" dirty="0" smtClean="0"/>
              <a:t>Examine the responsibilities they must carry out</a:t>
            </a:r>
          </a:p>
          <a:p>
            <a:pPr lvl="2"/>
            <a:r>
              <a:rPr lang="en-US" dirty="0" smtClean="0"/>
              <a:t>And are expected of them by the others</a:t>
            </a:r>
          </a:p>
          <a:p>
            <a:pPr lvl="1"/>
            <a:r>
              <a:rPr lang="en-US" dirty="0" smtClean="0"/>
              <a:t>Discover the artifacts involved in those responsibilities</a:t>
            </a:r>
          </a:p>
          <a:p>
            <a:r>
              <a:rPr lang="en-US" dirty="0" smtClean="0"/>
              <a:t>Also articulates of domain or ecosystem of interest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0E30F-5673-4671-BAE9-433F4C3F46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P_no_images_52206_2">
  <a:themeElements>
    <a:clrScheme name="XP_no_images_advanced_52206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XP_no_images_advanced_52206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XP_no_images_advanced_52206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nsition1">
  <a:themeElements>
    <a:clrScheme name="Transition1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Transition1">
      <a:majorFont>
        <a:latin typeface="Futura Lt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Transition1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">
  <a:themeElements>
    <a:clrScheme name="Quote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Quote">
      <a:majorFont>
        <a:latin typeface="Futura Lt"/>
        <a:ea typeface=""/>
        <a:cs typeface=""/>
      </a:majorFont>
      <a:minorFont>
        <a:latin typeface="Futura Hv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Quote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ark">
  <a:themeElements>
    <a:clrScheme name="Dark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ark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Dark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ight">
  <a:themeElements>
    <a:clrScheme name="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losing_Dark">
  <a:themeElements>
    <a:clrScheme name="Closing_Dark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Closing_Dark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Closing_Dark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losing_Light">
  <a:themeElements>
    <a:clrScheme name="Closing_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Closing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Closing_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2009_advtemplate_noimages</Template>
  <TotalTime>281</TotalTime>
  <Words>768</Words>
  <Application>Microsoft Office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XP_no_images_52206_2</vt:lpstr>
      <vt:lpstr>Transition1</vt:lpstr>
      <vt:lpstr>Quote</vt:lpstr>
      <vt:lpstr>Dark</vt:lpstr>
      <vt:lpstr>Light</vt:lpstr>
      <vt:lpstr>Closing_Dark</vt:lpstr>
      <vt:lpstr>Closing_Light</vt:lpstr>
      <vt:lpstr>Role-based Domain Architecture</vt:lpstr>
      <vt:lpstr>Role-based Domain Architecture Introduction</vt:lpstr>
      <vt:lpstr>Role-based Domain Architecture  Background</vt:lpstr>
      <vt:lpstr>Role-based Domain Architecture  Introduction</vt:lpstr>
      <vt:lpstr>Role-based Domain Architecture  Introduction</vt:lpstr>
      <vt:lpstr>Role-based Domain Architecture  Benefits</vt:lpstr>
      <vt:lpstr>Role-based Domain Architecture  Key Concepts</vt:lpstr>
      <vt:lpstr>RDA Methodology Layers of Architectural Description</vt:lpstr>
      <vt:lpstr>RDA Methodology Business Contextual Layer</vt:lpstr>
      <vt:lpstr>Role-based Domain Architecture  Conceptual Service Layer</vt:lpstr>
      <vt:lpstr>Role-based Domain Architecture  Logical Layer</vt:lpstr>
      <vt:lpstr>Role-based Domain Architecture  Logical Design Layer</vt:lpstr>
      <vt:lpstr>Role-based Domain Architecture  Brain Shift – Recasting Domains</vt:lpstr>
      <vt:lpstr>Role-based Domain Architecture Overview </vt:lpstr>
      <vt:lpstr>Role-based Domain Architecture Contextual Architecture</vt:lpstr>
      <vt:lpstr>Role-based Domain Architecture Contextual Architecture Considerations</vt:lpstr>
      <vt:lpstr>Role-based Domain Architecture Contextual Architecture Considerations</vt:lpstr>
      <vt:lpstr>Role-based Domain Architecture BCA Artifact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Role-based Domain Architecture</dc:title>
  <dc:creator>Erik L. Eidt</dc:creator>
  <dc:description>Copyright (c) 2009-2012 Hewlett-Packard Development Company, L.P.</dc:description>
  <cp:lastModifiedBy>Erik Eidt</cp:lastModifiedBy>
  <cp:revision>41</cp:revision>
  <dcterms:created xsi:type="dcterms:W3CDTF">2009-09-15T00:07:45Z</dcterms:created>
  <dcterms:modified xsi:type="dcterms:W3CDTF">2012-09-17T16:23:21Z</dcterms:modified>
</cp:coreProperties>
</file>