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5" r:id="rId4"/>
    <p:sldId id="276" r:id="rId5"/>
    <p:sldId id="258" r:id="rId6"/>
    <p:sldId id="277" r:id="rId7"/>
    <p:sldId id="319" r:id="rId8"/>
    <p:sldId id="259" r:id="rId9"/>
    <p:sldId id="281"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3" r:id="rId23"/>
    <p:sldId id="274"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298" r:id="rId46"/>
    <p:sldId id="301" r:id="rId47"/>
    <p:sldId id="308" r:id="rId48"/>
    <p:sldId id="302" r:id="rId49"/>
    <p:sldId id="303" r:id="rId50"/>
    <p:sldId id="304" r:id="rId51"/>
    <p:sldId id="305" r:id="rId52"/>
    <p:sldId id="306" r:id="rId53"/>
    <p:sldId id="307" r:id="rId54"/>
    <p:sldId id="309" r:id="rId55"/>
    <p:sldId id="310" r:id="rId56"/>
    <p:sldId id="311" r:id="rId57"/>
    <p:sldId id="312" r:id="rId58"/>
    <p:sldId id="313" r:id="rId59"/>
    <p:sldId id="314" r:id="rId60"/>
    <p:sldId id="315" r:id="rId61"/>
    <p:sldId id="316" r:id="rId62"/>
    <p:sldId id="317" r:id="rId63"/>
    <p:sldId id="318" r:id="rId64"/>
    <p:sldId id="320" r:id="rId65"/>
    <p:sldId id="321" r:id="rId66"/>
    <p:sldId id="322" r:id="rId67"/>
    <p:sldId id="323" r:id="rId68"/>
    <p:sldId id="324" r:id="rId69"/>
    <p:sldId id="325" r:id="rId70"/>
    <p:sldId id="326" r:id="rId71"/>
    <p:sldId id="327" r:id="rId72"/>
    <p:sldId id="328" r:id="rId73"/>
    <p:sldId id="329" r:id="rId74"/>
    <p:sldId id="330" r:id="rId75"/>
    <p:sldId id="332" r:id="rId76"/>
    <p:sldId id="340" r:id="rId77"/>
    <p:sldId id="331" r:id="rId78"/>
    <p:sldId id="333" r:id="rId79"/>
    <p:sldId id="334" r:id="rId80"/>
    <p:sldId id="335" r:id="rId81"/>
    <p:sldId id="336" r:id="rId82"/>
    <p:sldId id="338" r:id="rId83"/>
    <p:sldId id="337" r:id="rId84"/>
    <p:sldId id="339" r:id="rId85"/>
    <p:sldId id="272" r:id="rId8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p:scale>
          <a:sx n="75" d="100"/>
          <a:sy n="75" d="100"/>
        </p:scale>
        <p:origin x="97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2D6E79C-53D7-42C9-8CCF-675474192B6A}" type="datetimeFigureOut">
              <a:rPr lang="es-ES" smtClean="0"/>
              <a:t>02/03/2018</a:t>
            </a:fld>
            <a:endParaRPr lang="es-ES"/>
          </a:p>
        </p:txBody>
      </p:sp>
      <p:sp>
        <p:nvSpPr>
          <p:cNvPr id="5" name="Footer Placeholder 4"/>
          <p:cNvSpPr>
            <a:spLocks noGrp="1"/>
          </p:cNvSpPr>
          <p:nvPr>
            <p:ph type="ftr" sz="quarter" idx="11"/>
          </p:nvPr>
        </p:nvSpPr>
        <p:spPr>
          <a:xfrm>
            <a:off x="3962399" y="5870575"/>
            <a:ext cx="4893958" cy="377825"/>
          </a:xfrm>
        </p:spPr>
        <p:txBody>
          <a:bodyPr/>
          <a:lstStyle/>
          <a:p>
            <a:endParaRPr lang="es-ES"/>
          </a:p>
        </p:txBody>
      </p:sp>
      <p:sp>
        <p:nvSpPr>
          <p:cNvPr id="6" name="Slide Number Placeholder 5"/>
          <p:cNvSpPr>
            <a:spLocks noGrp="1"/>
          </p:cNvSpPr>
          <p:nvPr>
            <p:ph type="sldNum" sz="quarter" idx="12"/>
          </p:nvPr>
        </p:nvSpPr>
        <p:spPr>
          <a:xfrm>
            <a:off x="10608958" y="5870575"/>
            <a:ext cx="551167" cy="377825"/>
          </a:xfrm>
        </p:spPr>
        <p:txBody>
          <a:bodyPr/>
          <a:lstStyle/>
          <a:p>
            <a:fld id="{73C660ED-5255-47B8-BD67-964B14753B20}" type="slidenum">
              <a:rPr lang="es-ES" smtClean="0"/>
              <a:t>‹Nº›</a:t>
            </a:fld>
            <a:endParaRPr lang="es-ES"/>
          </a:p>
        </p:txBody>
      </p:sp>
    </p:spTree>
    <p:extLst>
      <p:ext uri="{BB962C8B-B14F-4D97-AF65-F5344CB8AC3E}">
        <p14:creationId xmlns:p14="http://schemas.microsoft.com/office/powerpoint/2010/main" val="39411183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D6E79C-53D7-42C9-8CCF-675474192B6A}" type="datetimeFigureOut">
              <a:rPr lang="es-ES" smtClean="0"/>
              <a:t>02/03/2018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3C660ED-5255-47B8-BD67-964B14753B20}" type="slidenum">
              <a:rPr lang="es-ES" smtClean="0"/>
              <a:t>‹Nº›</a:t>
            </a:fld>
            <a:endParaRPr lang="es-ES"/>
          </a:p>
        </p:txBody>
      </p:sp>
    </p:spTree>
    <p:extLst>
      <p:ext uri="{BB962C8B-B14F-4D97-AF65-F5344CB8AC3E}">
        <p14:creationId xmlns:p14="http://schemas.microsoft.com/office/powerpoint/2010/main" val="452474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2D6E79C-53D7-42C9-8CCF-675474192B6A}" type="datetimeFigureOut">
              <a:rPr lang="es-ES" smtClean="0"/>
              <a:t>02/03/2018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C660ED-5255-47B8-BD67-964B14753B20}" type="slidenum">
              <a:rPr lang="es-ES" smtClean="0"/>
              <a:t>‹Nº›</a:t>
            </a:fld>
            <a:endParaRPr lang="es-ES"/>
          </a:p>
        </p:txBody>
      </p:sp>
    </p:spTree>
    <p:extLst>
      <p:ext uri="{BB962C8B-B14F-4D97-AF65-F5344CB8AC3E}">
        <p14:creationId xmlns:p14="http://schemas.microsoft.com/office/powerpoint/2010/main" val="2078980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2D6E79C-53D7-42C9-8CCF-675474192B6A}" type="datetimeFigureOut">
              <a:rPr lang="es-ES" smtClean="0"/>
              <a:t>02/03/2018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C660ED-5255-47B8-BD67-964B14753B20}" type="slidenum">
              <a:rPr lang="es-ES" smtClean="0"/>
              <a:t>‹Nº›</a:t>
            </a:fld>
            <a:endParaRPr lang="es-ES"/>
          </a:p>
        </p:txBody>
      </p:sp>
    </p:spTree>
    <p:extLst>
      <p:ext uri="{BB962C8B-B14F-4D97-AF65-F5344CB8AC3E}">
        <p14:creationId xmlns:p14="http://schemas.microsoft.com/office/powerpoint/2010/main" val="2446673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2D6E79C-53D7-42C9-8CCF-675474192B6A}" type="datetimeFigureOut">
              <a:rPr lang="es-ES" smtClean="0"/>
              <a:t>02/03/2018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C660ED-5255-47B8-BD67-964B14753B20}" type="slidenum">
              <a:rPr lang="es-ES" smtClean="0"/>
              <a:t>‹Nº›</a:t>
            </a:fld>
            <a:endParaRPr lang="es-ES"/>
          </a:p>
        </p:txBody>
      </p:sp>
    </p:spTree>
    <p:extLst>
      <p:ext uri="{BB962C8B-B14F-4D97-AF65-F5344CB8AC3E}">
        <p14:creationId xmlns:p14="http://schemas.microsoft.com/office/powerpoint/2010/main" val="1515136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2D6E79C-53D7-42C9-8CCF-675474192B6A}" type="datetimeFigureOut">
              <a:rPr lang="es-ES" smtClean="0"/>
              <a:t>02/03/2018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C660ED-5255-47B8-BD67-964B14753B20}" type="slidenum">
              <a:rPr lang="es-ES" smtClean="0"/>
              <a:t>‹Nº›</a:t>
            </a:fld>
            <a:endParaRPr lang="es-ES"/>
          </a:p>
        </p:txBody>
      </p:sp>
    </p:spTree>
    <p:extLst>
      <p:ext uri="{BB962C8B-B14F-4D97-AF65-F5344CB8AC3E}">
        <p14:creationId xmlns:p14="http://schemas.microsoft.com/office/powerpoint/2010/main" val="3097453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2D6E79C-53D7-42C9-8CCF-675474192B6A}" type="datetimeFigureOut">
              <a:rPr lang="es-ES" smtClean="0"/>
              <a:t>02/03/2018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C660ED-5255-47B8-BD67-964B14753B20}" type="slidenum">
              <a:rPr lang="es-ES" smtClean="0"/>
              <a:t>‹Nº›</a:t>
            </a:fld>
            <a:endParaRPr lang="es-ES"/>
          </a:p>
        </p:txBody>
      </p:sp>
    </p:spTree>
    <p:extLst>
      <p:ext uri="{BB962C8B-B14F-4D97-AF65-F5344CB8AC3E}">
        <p14:creationId xmlns:p14="http://schemas.microsoft.com/office/powerpoint/2010/main" val="1416688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D6E79C-53D7-42C9-8CCF-675474192B6A}" type="datetimeFigureOut">
              <a:rPr lang="es-ES" smtClean="0"/>
              <a:t>02/03/2018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C660ED-5255-47B8-BD67-964B14753B20}" type="slidenum">
              <a:rPr lang="es-ES" smtClean="0"/>
              <a:t>‹Nº›</a:t>
            </a:fld>
            <a:endParaRPr lang="es-ES"/>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2473681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D6E79C-53D7-42C9-8CCF-675474192B6A}" type="datetimeFigureOut">
              <a:rPr lang="es-ES" smtClean="0"/>
              <a:t>02/03/2018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C660ED-5255-47B8-BD67-964B14753B20}" type="slidenum">
              <a:rPr lang="es-ES" smtClean="0"/>
              <a:t>‹Nº›</a:t>
            </a:fld>
            <a:endParaRPr lang="es-ES"/>
          </a:p>
        </p:txBody>
      </p:sp>
    </p:spTree>
    <p:extLst>
      <p:ext uri="{BB962C8B-B14F-4D97-AF65-F5344CB8AC3E}">
        <p14:creationId xmlns:p14="http://schemas.microsoft.com/office/powerpoint/2010/main" val="167391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D6E79C-53D7-42C9-8CCF-675474192B6A}" type="datetimeFigureOut">
              <a:rPr lang="es-ES" smtClean="0"/>
              <a:t>02/03/2018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C660ED-5255-47B8-BD67-964B14753B20}" type="slidenum">
              <a:rPr lang="es-ES" smtClean="0"/>
              <a:t>‹Nº›</a:t>
            </a:fld>
            <a:endParaRPr lang="es-ES"/>
          </a:p>
        </p:txBody>
      </p:sp>
    </p:spTree>
    <p:extLst>
      <p:ext uri="{BB962C8B-B14F-4D97-AF65-F5344CB8AC3E}">
        <p14:creationId xmlns:p14="http://schemas.microsoft.com/office/powerpoint/2010/main" val="42285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2D6E79C-53D7-42C9-8CCF-675474192B6A}" type="datetimeFigureOut">
              <a:rPr lang="es-ES" smtClean="0"/>
              <a:t>02/03/2018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3C660ED-5255-47B8-BD67-964B14753B20}" type="slidenum">
              <a:rPr lang="es-ES" smtClean="0"/>
              <a:t>‹Nº›</a:t>
            </a:fld>
            <a:endParaRPr lang="es-ES"/>
          </a:p>
        </p:txBody>
      </p:sp>
    </p:spTree>
    <p:extLst>
      <p:ext uri="{BB962C8B-B14F-4D97-AF65-F5344CB8AC3E}">
        <p14:creationId xmlns:p14="http://schemas.microsoft.com/office/powerpoint/2010/main" val="1842735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D6E79C-53D7-42C9-8CCF-675474192B6A}" type="datetimeFigureOut">
              <a:rPr lang="es-ES" smtClean="0"/>
              <a:t>02/03/2018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3C660ED-5255-47B8-BD67-964B14753B20}" type="slidenum">
              <a:rPr lang="es-ES" smtClean="0"/>
              <a:t>‹Nº›</a:t>
            </a:fld>
            <a:endParaRPr lang="es-ES"/>
          </a:p>
        </p:txBody>
      </p:sp>
    </p:spTree>
    <p:extLst>
      <p:ext uri="{BB962C8B-B14F-4D97-AF65-F5344CB8AC3E}">
        <p14:creationId xmlns:p14="http://schemas.microsoft.com/office/powerpoint/2010/main" val="296458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2D6E79C-53D7-42C9-8CCF-675474192B6A}" type="datetimeFigureOut">
              <a:rPr lang="es-ES" smtClean="0"/>
              <a:t>02/03/2018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3C660ED-5255-47B8-BD67-964B14753B20}" type="slidenum">
              <a:rPr lang="es-ES" smtClean="0"/>
              <a:t>‹Nº›</a:t>
            </a:fld>
            <a:endParaRPr lang="es-ES"/>
          </a:p>
        </p:txBody>
      </p:sp>
    </p:spTree>
    <p:extLst>
      <p:ext uri="{BB962C8B-B14F-4D97-AF65-F5344CB8AC3E}">
        <p14:creationId xmlns:p14="http://schemas.microsoft.com/office/powerpoint/2010/main" val="496692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2D6E79C-53D7-42C9-8CCF-675474192B6A}" type="datetimeFigureOut">
              <a:rPr lang="es-ES" smtClean="0"/>
              <a:t>02/03/2018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3C660ED-5255-47B8-BD67-964B14753B20}" type="slidenum">
              <a:rPr lang="es-ES" smtClean="0"/>
              <a:t>‹Nº›</a:t>
            </a:fld>
            <a:endParaRPr lang="es-ES"/>
          </a:p>
        </p:txBody>
      </p:sp>
    </p:spTree>
    <p:extLst>
      <p:ext uri="{BB962C8B-B14F-4D97-AF65-F5344CB8AC3E}">
        <p14:creationId xmlns:p14="http://schemas.microsoft.com/office/powerpoint/2010/main" val="413134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2D6E79C-53D7-42C9-8CCF-675474192B6A}" type="datetimeFigureOut">
              <a:rPr lang="es-ES" smtClean="0"/>
              <a:t>02/03/2018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3C660ED-5255-47B8-BD67-964B14753B20}" type="slidenum">
              <a:rPr lang="es-ES" smtClean="0"/>
              <a:t>‹Nº›</a:t>
            </a:fld>
            <a:endParaRPr lang="es-ES"/>
          </a:p>
        </p:txBody>
      </p:sp>
    </p:spTree>
    <p:extLst>
      <p:ext uri="{BB962C8B-B14F-4D97-AF65-F5344CB8AC3E}">
        <p14:creationId xmlns:p14="http://schemas.microsoft.com/office/powerpoint/2010/main" val="407702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D6E79C-53D7-42C9-8CCF-675474192B6A}" type="datetimeFigureOut">
              <a:rPr lang="es-ES" smtClean="0"/>
              <a:t>02/03/2018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3C660ED-5255-47B8-BD67-964B14753B20}" type="slidenum">
              <a:rPr lang="es-ES" smtClean="0"/>
              <a:t>‹Nº›</a:t>
            </a:fld>
            <a:endParaRPr lang="es-ES"/>
          </a:p>
        </p:txBody>
      </p:sp>
    </p:spTree>
    <p:extLst>
      <p:ext uri="{BB962C8B-B14F-4D97-AF65-F5344CB8AC3E}">
        <p14:creationId xmlns:p14="http://schemas.microsoft.com/office/powerpoint/2010/main" val="106544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D6E79C-53D7-42C9-8CCF-675474192B6A}" type="datetimeFigureOut">
              <a:rPr lang="es-ES" smtClean="0"/>
              <a:t>02/03/2018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3C660ED-5255-47B8-BD67-964B14753B20}" type="slidenum">
              <a:rPr lang="es-ES" smtClean="0"/>
              <a:t>‹Nº›</a:t>
            </a:fld>
            <a:endParaRPr lang="es-ES"/>
          </a:p>
        </p:txBody>
      </p:sp>
    </p:spTree>
    <p:extLst>
      <p:ext uri="{BB962C8B-B14F-4D97-AF65-F5344CB8AC3E}">
        <p14:creationId xmlns:p14="http://schemas.microsoft.com/office/powerpoint/2010/main" val="2637572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D6E79C-53D7-42C9-8CCF-675474192B6A}" type="datetimeFigureOut">
              <a:rPr lang="es-ES" smtClean="0"/>
              <a:t>02/03/2018</a:t>
            </a:fld>
            <a:endParaRPr lang="es-E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C660ED-5255-47B8-BD67-964B14753B20}" type="slidenum">
              <a:rPr lang="es-ES" smtClean="0"/>
              <a:t>‹Nº›</a:t>
            </a:fld>
            <a:endParaRPr lang="es-ES"/>
          </a:p>
        </p:txBody>
      </p:sp>
    </p:spTree>
    <p:extLst>
      <p:ext uri="{BB962C8B-B14F-4D97-AF65-F5344CB8AC3E}">
        <p14:creationId xmlns:p14="http://schemas.microsoft.com/office/powerpoint/2010/main" val="112475478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FROM NOOB TO MASTER</a:t>
            </a:r>
            <a:endParaRPr lang="es-ES" dirty="0"/>
          </a:p>
        </p:txBody>
      </p:sp>
      <p:sp>
        <p:nvSpPr>
          <p:cNvPr id="3" name="Subtítulo 2"/>
          <p:cNvSpPr>
            <a:spLocks noGrp="1"/>
          </p:cNvSpPr>
          <p:nvPr>
            <p:ph type="subTitle" idx="1"/>
          </p:nvPr>
        </p:nvSpPr>
        <p:spPr/>
        <p:txBody>
          <a:bodyPr/>
          <a:lstStyle/>
          <a:p>
            <a:r>
              <a:rPr lang="es-ES" dirty="0" smtClean="0"/>
              <a:t>IN PHP</a:t>
            </a:r>
            <a:endParaRPr lang="es-ES" dirty="0"/>
          </a:p>
        </p:txBody>
      </p:sp>
    </p:spTree>
    <p:extLst>
      <p:ext uri="{BB962C8B-B14F-4D97-AF65-F5344CB8AC3E}">
        <p14:creationId xmlns:p14="http://schemas.microsoft.com/office/powerpoint/2010/main" val="2293358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257175"/>
            <a:ext cx="10131425" cy="1456267"/>
          </a:xfrm>
        </p:spPr>
        <p:txBody>
          <a:bodyPr/>
          <a:lstStyle/>
          <a:p>
            <a:r>
              <a:rPr lang="es-ES" dirty="0" smtClean="0"/>
              <a:t>SINTAXIS</a:t>
            </a:r>
            <a:endParaRPr lang="es-ES" dirty="0"/>
          </a:p>
        </p:txBody>
      </p:sp>
      <p:sp>
        <p:nvSpPr>
          <p:cNvPr id="3" name="Marcador de contenido 2"/>
          <p:cNvSpPr>
            <a:spLocks noGrp="1"/>
          </p:cNvSpPr>
          <p:nvPr>
            <p:ph idx="1"/>
          </p:nvPr>
        </p:nvSpPr>
        <p:spPr>
          <a:xfrm>
            <a:off x="685801" y="1713442"/>
            <a:ext cx="10131425" cy="1553633"/>
          </a:xfrm>
        </p:spPr>
        <p:txBody>
          <a:bodyPr/>
          <a:lstStyle/>
          <a:p>
            <a:r>
              <a:rPr lang="es-ES" dirty="0" smtClean="0"/>
              <a:t>Para ejecutar un archivo </a:t>
            </a:r>
            <a:r>
              <a:rPr lang="es-ES" dirty="0" err="1" smtClean="0"/>
              <a:t>php</a:t>
            </a:r>
            <a:r>
              <a:rPr lang="es-ES" dirty="0" smtClean="0"/>
              <a:t> primero necesitamos utilizar las etiquetas de apertura &lt;?</a:t>
            </a:r>
            <a:r>
              <a:rPr lang="es-ES" dirty="0" err="1" smtClean="0"/>
              <a:t>php</a:t>
            </a:r>
            <a:r>
              <a:rPr lang="es-ES" dirty="0" smtClean="0"/>
              <a:t> y cierre ?&gt;, las cuales indican donde inicia y acaba el código respectivamente.</a:t>
            </a:r>
          </a:p>
          <a:p>
            <a:r>
              <a:rPr lang="es-ES" dirty="0" smtClean="0"/>
              <a:t>Dentro de un archivo .</a:t>
            </a:r>
            <a:r>
              <a:rPr lang="es-ES" dirty="0" err="1" smtClean="0"/>
              <a:t>php</a:t>
            </a:r>
            <a:r>
              <a:rPr lang="es-ES" dirty="0" smtClean="0"/>
              <a:t> se </a:t>
            </a:r>
            <a:r>
              <a:rPr lang="es-ES" dirty="0" err="1" smtClean="0"/>
              <a:t>peuden</a:t>
            </a:r>
            <a:r>
              <a:rPr lang="es-ES" dirty="0" smtClean="0"/>
              <a:t> abrir y cerrar varias etiquetas.</a:t>
            </a:r>
          </a:p>
          <a:p>
            <a:r>
              <a:rPr lang="es-ES" dirty="0" smtClean="0"/>
              <a:t>Esto ayuda a </a:t>
            </a:r>
            <a:r>
              <a:rPr lang="es-ES" dirty="0" err="1" smtClean="0"/>
              <a:t>intepretar</a:t>
            </a:r>
            <a:r>
              <a:rPr lang="es-ES" dirty="0" smtClean="0"/>
              <a:t> el código junto con el HTML.</a:t>
            </a:r>
          </a:p>
        </p:txBody>
      </p:sp>
      <p:grpSp>
        <p:nvGrpSpPr>
          <p:cNvPr id="6" name="Grupo 5"/>
          <p:cNvGrpSpPr/>
          <p:nvPr/>
        </p:nvGrpSpPr>
        <p:grpSpPr>
          <a:xfrm>
            <a:off x="3510802" y="3420348"/>
            <a:ext cx="4481422" cy="2875677"/>
            <a:chOff x="3204714" y="3391773"/>
            <a:chExt cx="4481422" cy="2875677"/>
          </a:xfrm>
        </p:grpSpPr>
        <p:sp>
          <p:nvSpPr>
            <p:cNvPr id="4" name="Cuadro de texto 2"/>
            <p:cNvSpPr txBox="1">
              <a:spLocks noChangeArrowheads="1"/>
            </p:cNvSpPr>
            <p:nvPr/>
          </p:nvSpPr>
          <p:spPr bwMode="auto">
            <a:xfrm>
              <a:off x="3204714" y="3391773"/>
              <a:ext cx="4481422" cy="2621680"/>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&lt;?</a:t>
              </a:r>
              <a:r>
                <a:rPr lang="es-ES" dirty="0" err="1">
                  <a:effectLst/>
                  <a:latin typeface="Consolas" panose="020B0609020204030204" pitchFamily="49" charset="0"/>
                  <a:ea typeface="Calibri" panose="020F0502020204030204" pitchFamily="34" charset="0"/>
                  <a:cs typeface="Times New Roman" panose="02020603050405020304" pitchFamily="18" charset="0"/>
                </a:rPr>
                <a:t>php</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indent="449580">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$test=true;</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indent="449580">
                <a:lnSpc>
                  <a:spcPct val="115000"/>
                </a:lnSpc>
                <a:spcAft>
                  <a:spcPts val="0"/>
                </a:spcAft>
              </a:pPr>
              <a:r>
                <a:rPr lang="es-ES" dirty="0" err="1">
                  <a:effectLst/>
                  <a:latin typeface="Consolas" panose="020B0609020204030204" pitchFamily="49" charset="0"/>
                  <a:ea typeface="Calibri" panose="020F0502020204030204" pitchFamily="34" charset="0"/>
                  <a:cs typeface="Times New Roman" panose="02020603050405020304" pitchFamily="18" charset="0"/>
                </a:rPr>
                <a:t>if</a:t>
              </a:r>
              <a:r>
                <a:rPr lang="es-ES" dirty="0">
                  <a:effectLst/>
                  <a:latin typeface="Consolas" panose="020B0609020204030204" pitchFamily="49" charset="0"/>
                  <a:ea typeface="Calibri" panose="020F0502020204030204" pitchFamily="34" charset="0"/>
                  <a:cs typeface="Times New Roman" panose="02020603050405020304" pitchFamily="18" charset="0"/>
                </a:rPr>
                <a:t>($test){ ?&gt;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marL="449580" indent="449580">
                <a:lnSpc>
                  <a:spcPct val="115000"/>
                </a:lnSpc>
                <a:spcAft>
                  <a:spcPts val="0"/>
                </a:spcAft>
              </a:pPr>
              <a:r>
                <a:rPr lang="es-ES" dirty="0" smtClean="0">
                  <a:effectLst/>
                  <a:latin typeface="Consolas" panose="020B0609020204030204" pitchFamily="49" charset="0"/>
                  <a:ea typeface="Calibri" panose="020F0502020204030204" pitchFamily="34" charset="0"/>
                  <a:cs typeface="Times New Roman" panose="02020603050405020304" pitchFamily="18" charset="0"/>
                </a:rPr>
                <a:t>Es verdadero</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indent="449580">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&lt;?</a:t>
              </a:r>
              <a:r>
                <a:rPr lang="es-ES" dirty="0" err="1">
                  <a:effectLst/>
                  <a:latin typeface="Consolas" panose="020B0609020204030204" pitchFamily="49" charset="0"/>
                  <a:ea typeface="Calibri" panose="020F0502020204030204" pitchFamily="34" charset="0"/>
                  <a:cs typeface="Times New Roman" panose="02020603050405020304" pitchFamily="18" charset="0"/>
                </a:rPr>
                <a:t>php</a:t>
              </a:r>
              <a:r>
                <a:rPr lang="es-ES" dirty="0">
                  <a:effectLst/>
                  <a:latin typeface="Consolas" panose="020B0609020204030204" pitchFamily="49" charset="0"/>
                  <a:ea typeface="Calibri" panose="020F0502020204030204" pitchFamily="34" charset="0"/>
                  <a:cs typeface="Times New Roman" panose="02020603050405020304" pitchFamily="18" charset="0"/>
                </a:rPr>
                <a:t> }</a:t>
              </a:r>
              <a:r>
                <a:rPr lang="es-ES" dirty="0" err="1">
                  <a:effectLst/>
                  <a:latin typeface="Consolas" panose="020B0609020204030204" pitchFamily="49" charset="0"/>
                  <a:ea typeface="Calibri" panose="020F0502020204030204" pitchFamily="34" charset="0"/>
                  <a:cs typeface="Times New Roman" panose="02020603050405020304" pitchFamily="18" charset="0"/>
                </a:rPr>
                <a:t>else</a:t>
              </a:r>
              <a:r>
                <a:rPr lang="es-ES" dirty="0">
                  <a:effectLst/>
                  <a:latin typeface="Consolas" panose="020B0609020204030204" pitchFamily="49" charset="0"/>
                  <a:ea typeface="Calibri" panose="020F0502020204030204" pitchFamily="34" charset="0"/>
                  <a:cs typeface="Times New Roman" panose="02020603050405020304" pitchFamily="18" charset="0"/>
                </a:rPr>
                <a:t> { ?&gt;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marL="449580" indent="449580">
                <a:lnSpc>
                  <a:spcPct val="115000"/>
                </a:lnSpc>
                <a:spcAft>
                  <a:spcPts val="0"/>
                </a:spcAft>
              </a:pPr>
              <a:r>
                <a:rPr lang="es-ES" dirty="0" smtClean="0">
                  <a:effectLst/>
                  <a:latin typeface="Consolas" panose="020B0609020204030204" pitchFamily="49" charset="0"/>
                  <a:ea typeface="Calibri" panose="020F0502020204030204" pitchFamily="34" charset="0"/>
                  <a:cs typeface="Times New Roman" panose="02020603050405020304" pitchFamily="18" charset="0"/>
                </a:rPr>
                <a:t>Es falso</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indent="449580">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&lt;?</a:t>
              </a:r>
              <a:r>
                <a:rPr lang="es-ES" dirty="0" err="1">
                  <a:effectLst/>
                  <a:latin typeface="Consolas" panose="020B0609020204030204" pitchFamily="49" charset="0"/>
                  <a:ea typeface="Calibri" panose="020F0502020204030204" pitchFamily="34" charset="0"/>
                  <a:cs typeface="Times New Roman" panose="02020603050405020304" pitchFamily="18" charset="0"/>
                </a:rPr>
                <a:t>php</a:t>
              </a:r>
              <a:r>
                <a:rPr lang="es-ES" dirty="0">
                  <a:effectLst/>
                  <a:latin typeface="Consolas" panose="020B0609020204030204" pitchFamily="49" charset="0"/>
                  <a:ea typeface="Calibri" panose="020F0502020204030204" pitchFamily="34" charset="0"/>
                  <a:cs typeface="Times New Roman" panose="02020603050405020304" pitchFamily="18" charset="0"/>
                </a:rPr>
                <a:t> } </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3204714" y="6013453"/>
              <a:ext cx="4481422" cy="253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2.1</a:t>
              </a:r>
              <a:endParaRPr lang="es-ES" dirty="0"/>
            </a:p>
          </p:txBody>
        </p:sp>
      </p:grpSp>
    </p:spTree>
    <p:extLst>
      <p:ext uri="{BB962C8B-B14F-4D97-AF65-F5344CB8AC3E}">
        <p14:creationId xmlns:p14="http://schemas.microsoft.com/office/powerpoint/2010/main" val="2427637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5801" y="1104181"/>
            <a:ext cx="10131425" cy="1440611"/>
          </a:xfrm>
        </p:spPr>
        <p:txBody>
          <a:bodyPr/>
          <a:lstStyle/>
          <a:p>
            <a:r>
              <a:rPr lang="es-ES" dirty="0" smtClean="0"/>
              <a:t>Las sentencias dentro de </a:t>
            </a:r>
            <a:r>
              <a:rPr lang="es-ES" dirty="0" err="1" smtClean="0"/>
              <a:t>php</a:t>
            </a:r>
            <a:r>
              <a:rPr lang="es-ES" dirty="0" smtClean="0"/>
              <a:t> deben ser acabadas con un </a:t>
            </a:r>
            <a:r>
              <a:rPr lang="es-ES" i="1" dirty="0" smtClean="0"/>
              <a:t>“;”</a:t>
            </a:r>
            <a:r>
              <a:rPr lang="es-ES" dirty="0" smtClean="0"/>
              <a:t>.</a:t>
            </a:r>
          </a:p>
          <a:p>
            <a:r>
              <a:rPr lang="es-ES" dirty="0" smtClean="0"/>
              <a:t>Además de esta hay más maneras de dar por terminada una sentencia.</a:t>
            </a:r>
            <a:endParaRPr lang="es-ES" dirty="0"/>
          </a:p>
        </p:txBody>
      </p:sp>
      <p:grpSp>
        <p:nvGrpSpPr>
          <p:cNvPr id="6" name="Grupo 5"/>
          <p:cNvGrpSpPr/>
          <p:nvPr/>
        </p:nvGrpSpPr>
        <p:grpSpPr>
          <a:xfrm>
            <a:off x="2805712" y="2544792"/>
            <a:ext cx="5891602" cy="3544520"/>
            <a:chOff x="2805712" y="2544792"/>
            <a:chExt cx="5891602" cy="3544520"/>
          </a:xfrm>
        </p:grpSpPr>
        <p:sp>
          <p:nvSpPr>
            <p:cNvPr id="4" name="Cuadro de texto 2"/>
            <p:cNvSpPr txBox="1">
              <a:spLocks noChangeArrowheads="1"/>
            </p:cNvSpPr>
            <p:nvPr/>
          </p:nvSpPr>
          <p:spPr bwMode="auto">
            <a:xfrm>
              <a:off x="2805712" y="2544792"/>
              <a:ext cx="5891602" cy="3277820"/>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smtClean="0">
                  <a:effectLst/>
                  <a:latin typeface="Consolas" panose="020B0609020204030204" pitchFamily="49" charset="0"/>
                  <a:ea typeface="Calibri" panose="020F0502020204030204" pitchFamily="34" charset="0"/>
                  <a:cs typeface="Times New Roman" panose="02020603050405020304" pitchFamily="18" charset="0"/>
                </a:rPr>
                <a:t>Ejemplo </a:t>
              </a:r>
              <a:r>
                <a:rPr lang="es-ES" dirty="0">
                  <a:effectLst/>
                  <a:latin typeface="Consolas" panose="020B0609020204030204" pitchFamily="49" charset="0"/>
                  <a:ea typeface="Calibri" panose="020F0502020204030204" pitchFamily="34" charset="0"/>
                  <a:cs typeface="Times New Roman" panose="02020603050405020304" pitchFamily="18" charset="0"/>
                </a:rPr>
                <a:t>1</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&lt;?</a:t>
              </a:r>
              <a:r>
                <a:rPr lang="es-ES" dirty="0" err="1">
                  <a:effectLst/>
                  <a:latin typeface="Consolas" panose="020B0609020204030204" pitchFamily="49" charset="0"/>
                  <a:ea typeface="Calibri" panose="020F0502020204030204" pitchFamily="34" charset="0"/>
                  <a:cs typeface="Times New Roman" panose="02020603050405020304" pitchFamily="18" charset="0"/>
                </a:rPr>
                <a:t>php</a:t>
              </a:r>
              <a:r>
                <a:rPr lang="es-ES" dirty="0">
                  <a:effectLst/>
                  <a:latin typeface="Consolas" panose="020B0609020204030204" pitchFamily="49" charset="0"/>
                  <a:ea typeface="Calibri" panose="020F0502020204030204" pitchFamily="34" charset="0"/>
                  <a:cs typeface="Times New Roman" panose="02020603050405020304" pitchFamily="18" charset="0"/>
                </a:rPr>
                <a:t> </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	echo "Terminamos con un ; ";</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 </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smtClean="0">
                  <a:effectLst/>
                  <a:latin typeface="Consolas" panose="020B0609020204030204" pitchFamily="49" charset="0"/>
                  <a:ea typeface="Calibri" panose="020F0502020204030204" pitchFamily="34" charset="0"/>
                  <a:cs typeface="Times New Roman" panose="02020603050405020304" pitchFamily="18" charset="0"/>
                </a:rPr>
                <a:t>Ejemplo </a:t>
              </a:r>
              <a:r>
                <a:rPr lang="es-ES" dirty="0">
                  <a:effectLst/>
                  <a:latin typeface="Consolas" panose="020B0609020204030204" pitchFamily="49" charset="0"/>
                  <a:ea typeface="Calibri" panose="020F0502020204030204" pitchFamily="34" charset="0"/>
                  <a:cs typeface="Times New Roman" panose="02020603050405020304" pitchFamily="18" charset="0"/>
                </a:rPr>
                <a:t>2</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&lt;?</a:t>
              </a:r>
              <a:r>
                <a:rPr lang="es-ES" dirty="0" err="1">
                  <a:effectLst/>
                  <a:latin typeface="Consolas" panose="020B0609020204030204" pitchFamily="49" charset="0"/>
                  <a:ea typeface="Calibri" panose="020F0502020204030204" pitchFamily="34" charset="0"/>
                  <a:cs typeface="Times New Roman" panose="02020603050405020304" pitchFamily="18" charset="0"/>
                </a:rPr>
                <a:t>php</a:t>
              </a:r>
              <a:r>
                <a:rPr lang="es-ES" dirty="0">
                  <a:effectLst/>
                  <a:latin typeface="Consolas" panose="020B0609020204030204" pitchFamily="49" charset="0"/>
                  <a:ea typeface="Calibri" panose="020F0502020204030204" pitchFamily="34" charset="0"/>
                  <a:cs typeface="Times New Roman" panose="02020603050405020304" pitchFamily="18" charset="0"/>
                </a:rPr>
                <a:t> echo "Se termina el archivo PHP " ?&gt;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 </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Ejemplo 3</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&lt;?</a:t>
              </a:r>
              <a:r>
                <a:rPr lang="es-ES" dirty="0" err="1">
                  <a:effectLst/>
                  <a:latin typeface="Consolas" panose="020B0609020204030204" pitchFamily="49" charset="0"/>
                  <a:ea typeface="Calibri" panose="020F0502020204030204" pitchFamily="34" charset="0"/>
                  <a:cs typeface="Times New Roman" panose="02020603050405020304" pitchFamily="18" charset="0"/>
                </a:rPr>
                <a:t>php</a:t>
              </a:r>
              <a:r>
                <a:rPr lang="es-ES" dirty="0">
                  <a:effectLst/>
                  <a:latin typeface="Consolas" panose="020B0609020204030204" pitchFamily="49" charset="0"/>
                  <a:ea typeface="Calibri" panose="020F0502020204030204" pitchFamily="34" charset="0"/>
                  <a:cs typeface="Times New Roman" panose="02020603050405020304" pitchFamily="18" charset="0"/>
                </a:rPr>
                <a:t> echo "Sin etiqueta de cierre";</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2805712" y="5822612"/>
              <a:ext cx="5891602" cy="266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2.2</a:t>
              </a:r>
              <a:endParaRPr lang="es-ES" dirty="0"/>
            </a:p>
          </p:txBody>
        </p:sp>
      </p:grpSp>
    </p:spTree>
    <p:extLst>
      <p:ext uri="{BB962C8B-B14F-4D97-AF65-F5344CB8AC3E}">
        <p14:creationId xmlns:p14="http://schemas.microsoft.com/office/powerpoint/2010/main" val="2592902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5801" y="750499"/>
            <a:ext cx="10131425" cy="2216988"/>
          </a:xfrm>
        </p:spPr>
        <p:txBody>
          <a:bodyPr/>
          <a:lstStyle/>
          <a:p>
            <a:r>
              <a:rPr lang="es-ES" dirty="0" smtClean="0"/>
              <a:t>Comentarios.</a:t>
            </a:r>
          </a:p>
          <a:p>
            <a:r>
              <a:rPr lang="es-ES" dirty="0" smtClean="0"/>
              <a:t>Se puede comentar el código </a:t>
            </a:r>
            <a:r>
              <a:rPr lang="es-ES" dirty="0" err="1" smtClean="0"/>
              <a:t>php</a:t>
            </a:r>
            <a:r>
              <a:rPr lang="es-ES" dirty="0" smtClean="0"/>
              <a:t> de 3 formas</a:t>
            </a:r>
          </a:p>
          <a:p>
            <a:r>
              <a:rPr lang="es-ES" i="1" dirty="0" smtClean="0"/>
              <a:t>“//”</a:t>
            </a:r>
            <a:r>
              <a:rPr lang="es-ES" dirty="0" smtClean="0"/>
              <a:t> y </a:t>
            </a:r>
            <a:r>
              <a:rPr lang="es-ES" i="1" dirty="0" smtClean="0"/>
              <a:t>“#”</a:t>
            </a:r>
            <a:r>
              <a:rPr lang="es-ES" dirty="0" smtClean="0"/>
              <a:t> para comentarios de una sola línea.</a:t>
            </a:r>
          </a:p>
          <a:p>
            <a:r>
              <a:rPr lang="es-ES" i="1" dirty="0" smtClean="0"/>
              <a:t>“/*…*/</a:t>
            </a:r>
            <a:r>
              <a:rPr lang="es-ES" dirty="0" smtClean="0"/>
              <a:t> para comentarios de mas de una línea.</a:t>
            </a:r>
            <a:endParaRPr lang="es-ES" i="1" dirty="0" smtClean="0"/>
          </a:p>
          <a:p>
            <a:endParaRPr lang="es-ES" dirty="0"/>
          </a:p>
        </p:txBody>
      </p:sp>
      <p:grpSp>
        <p:nvGrpSpPr>
          <p:cNvPr id="7" name="Grupo 6"/>
          <p:cNvGrpSpPr/>
          <p:nvPr/>
        </p:nvGrpSpPr>
        <p:grpSpPr>
          <a:xfrm>
            <a:off x="2306524" y="2967487"/>
            <a:ext cx="6889978" cy="2270325"/>
            <a:chOff x="2306524" y="3919412"/>
            <a:chExt cx="6889978" cy="2270325"/>
          </a:xfrm>
        </p:grpSpPr>
        <p:sp>
          <p:nvSpPr>
            <p:cNvPr id="4" name="Cuadro de texto 2"/>
            <p:cNvSpPr txBox="1">
              <a:spLocks noChangeArrowheads="1"/>
            </p:cNvSpPr>
            <p:nvPr/>
          </p:nvSpPr>
          <p:spPr bwMode="auto">
            <a:xfrm>
              <a:off x="2306524" y="3919412"/>
              <a:ext cx="6889978" cy="2003625"/>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smtClean="0">
                  <a:effectLst/>
                  <a:latin typeface="Consolas" panose="020B0609020204030204" pitchFamily="49" charset="0"/>
                  <a:ea typeface="Calibri" panose="020F0502020204030204" pitchFamily="34" charset="0"/>
                  <a:cs typeface="Times New Roman" panose="02020603050405020304" pitchFamily="18" charset="0"/>
                </a:rPr>
                <a:t>&lt;?</a:t>
              </a:r>
              <a:r>
                <a:rPr lang="es-ES" dirty="0" err="1">
                  <a:effectLst/>
                  <a:latin typeface="Consolas" panose="020B0609020204030204" pitchFamily="49" charset="0"/>
                  <a:ea typeface="Calibri" panose="020F0502020204030204" pitchFamily="34" charset="0"/>
                  <a:cs typeface="Times New Roman" panose="02020603050405020304" pitchFamily="18" charset="0"/>
                </a:rPr>
                <a:t>php</a:t>
              </a:r>
              <a:r>
                <a:rPr lang="es-ES" dirty="0">
                  <a:effectLst/>
                  <a:latin typeface="Consolas" panose="020B0609020204030204" pitchFamily="49" charset="0"/>
                  <a:ea typeface="Calibri" panose="020F0502020204030204" pitchFamily="34" charset="0"/>
                  <a:cs typeface="Times New Roman" panose="02020603050405020304" pitchFamily="18" charset="0"/>
                </a:rPr>
                <a:t> </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	echo "Hola </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a:t>
              </a:r>
              <a:r>
                <a:rPr lang="es-ES" dirty="0">
                  <a:effectLst/>
                  <a:latin typeface="Consolas" panose="020B0609020204030204" pitchFamily="49" charset="0"/>
                  <a:ea typeface="Calibri" panose="020F0502020204030204" pitchFamily="34" charset="0"/>
                  <a:cs typeface="Times New Roman" panose="02020603050405020304" pitchFamily="18" charset="0"/>
                </a:rPr>
                <a:t>Comentarios de una sola línea</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	/* Comentario de mas de una línea</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	Aquí esta la otra línea */</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	echo </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"Mundo"; </a:t>
              </a:r>
              <a:r>
                <a:rPr lang="es-ES" dirty="0">
                  <a:effectLst/>
                  <a:latin typeface="Consolas" panose="020B0609020204030204" pitchFamily="49" charset="0"/>
                  <a:ea typeface="Calibri" panose="020F0502020204030204" pitchFamily="34" charset="0"/>
                  <a:cs typeface="Times New Roman" panose="02020603050405020304" pitchFamily="18" charset="0"/>
                </a:rPr>
                <a:t>#Otro comentario de una línea.</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2306524" y="5923037"/>
              <a:ext cx="6889978" cy="266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2.3</a:t>
              </a:r>
            </a:p>
          </p:txBody>
        </p:sp>
      </p:grpSp>
    </p:spTree>
    <p:extLst>
      <p:ext uri="{BB962C8B-B14F-4D97-AF65-F5344CB8AC3E}">
        <p14:creationId xmlns:p14="http://schemas.microsoft.com/office/powerpoint/2010/main" val="1275724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TIPos</a:t>
            </a:r>
            <a:r>
              <a:rPr lang="es-ES" dirty="0" smtClean="0"/>
              <a:t> de dato</a:t>
            </a:r>
            <a:endParaRPr lang="es-ES" dirty="0"/>
          </a:p>
        </p:txBody>
      </p:sp>
      <p:sp>
        <p:nvSpPr>
          <p:cNvPr id="3" name="Marcador de contenido 2"/>
          <p:cNvSpPr>
            <a:spLocks noGrp="1"/>
          </p:cNvSpPr>
          <p:nvPr>
            <p:ph idx="1"/>
          </p:nvPr>
        </p:nvSpPr>
        <p:spPr/>
        <p:txBody>
          <a:bodyPr/>
          <a:lstStyle/>
          <a:p>
            <a:r>
              <a:rPr lang="es-ES" dirty="0"/>
              <a:t>PHP puede manejar varios tipos de datos, estos se dividen </a:t>
            </a:r>
            <a:r>
              <a:rPr lang="es-ES" dirty="0" smtClean="0"/>
              <a:t>en:</a:t>
            </a:r>
          </a:p>
          <a:p>
            <a:r>
              <a:rPr lang="es-ES" dirty="0" smtClean="0"/>
              <a:t>Escalares: Booleanos </a:t>
            </a:r>
            <a:r>
              <a:rPr lang="es-ES" i="1" dirty="0" smtClean="0"/>
              <a:t>(</a:t>
            </a:r>
            <a:r>
              <a:rPr lang="es-ES" i="1" dirty="0" err="1" smtClean="0"/>
              <a:t>Boolean</a:t>
            </a:r>
            <a:r>
              <a:rPr lang="es-ES" i="1" dirty="0" smtClean="0"/>
              <a:t>),</a:t>
            </a:r>
            <a:r>
              <a:rPr lang="es-ES" dirty="0" smtClean="0"/>
              <a:t> Enteros </a:t>
            </a:r>
            <a:r>
              <a:rPr lang="es-ES" i="1" dirty="0" smtClean="0"/>
              <a:t>(</a:t>
            </a:r>
            <a:r>
              <a:rPr lang="es-ES" i="1" dirty="0" err="1" smtClean="0"/>
              <a:t>Integer</a:t>
            </a:r>
            <a:r>
              <a:rPr lang="es-ES" i="1" dirty="0" smtClean="0"/>
              <a:t>)</a:t>
            </a:r>
            <a:r>
              <a:rPr lang="es-ES" dirty="0" smtClean="0"/>
              <a:t>, Flotantes </a:t>
            </a:r>
            <a:r>
              <a:rPr lang="es-ES" i="1" dirty="0" smtClean="0"/>
              <a:t>(</a:t>
            </a:r>
            <a:r>
              <a:rPr lang="es-ES" i="1" dirty="0" err="1" smtClean="0"/>
              <a:t>Float</a:t>
            </a:r>
            <a:r>
              <a:rPr lang="es-ES" i="1" dirty="0" smtClean="0"/>
              <a:t>)</a:t>
            </a:r>
            <a:r>
              <a:rPr lang="es-ES" dirty="0" smtClean="0"/>
              <a:t>, Cadenas </a:t>
            </a:r>
            <a:r>
              <a:rPr lang="es-ES" i="1" dirty="0" smtClean="0"/>
              <a:t>(</a:t>
            </a:r>
            <a:r>
              <a:rPr lang="es-ES" i="1" dirty="0" err="1" smtClean="0"/>
              <a:t>String</a:t>
            </a:r>
            <a:r>
              <a:rPr lang="es-ES" i="1" dirty="0" smtClean="0"/>
              <a:t>).</a:t>
            </a:r>
            <a:endParaRPr lang="es-ES" dirty="0" smtClean="0"/>
          </a:p>
          <a:p>
            <a:r>
              <a:rPr lang="es-ES" dirty="0" smtClean="0"/>
              <a:t>Compuestos: Arreglos </a:t>
            </a:r>
            <a:r>
              <a:rPr lang="es-ES" i="1" dirty="0" smtClean="0"/>
              <a:t>(Array)</a:t>
            </a:r>
            <a:r>
              <a:rPr lang="es-ES" dirty="0" smtClean="0"/>
              <a:t>, Objetos </a:t>
            </a:r>
            <a:r>
              <a:rPr lang="es-ES" i="1" dirty="0" smtClean="0"/>
              <a:t>(</a:t>
            </a:r>
            <a:r>
              <a:rPr lang="es-ES" i="1" dirty="0" err="1" smtClean="0"/>
              <a:t>Object</a:t>
            </a:r>
            <a:r>
              <a:rPr lang="es-ES" dirty="0" smtClean="0"/>
              <a:t>), </a:t>
            </a:r>
            <a:r>
              <a:rPr lang="es-ES" dirty="0" err="1" smtClean="0"/>
              <a:t>Retrollamadas</a:t>
            </a:r>
            <a:r>
              <a:rPr lang="es-ES" dirty="0" smtClean="0"/>
              <a:t> </a:t>
            </a:r>
            <a:r>
              <a:rPr lang="es-ES" i="1" dirty="0" smtClean="0"/>
              <a:t>(</a:t>
            </a:r>
            <a:r>
              <a:rPr lang="es-ES" i="1" dirty="0" err="1" smtClean="0"/>
              <a:t>Callback</a:t>
            </a:r>
            <a:r>
              <a:rPr lang="es-ES" i="1" dirty="0" smtClean="0"/>
              <a:t> o </a:t>
            </a:r>
            <a:r>
              <a:rPr lang="es-ES" i="1" dirty="0" err="1" smtClean="0"/>
              <a:t>Callable</a:t>
            </a:r>
            <a:r>
              <a:rPr lang="es-ES" i="1" dirty="0" smtClean="0"/>
              <a:t>)</a:t>
            </a:r>
            <a:r>
              <a:rPr lang="es-ES" dirty="0" smtClean="0"/>
              <a:t>.</a:t>
            </a:r>
          </a:p>
          <a:p>
            <a:r>
              <a:rPr lang="es-ES" dirty="0" smtClean="0"/>
              <a:t>Especiales: Recurso </a:t>
            </a:r>
            <a:r>
              <a:rPr lang="es-ES" i="1" dirty="0" smtClean="0"/>
              <a:t>(</a:t>
            </a:r>
            <a:r>
              <a:rPr lang="es-ES" i="1" dirty="0" err="1" smtClean="0"/>
              <a:t>Resource</a:t>
            </a:r>
            <a:r>
              <a:rPr lang="es-ES" i="1" dirty="0" smtClean="0"/>
              <a:t>)</a:t>
            </a:r>
            <a:r>
              <a:rPr lang="es-ES" dirty="0" smtClean="0"/>
              <a:t>, Nulo (</a:t>
            </a:r>
            <a:r>
              <a:rPr lang="es-ES" i="1" dirty="0" err="1" smtClean="0"/>
              <a:t>null</a:t>
            </a:r>
            <a:r>
              <a:rPr lang="es-ES" i="1" dirty="0" smtClean="0"/>
              <a:t>)</a:t>
            </a:r>
            <a:r>
              <a:rPr lang="es-ES" dirty="0" smtClean="0"/>
              <a:t>.</a:t>
            </a:r>
            <a:endParaRPr lang="es-ES" dirty="0"/>
          </a:p>
        </p:txBody>
      </p:sp>
    </p:spTree>
    <p:extLst>
      <p:ext uri="{BB962C8B-B14F-4D97-AF65-F5344CB8AC3E}">
        <p14:creationId xmlns:p14="http://schemas.microsoft.com/office/powerpoint/2010/main" val="2274252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295275"/>
            <a:ext cx="10131425" cy="1456267"/>
          </a:xfrm>
        </p:spPr>
        <p:txBody>
          <a:bodyPr/>
          <a:lstStyle/>
          <a:p>
            <a:r>
              <a:rPr lang="es-ES" dirty="0" smtClean="0"/>
              <a:t>Booleano </a:t>
            </a:r>
            <a:r>
              <a:rPr lang="es-ES" i="1" dirty="0" smtClean="0"/>
              <a:t>(</a:t>
            </a:r>
            <a:r>
              <a:rPr lang="es-ES" i="1" dirty="0" err="1" smtClean="0"/>
              <a:t>Boolean</a:t>
            </a:r>
            <a:r>
              <a:rPr lang="es-ES" i="1" dirty="0" smtClean="0"/>
              <a:t>)</a:t>
            </a:r>
            <a:endParaRPr lang="es-ES" dirty="0"/>
          </a:p>
        </p:txBody>
      </p:sp>
      <p:sp>
        <p:nvSpPr>
          <p:cNvPr id="3" name="Marcador de contenido 2"/>
          <p:cNvSpPr>
            <a:spLocks noGrp="1"/>
          </p:cNvSpPr>
          <p:nvPr>
            <p:ph idx="1"/>
          </p:nvPr>
        </p:nvSpPr>
        <p:spPr>
          <a:xfrm>
            <a:off x="685801" y="1751542"/>
            <a:ext cx="10131425" cy="1305983"/>
          </a:xfrm>
        </p:spPr>
        <p:txBody>
          <a:bodyPr/>
          <a:lstStyle/>
          <a:p>
            <a:r>
              <a:rPr lang="es-ES" dirty="0"/>
              <a:t>Es el tipo de dato más simple de </a:t>
            </a:r>
            <a:r>
              <a:rPr lang="es-ES" dirty="0" smtClean="0"/>
              <a:t>PHP.</a:t>
            </a:r>
          </a:p>
          <a:p>
            <a:r>
              <a:rPr lang="es-ES" dirty="0"/>
              <a:t>E</a:t>
            </a:r>
            <a:r>
              <a:rPr lang="es-ES" dirty="0" smtClean="0"/>
              <a:t>xpresa </a:t>
            </a:r>
            <a:r>
              <a:rPr lang="es-ES" dirty="0"/>
              <a:t>un valor que indica </a:t>
            </a:r>
            <a:r>
              <a:rPr lang="es-ES" dirty="0" smtClean="0"/>
              <a:t>verdad.</a:t>
            </a:r>
          </a:p>
          <a:p>
            <a:r>
              <a:rPr lang="es-ES" dirty="0" smtClean="0"/>
              <a:t>Puede </a:t>
            </a:r>
            <a:r>
              <a:rPr lang="es-ES" dirty="0"/>
              <a:t>ser verdadero (TRUE) o falso (FALSE</a:t>
            </a:r>
            <a:r>
              <a:rPr lang="es-ES" dirty="0" smtClean="0"/>
              <a:t>).</a:t>
            </a:r>
            <a:endParaRPr lang="es-ES" dirty="0"/>
          </a:p>
        </p:txBody>
      </p:sp>
      <p:grpSp>
        <p:nvGrpSpPr>
          <p:cNvPr id="6" name="Grupo 5"/>
          <p:cNvGrpSpPr/>
          <p:nvPr/>
        </p:nvGrpSpPr>
        <p:grpSpPr>
          <a:xfrm>
            <a:off x="2208054" y="3057525"/>
            <a:ext cx="7086917" cy="2924175"/>
            <a:chOff x="2609532" y="3057525"/>
            <a:chExt cx="7086917" cy="2924175"/>
          </a:xfrm>
        </p:grpSpPr>
        <p:sp>
          <p:nvSpPr>
            <p:cNvPr id="4" name="Cuadro de texto 2"/>
            <p:cNvSpPr txBox="1">
              <a:spLocks noChangeArrowheads="1"/>
            </p:cNvSpPr>
            <p:nvPr/>
          </p:nvSpPr>
          <p:spPr bwMode="auto">
            <a:xfrm>
              <a:off x="2609532" y="3057525"/>
              <a:ext cx="7086917" cy="2640723"/>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&lt;?</a:t>
              </a:r>
              <a:r>
                <a:rPr lang="es-ES" dirty="0" err="1">
                  <a:effectLst/>
                  <a:latin typeface="Consolas" panose="020B0609020204030204" pitchFamily="49" charset="0"/>
                  <a:ea typeface="Calibri" panose="020F0502020204030204" pitchFamily="34" charset="0"/>
                  <a:cs typeface="Times New Roman" panose="02020603050405020304" pitchFamily="18" charset="0"/>
                </a:rPr>
                <a:t>php</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a:t>
              </a:r>
              <a:r>
                <a:rPr lang="es-ES" dirty="0" err="1">
                  <a:effectLst/>
                  <a:latin typeface="Consolas" panose="020B0609020204030204" pitchFamily="49" charset="0"/>
                  <a:ea typeface="Calibri" panose="020F0502020204030204" pitchFamily="34" charset="0"/>
                  <a:cs typeface="Times New Roman" panose="02020603050405020304" pitchFamily="18" charset="0"/>
                </a:rPr>
                <a:t>foo</a:t>
              </a:r>
              <a:r>
                <a:rPr lang="es-ES" dirty="0">
                  <a:effectLst/>
                  <a:latin typeface="Consolas" panose="020B0609020204030204" pitchFamily="49" charset="0"/>
                  <a:ea typeface="Calibri" panose="020F0502020204030204" pitchFamily="34" charset="0"/>
                  <a:cs typeface="Times New Roman" panose="02020603050405020304" pitchFamily="18" charset="0"/>
                </a:rPr>
                <a:t>=true;//</a:t>
              </a:r>
              <a:r>
                <a:rPr lang="es-ES" dirty="0" err="1">
                  <a:effectLst/>
                  <a:latin typeface="Consolas" panose="020B0609020204030204" pitchFamily="49" charset="0"/>
                  <a:ea typeface="Calibri" panose="020F0502020204030204" pitchFamily="34" charset="0"/>
                  <a:cs typeface="Times New Roman" panose="02020603050405020304" pitchFamily="18" charset="0"/>
                </a:rPr>
                <a:t>foo</a:t>
              </a:r>
              <a:r>
                <a:rPr lang="es-ES" dirty="0">
                  <a:effectLst/>
                  <a:latin typeface="Consolas" panose="020B0609020204030204" pitchFamily="49" charset="0"/>
                  <a:ea typeface="Calibri" panose="020F0502020204030204" pitchFamily="34" charset="0"/>
                  <a:cs typeface="Times New Roman" panose="02020603050405020304" pitchFamily="18" charset="0"/>
                </a:rPr>
                <a:t> ahora tiene el valor de Verdadero</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err="1">
                  <a:effectLst/>
                  <a:latin typeface="Consolas" panose="020B0609020204030204" pitchFamily="49" charset="0"/>
                  <a:ea typeface="Calibri" panose="020F0502020204030204" pitchFamily="34" charset="0"/>
                  <a:cs typeface="Times New Roman" panose="02020603050405020304" pitchFamily="18" charset="0"/>
                </a:rPr>
                <a:t>if</a:t>
              </a:r>
              <a:r>
                <a:rPr lang="es-ES" dirty="0">
                  <a:effectLst/>
                  <a:latin typeface="Consolas" panose="020B0609020204030204" pitchFamily="49" charset="0"/>
                  <a:ea typeface="Calibri" panose="020F0502020204030204" pitchFamily="34" charset="0"/>
                  <a:cs typeface="Times New Roman" panose="02020603050405020304" pitchFamily="18" charset="0"/>
                </a:rPr>
                <a:t>($</a:t>
              </a:r>
              <a:r>
                <a:rPr lang="es-ES" dirty="0" err="1">
                  <a:effectLst/>
                  <a:latin typeface="Consolas" panose="020B0609020204030204" pitchFamily="49" charset="0"/>
                  <a:ea typeface="Calibri" panose="020F0502020204030204" pitchFamily="34" charset="0"/>
                  <a:cs typeface="Times New Roman" panose="02020603050405020304" pitchFamily="18" charset="0"/>
                </a:rPr>
                <a:t>foo</a:t>
              </a:r>
              <a:r>
                <a:rPr lang="es-ES" dirty="0">
                  <a:effectLst/>
                  <a:latin typeface="Consolas" panose="020B0609020204030204" pitchFamily="49" charset="0"/>
                  <a:ea typeface="Calibri" panose="020F0502020204030204" pitchFamily="34" charset="0"/>
                  <a:cs typeface="Times New Roman" panose="02020603050405020304" pitchFamily="18" charset="0"/>
                </a:rPr>
                <a: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	echo "Es verdad";</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smtClean="0">
                  <a:effectLst/>
                  <a:latin typeface="Consolas" panose="020B0609020204030204" pitchFamily="49" charset="0"/>
                  <a:ea typeface="Calibri" panose="020F0502020204030204" pitchFamily="34" charset="0"/>
                  <a:cs typeface="Times New Roman" panose="02020603050405020304" pitchFamily="18" charset="0"/>
                </a:rPr>
                <a:t>}</a:t>
              </a:r>
              <a:r>
                <a:rPr lang="es-ES" dirty="0" err="1" smtClean="0">
                  <a:effectLst/>
                  <a:latin typeface="Consolas" panose="020B0609020204030204" pitchFamily="49" charset="0"/>
                  <a:ea typeface="Calibri" panose="020F0502020204030204" pitchFamily="34" charset="0"/>
                  <a:cs typeface="Times New Roman" panose="02020603050405020304" pitchFamily="18" charset="0"/>
                </a:rPr>
                <a:t>else</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	echo "Es falso";</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2609532" y="5698248"/>
              <a:ext cx="7086917"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3.1.1</a:t>
              </a:r>
              <a:endParaRPr lang="es-ES" dirty="0"/>
            </a:p>
          </p:txBody>
        </p:sp>
      </p:grpSp>
    </p:spTree>
    <p:extLst>
      <p:ext uri="{BB962C8B-B14F-4D97-AF65-F5344CB8AC3E}">
        <p14:creationId xmlns:p14="http://schemas.microsoft.com/office/powerpoint/2010/main" val="1725806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1026" y="932392"/>
            <a:ext cx="10131425" cy="924983"/>
          </a:xfrm>
        </p:spPr>
        <p:txBody>
          <a:bodyPr/>
          <a:lstStyle/>
          <a:p>
            <a:r>
              <a:rPr lang="es-ES" dirty="0"/>
              <a:t>Los operadores que devuelven valores de tipo booleano son usados en estructuras de control</a:t>
            </a:r>
            <a:r>
              <a:rPr lang="es-ES" dirty="0" smtClean="0"/>
              <a:t>.</a:t>
            </a:r>
            <a:endParaRPr lang="es-ES" dirty="0"/>
          </a:p>
        </p:txBody>
      </p:sp>
      <p:grpSp>
        <p:nvGrpSpPr>
          <p:cNvPr id="8" name="Grupo 7"/>
          <p:cNvGrpSpPr/>
          <p:nvPr/>
        </p:nvGrpSpPr>
        <p:grpSpPr>
          <a:xfrm>
            <a:off x="3314383" y="1857375"/>
            <a:ext cx="4664710" cy="4179327"/>
            <a:chOff x="3896995" y="1857375"/>
            <a:chExt cx="4664710" cy="4179327"/>
          </a:xfrm>
        </p:grpSpPr>
        <p:sp>
          <p:nvSpPr>
            <p:cNvPr id="6" name="Cuadro de texto 2"/>
            <p:cNvSpPr txBox="1">
              <a:spLocks noChangeArrowheads="1"/>
            </p:cNvSpPr>
            <p:nvPr/>
          </p:nvSpPr>
          <p:spPr bwMode="auto">
            <a:xfrm>
              <a:off x="3896995" y="1857375"/>
              <a:ext cx="4664710" cy="3895875"/>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&lt;?</a:t>
              </a:r>
              <a:r>
                <a:rPr lang="es-ES" dirty="0" err="1">
                  <a:effectLst/>
                  <a:latin typeface="Consolas" panose="020B0609020204030204" pitchFamily="49" charset="0"/>
                  <a:ea typeface="Calibri" panose="020F0502020204030204" pitchFamily="34" charset="0"/>
                  <a:cs typeface="Times New Roman" panose="02020603050405020304" pitchFamily="18" charset="0"/>
                </a:rPr>
                <a:t>php</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$bar=1;</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err="1">
                  <a:effectLst/>
                  <a:latin typeface="Consolas" panose="020B0609020204030204" pitchFamily="49" charset="0"/>
                  <a:ea typeface="Calibri" panose="020F0502020204030204" pitchFamily="34" charset="0"/>
                  <a:cs typeface="Times New Roman" panose="02020603050405020304" pitchFamily="18" charset="0"/>
                </a:rPr>
                <a:t>if</a:t>
              </a:r>
              <a:r>
                <a:rPr lang="es-ES" dirty="0">
                  <a:effectLst/>
                  <a:latin typeface="Consolas" panose="020B0609020204030204" pitchFamily="49" charset="0"/>
                  <a:ea typeface="Calibri" panose="020F0502020204030204" pitchFamily="34" charset="0"/>
                  <a:cs typeface="Times New Roman" panose="02020603050405020304" pitchFamily="18" charset="0"/>
                </a:rPr>
                <a:t>($bar&lt;0)//bar no es menor que 0</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	echo "bar es menor que 0";</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err="1">
                  <a:effectLst/>
                  <a:latin typeface="Consolas" panose="020B0609020204030204" pitchFamily="49" charset="0"/>
                  <a:ea typeface="Calibri" panose="020F0502020204030204" pitchFamily="34" charset="0"/>
                  <a:cs typeface="Times New Roman" panose="02020603050405020304" pitchFamily="18" charset="0"/>
                </a:rPr>
                <a:t>else</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	echo "bar es mayor o igual que 0";</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p:cNvSpPr/>
            <p:nvPr/>
          </p:nvSpPr>
          <p:spPr>
            <a:xfrm>
              <a:off x="3896995" y="5753250"/>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3.1.2</a:t>
              </a:r>
              <a:endParaRPr lang="es-ES" dirty="0"/>
            </a:p>
          </p:txBody>
        </p:sp>
      </p:grpSp>
    </p:spTree>
    <p:extLst>
      <p:ext uri="{BB962C8B-B14F-4D97-AF65-F5344CB8AC3E}">
        <p14:creationId xmlns:p14="http://schemas.microsoft.com/office/powerpoint/2010/main" val="925602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Números Enteros </a:t>
            </a:r>
            <a:r>
              <a:rPr lang="es-ES" i="1" dirty="0" smtClean="0"/>
              <a:t>(</a:t>
            </a:r>
            <a:r>
              <a:rPr lang="es-ES" i="1" dirty="0" err="1" smtClean="0"/>
              <a:t>Integer</a:t>
            </a:r>
            <a:r>
              <a:rPr lang="es-ES" i="1" dirty="0" smtClean="0"/>
              <a:t>)</a:t>
            </a:r>
            <a:endParaRPr lang="es-ES" dirty="0"/>
          </a:p>
        </p:txBody>
      </p:sp>
      <p:sp>
        <p:nvSpPr>
          <p:cNvPr id="3" name="Marcador de contenido 2"/>
          <p:cNvSpPr>
            <a:spLocks noGrp="1"/>
          </p:cNvSpPr>
          <p:nvPr>
            <p:ph idx="1"/>
          </p:nvPr>
        </p:nvSpPr>
        <p:spPr/>
        <p:txBody>
          <a:bodyPr/>
          <a:lstStyle/>
          <a:p>
            <a:r>
              <a:rPr lang="es-ES" dirty="0"/>
              <a:t>Un numero entero es un número del conjunto Z={..,-2,-1,0,1,2</a:t>
            </a:r>
            <a:r>
              <a:rPr lang="es-ES" dirty="0" smtClean="0"/>
              <a:t>,…}.</a:t>
            </a:r>
          </a:p>
          <a:p>
            <a:r>
              <a:rPr lang="es-ES" dirty="0"/>
              <a:t>En sistemas de 32 bits, son los números sin signo entre -2,147,483,648 y </a:t>
            </a:r>
            <a:r>
              <a:rPr lang="es-ES" dirty="0" smtClean="0"/>
              <a:t>2,147,483,647</a:t>
            </a:r>
          </a:p>
          <a:p>
            <a:pPr lvl="0"/>
            <a:r>
              <a:rPr lang="es-ES" dirty="0"/>
              <a:t>Un número entero debe tener por lo menos un digito.</a:t>
            </a:r>
          </a:p>
          <a:p>
            <a:pPr lvl="0"/>
            <a:r>
              <a:rPr lang="es-ES" dirty="0"/>
              <a:t>No debe tener punto </a:t>
            </a:r>
            <a:r>
              <a:rPr lang="es-ES" dirty="0" smtClean="0"/>
              <a:t>decimal</a:t>
            </a:r>
            <a:endParaRPr lang="es-ES" dirty="0"/>
          </a:p>
          <a:p>
            <a:pPr lvl="0"/>
            <a:r>
              <a:rPr lang="es-ES" dirty="0"/>
              <a:t>Puede ser positivo o </a:t>
            </a:r>
            <a:r>
              <a:rPr lang="es-ES" dirty="0" smtClean="0"/>
              <a:t>negativo</a:t>
            </a:r>
            <a:endParaRPr lang="es-ES" dirty="0"/>
          </a:p>
          <a:p>
            <a:endParaRPr lang="es-ES" dirty="0"/>
          </a:p>
        </p:txBody>
      </p:sp>
    </p:spTree>
    <p:extLst>
      <p:ext uri="{BB962C8B-B14F-4D97-AF65-F5344CB8AC3E}">
        <p14:creationId xmlns:p14="http://schemas.microsoft.com/office/powerpoint/2010/main" val="1119610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4401" y="1141943"/>
            <a:ext cx="10131425" cy="1163108"/>
          </a:xfrm>
        </p:spPr>
        <p:txBody>
          <a:bodyPr/>
          <a:lstStyle/>
          <a:p>
            <a:r>
              <a:rPr lang="es-ES" dirty="0"/>
              <a:t>Pueden ser declarados de 4 formas</a:t>
            </a:r>
            <a:r>
              <a:rPr lang="es-ES" dirty="0" smtClean="0"/>
              <a:t>.</a:t>
            </a:r>
            <a:endParaRPr lang="es-ES" dirty="0"/>
          </a:p>
        </p:txBody>
      </p:sp>
      <p:grpSp>
        <p:nvGrpSpPr>
          <p:cNvPr id="6" name="Grupo 5"/>
          <p:cNvGrpSpPr/>
          <p:nvPr/>
        </p:nvGrpSpPr>
        <p:grpSpPr>
          <a:xfrm>
            <a:off x="2494598" y="2862262"/>
            <a:ext cx="6971030" cy="2287077"/>
            <a:chOff x="2915920" y="2995612"/>
            <a:chExt cx="6971030" cy="2287077"/>
          </a:xfrm>
        </p:grpSpPr>
        <p:sp>
          <p:nvSpPr>
            <p:cNvPr id="4" name="Cuadro de texto 2"/>
            <p:cNvSpPr txBox="1">
              <a:spLocks noChangeArrowheads="1"/>
            </p:cNvSpPr>
            <p:nvPr/>
          </p:nvSpPr>
          <p:spPr bwMode="auto">
            <a:xfrm>
              <a:off x="2915920" y="2995612"/>
              <a:ext cx="6971030" cy="2003625"/>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&lt;?</a:t>
              </a:r>
              <a:r>
                <a:rPr lang="es-ES" dirty="0" err="1">
                  <a:effectLst/>
                  <a:latin typeface="Consolas" panose="020B0609020204030204" pitchFamily="49" charset="0"/>
                  <a:ea typeface="Calibri" panose="020F0502020204030204" pitchFamily="34" charset="0"/>
                  <a:cs typeface="Times New Roman" panose="02020603050405020304" pitchFamily="18" charset="0"/>
                </a:rPr>
                <a:t>php</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$a=1234; //Decimal</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$b=0123; // Octal, equivale a 83 decimal</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$c=0x1A; // Hexadecimal, equivale a 26 decimal</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d=0b11111111; </a:t>
              </a:r>
              <a:r>
                <a:rPr lang="es-ES" dirty="0">
                  <a:effectLst/>
                  <a:latin typeface="Consolas" panose="020B0609020204030204" pitchFamily="49" charset="0"/>
                  <a:ea typeface="Calibri" panose="020F0502020204030204" pitchFamily="34" charset="0"/>
                  <a:cs typeface="Times New Roman" panose="02020603050405020304" pitchFamily="18" charset="0"/>
                </a:rPr>
                <a:t>// Binario, equivale a 255 decimal.</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2915920" y="4999237"/>
              <a:ext cx="697103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3.2.1</a:t>
              </a:r>
              <a:endParaRPr lang="es-ES" dirty="0"/>
            </a:p>
          </p:txBody>
        </p:sp>
      </p:grpSp>
    </p:spTree>
    <p:extLst>
      <p:ext uri="{BB962C8B-B14F-4D97-AF65-F5344CB8AC3E}">
        <p14:creationId xmlns:p14="http://schemas.microsoft.com/office/powerpoint/2010/main" val="3422449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334539"/>
            <a:ext cx="10131425" cy="1456267"/>
          </a:xfrm>
        </p:spPr>
        <p:txBody>
          <a:bodyPr/>
          <a:lstStyle/>
          <a:p>
            <a:r>
              <a:rPr lang="es-ES" dirty="0"/>
              <a:t>Desbordamiento de enteros</a:t>
            </a:r>
            <a:r>
              <a:rPr lang="es-ES" dirty="0" smtClean="0"/>
              <a:t>.</a:t>
            </a:r>
            <a:endParaRPr lang="es-ES" dirty="0"/>
          </a:p>
        </p:txBody>
      </p:sp>
      <p:sp>
        <p:nvSpPr>
          <p:cNvPr id="3" name="Marcador de contenido 2"/>
          <p:cNvSpPr>
            <a:spLocks noGrp="1"/>
          </p:cNvSpPr>
          <p:nvPr>
            <p:ph idx="1"/>
          </p:nvPr>
        </p:nvSpPr>
        <p:spPr>
          <a:xfrm>
            <a:off x="685800" y="1466956"/>
            <a:ext cx="10131425" cy="1563158"/>
          </a:xfrm>
        </p:spPr>
        <p:txBody>
          <a:bodyPr/>
          <a:lstStyle/>
          <a:p>
            <a:r>
              <a:rPr lang="es-ES" dirty="0"/>
              <a:t>Si PHP encuentra un numero entero fuera de los límites de un </a:t>
            </a:r>
            <a:r>
              <a:rPr lang="es-ES" dirty="0" err="1"/>
              <a:t>integer</a:t>
            </a:r>
            <a:r>
              <a:rPr lang="es-ES" dirty="0"/>
              <a:t> , lo interpretará como un flotante (</a:t>
            </a:r>
            <a:r>
              <a:rPr lang="es-ES" dirty="0" err="1"/>
              <a:t>float</a:t>
            </a:r>
            <a:r>
              <a:rPr lang="es-ES" dirty="0"/>
              <a:t>). Del mismo modo</a:t>
            </a:r>
            <a:r>
              <a:rPr lang="es-ES" dirty="0" smtClean="0"/>
              <a:t>, </a:t>
            </a:r>
            <a:r>
              <a:rPr lang="es-ES" dirty="0"/>
              <a:t>una operación con un entero cuyo resultado este fuera de los límites de un </a:t>
            </a:r>
            <a:r>
              <a:rPr lang="es-ES" dirty="0" err="1" smtClean="0"/>
              <a:t>integer</a:t>
            </a:r>
            <a:r>
              <a:rPr lang="es-ES" dirty="0" smtClean="0"/>
              <a:t>, </a:t>
            </a:r>
            <a:r>
              <a:rPr lang="es-ES" dirty="0"/>
              <a:t>será devuelta como un número flotante.</a:t>
            </a:r>
          </a:p>
        </p:txBody>
      </p:sp>
      <p:grpSp>
        <p:nvGrpSpPr>
          <p:cNvPr id="7" name="Grupo 6"/>
          <p:cNvGrpSpPr/>
          <p:nvPr/>
        </p:nvGrpSpPr>
        <p:grpSpPr>
          <a:xfrm>
            <a:off x="2030094" y="3178266"/>
            <a:ext cx="7685405" cy="2041433"/>
            <a:chOff x="2077719" y="3319992"/>
            <a:chExt cx="7685405" cy="2041433"/>
          </a:xfrm>
        </p:grpSpPr>
        <p:sp>
          <p:nvSpPr>
            <p:cNvPr id="5" name="Cuadro de texto 2"/>
            <p:cNvSpPr txBox="1">
              <a:spLocks noChangeArrowheads="1"/>
            </p:cNvSpPr>
            <p:nvPr/>
          </p:nvSpPr>
          <p:spPr bwMode="auto">
            <a:xfrm>
              <a:off x="2077719" y="3319992"/>
              <a:ext cx="7685405" cy="1685077"/>
            </a:xfrm>
            <a:prstGeom prst="rect">
              <a:avLst/>
            </a:prstGeom>
            <a:solidFill>
              <a:schemeClr val="bg1">
                <a:lumMod val="95000"/>
              </a:schemeClr>
            </a:solidFill>
            <a:ln w="9525">
              <a:solidFill>
                <a:schemeClr val="tx1"/>
              </a:solidFill>
              <a:miter lim="800000"/>
              <a:headEnd/>
              <a:tailEnd/>
            </a:ln>
          </p:spPr>
          <p:txBody>
            <a:bodyPr rot="0" vert="horz" wrap="square" lIns="91440" tIns="45720" rIns="91440" bIns="45720" anchor="t" anchorCtr="0">
              <a:spAutoFit/>
            </a:bodyPr>
            <a:lstStyle/>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Nota. Al convertir un flotante a entero el resultado será redondeado hacia 0. Es decir al entero anterior.</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&lt;?</a:t>
              </a:r>
              <a:r>
                <a:rPr lang="es-ES" dirty="0" err="1">
                  <a:effectLst/>
                  <a:latin typeface="Consolas" panose="020B0609020204030204" pitchFamily="49" charset="0"/>
                  <a:ea typeface="Calibri" panose="020F0502020204030204" pitchFamily="34" charset="0"/>
                  <a:cs typeface="Times New Roman" panose="02020603050405020304" pitchFamily="18" charset="0"/>
                </a:rPr>
                <a:t>php</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echo (</a:t>
              </a:r>
              <a:r>
                <a:rPr lang="es-ES" dirty="0" err="1">
                  <a:effectLst/>
                  <a:latin typeface="Consolas" panose="020B0609020204030204" pitchFamily="49" charset="0"/>
                  <a:ea typeface="Calibri" panose="020F0502020204030204" pitchFamily="34" charset="0"/>
                  <a:cs typeface="Times New Roman" panose="02020603050405020304" pitchFamily="18" charset="0"/>
                </a:rPr>
                <a:t>int</a:t>
              </a:r>
              <a:r>
                <a:rPr lang="es-ES" dirty="0">
                  <a:effectLst/>
                  <a:latin typeface="Consolas" panose="020B0609020204030204" pitchFamily="49" charset="0"/>
                  <a:ea typeface="Calibri" panose="020F0502020204030204" pitchFamily="34" charset="0"/>
                  <a:cs typeface="Times New Roman" panose="02020603050405020304" pitchFamily="18" charset="0"/>
                </a:rPr>
                <a:t>) ( (0.1+0.7) * 10 ); // ¡muestra 7!</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2077719" y="5011494"/>
              <a:ext cx="7685405" cy="3499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3.2.2</a:t>
              </a:r>
              <a:endParaRPr lang="es-ES" dirty="0"/>
            </a:p>
          </p:txBody>
        </p:sp>
      </p:grpSp>
    </p:spTree>
    <p:extLst>
      <p:ext uri="{BB962C8B-B14F-4D97-AF65-F5344CB8AC3E}">
        <p14:creationId xmlns:p14="http://schemas.microsoft.com/office/powerpoint/2010/main" val="963385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525520" y="1687195"/>
            <a:ext cx="4664710" cy="4179327"/>
            <a:chOff x="3687445" y="1715770"/>
            <a:chExt cx="4664710" cy="4179327"/>
          </a:xfrm>
        </p:grpSpPr>
        <p:sp>
          <p:nvSpPr>
            <p:cNvPr id="4" name="Cuadro de texto 2"/>
            <p:cNvSpPr txBox="1">
              <a:spLocks noChangeArrowheads="1"/>
            </p:cNvSpPr>
            <p:nvPr/>
          </p:nvSpPr>
          <p:spPr bwMode="auto">
            <a:xfrm>
              <a:off x="3687445" y="1715770"/>
              <a:ext cx="4664710" cy="3895875"/>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&lt;?</a:t>
              </a:r>
              <a:r>
                <a:rPr lang="es-ES" dirty="0" err="1">
                  <a:effectLst/>
                  <a:latin typeface="Consolas" panose="020B0609020204030204" pitchFamily="49" charset="0"/>
                  <a:ea typeface="Calibri" panose="020F0502020204030204" pitchFamily="34" charset="0"/>
                  <a:cs typeface="Times New Roman" panose="02020603050405020304" pitchFamily="18" charset="0"/>
                </a:rPr>
                <a:t>php</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a:t>
              </a:r>
              <a:r>
                <a:rPr lang="es-ES" dirty="0" err="1">
                  <a:effectLst/>
                  <a:latin typeface="Consolas" panose="020B0609020204030204" pitchFamily="49" charset="0"/>
                  <a:ea typeface="Calibri" panose="020F0502020204030204" pitchFamily="34" charset="0"/>
                  <a:cs typeface="Times New Roman" panose="02020603050405020304" pitchFamily="18" charset="0"/>
                </a:rPr>
                <a:t>numerote</a:t>
              </a:r>
              <a:r>
                <a:rPr lang="es-ES" dirty="0">
                  <a:effectLst/>
                  <a:latin typeface="Consolas" panose="020B0609020204030204" pitchFamily="49" charset="0"/>
                  <a:ea typeface="Calibri" panose="020F0502020204030204" pitchFamily="34" charset="0"/>
                  <a:cs typeface="Times New Roman" panose="02020603050405020304" pitchFamily="18" charset="0"/>
                </a:rPr>
                <a:t>=2147483647;</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err="1">
                  <a:effectLst/>
                  <a:latin typeface="Consolas" panose="020B0609020204030204" pitchFamily="49" charset="0"/>
                  <a:ea typeface="Calibri" panose="020F0502020204030204" pitchFamily="34" charset="0"/>
                  <a:cs typeface="Times New Roman" panose="02020603050405020304" pitchFamily="18" charset="0"/>
                </a:rPr>
                <a:t>var_dump</a:t>
              </a:r>
              <a:r>
                <a:rPr lang="es-ES" dirty="0">
                  <a:effectLst/>
                  <a:latin typeface="Consolas" panose="020B0609020204030204" pitchFamily="49" charset="0"/>
                  <a:ea typeface="Calibri" panose="020F0502020204030204" pitchFamily="34" charset="0"/>
                  <a:cs typeface="Times New Roman" panose="02020603050405020304" pitchFamily="18" charset="0"/>
                </a:rPr>
                <a:t>($</a:t>
              </a:r>
              <a:r>
                <a:rPr lang="es-ES" dirty="0" err="1">
                  <a:effectLst/>
                  <a:latin typeface="Consolas" panose="020B0609020204030204" pitchFamily="49" charset="0"/>
                  <a:ea typeface="Calibri" panose="020F0502020204030204" pitchFamily="34" charset="0"/>
                  <a:cs typeface="Times New Roman" panose="02020603050405020304" pitchFamily="18" charset="0"/>
                </a:rPr>
                <a:t>numerote</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a:t>
              </a:r>
              <a:endParaRPr lang="es-E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smtClean="0">
                  <a:effectLst/>
                  <a:latin typeface="Consolas" panose="020B0609020204030204" pitchFamily="49" charset="0"/>
                  <a:ea typeface="Calibri" panose="020F0502020204030204" pitchFamily="34" charset="0"/>
                  <a:cs typeface="Times New Roman" panose="02020603050405020304" pitchFamily="18" charset="0"/>
                </a:rPr>
                <a:t> </a:t>
              </a:r>
              <a:endParaRPr lang="es-E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smtClean="0">
                  <a:effectLst/>
                  <a:latin typeface="Consolas" panose="020B0609020204030204" pitchFamily="49" charset="0"/>
                  <a:ea typeface="Calibri" panose="020F0502020204030204" pitchFamily="34" charset="0"/>
                  <a:cs typeface="Times New Roman" panose="02020603050405020304" pitchFamily="18" charset="0"/>
                </a:rPr>
                <a:t>$</a:t>
              </a:r>
              <a:r>
                <a:rPr lang="es-ES" dirty="0" err="1">
                  <a:effectLst/>
                  <a:latin typeface="Consolas" panose="020B0609020204030204" pitchFamily="49" charset="0"/>
                  <a:ea typeface="Calibri" panose="020F0502020204030204" pitchFamily="34" charset="0"/>
                  <a:cs typeface="Times New Roman" panose="02020603050405020304" pitchFamily="18" charset="0"/>
                </a:rPr>
                <a:t>numerote</a:t>
              </a:r>
              <a:r>
                <a:rPr lang="es-ES" dirty="0">
                  <a:effectLst/>
                  <a:latin typeface="Consolas" panose="020B0609020204030204" pitchFamily="49" charset="0"/>
                  <a:ea typeface="Calibri" panose="020F0502020204030204" pitchFamily="34" charset="0"/>
                  <a:cs typeface="Times New Roman" panose="02020603050405020304" pitchFamily="18" charset="0"/>
                </a:rPr>
                <a:t>=2147483648;</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err="1">
                  <a:effectLst/>
                  <a:latin typeface="Consolas" panose="020B0609020204030204" pitchFamily="49" charset="0"/>
                  <a:ea typeface="Calibri" panose="020F0502020204030204" pitchFamily="34" charset="0"/>
                  <a:cs typeface="Times New Roman" panose="02020603050405020304" pitchFamily="18" charset="0"/>
                </a:rPr>
                <a:t>var_dump</a:t>
              </a:r>
              <a:r>
                <a:rPr lang="es-ES" dirty="0">
                  <a:effectLst/>
                  <a:latin typeface="Consolas" panose="020B0609020204030204" pitchFamily="49" charset="0"/>
                  <a:ea typeface="Calibri" panose="020F0502020204030204" pitchFamily="34" charset="0"/>
                  <a:cs typeface="Times New Roman" panose="02020603050405020304" pitchFamily="18" charset="0"/>
                </a:rPr>
                <a:t>($</a:t>
              </a:r>
              <a:r>
                <a:rPr lang="es-ES" dirty="0" err="1">
                  <a:effectLst/>
                  <a:latin typeface="Consolas" panose="020B0609020204030204" pitchFamily="49" charset="0"/>
                  <a:ea typeface="Calibri" panose="020F0502020204030204" pitchFamily="34" charset="0"/>
                  <a:cs typeface="Times New Roman" panose="02020603050405020304" pitchFamily="18" charset="0"/>
                </a:rPr>
                <a:t>numerote</a:t>
              </a:r>
              <a:r>
                <a:rPr lang="es-ES" dirty="0">
                  <a:effectLst/>
                  <a:latin typeface="Consolas" panose="020B0609020204030204" pitchFamily="49" charset="0"/>
                  <a:ea typeface="Calibri" panose="020F0502020204030204" pitchFamily="34" charset="0"/>
                  <a:cs typeface="Times New Roman" panose="02020603050405020304" pitchFamily="18" charset="0"/>
                </a:rPr>
                <a: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 </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a:t>
              </a:r>
              <a:r>
                <a:rPr lang="es-ES" dirty="0" err="1">
                  <a:effectLst/>
                  <a:latin typeface="Consolas" panose="020B0609020204030204" pitchFamily="49" charset="0"/>
                  <a:ea typeface="Calibri" panose="020F0502020204030204" pitchFamily="34" charset="0"/>
                  <a:cs typeface="Times New Roman" panose="02020603050405020304" pitchFamily="18" charset="0"/>
                </a:rPr>
                <a:t>millon</a:t>
              </a:r>
              <a:r>
                <a:rPr lang="es-ES" dirty="0">
                  <a:effectLst/>
                  <a:latin typeface="Consolas" panose="020B0609020204030204" pitchFamily="49" charset="0"/>
                  <a:ea typeface="Calibri" panose="020F0502020204030204" pitchFamily="34" charset="0"/>
                  <a:cs typeface="Times New Roman" panose="02020603050405020304" pitchFamily="18" charset="0"/>
                </a:rPr>
                <a:t>=1000000;</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a:t>
              </a:r>
              <a:r>
                <a:rPr lang="es-ES" dirty="0" err="1">
                  <a:effectLst/>
                  <a:latin typeface="Consolas" panose="020B0609020204030204" pitchFamily="49" charset="0"/>
                  <a:ea typeface="Calibri" panose="020F0502020204030204" pitchFamily="34" charset="0"/>
                  <a:cs typeface="Times New Roman" panose="02020603050405020304" pitchFamily="18" charset="0"/>
                </a:rPr>
                <a:t>cincuentamil</a:t>
              </a:r>
              <a:r>
                <a:rPr lang="es-ES" dirty="0">
                  <a:effectLst/>
                  <a:latin typeface="Consolas" panose="020B0609020204030204" pitchFamily="49" charset="0"/>
                  <a:ea typeface="Calibri" panose="020F0502020204030204" pitchFamily="34" charset="0"/>
                  <a:cs typeface="Times New Roman" panose="02020603050405020304" pitchFamily="18" charset="0"/>
                </a:rPr>
                <a:t>=50000;</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a:t>
              </a:r>
              <a:r>
                <a:rPr lang="es-ES" dirty="0" err="1">
                  <a:effectLst/>
                  <a:latin typeface="Consolas" panose="020B0609020204030204" pitchFamily="49" charset="0"/>
                  <a:ea typeface="Calibri" panose="020F0502020204030204" pitchFamily="34" charset="0"/>
                  <a:cs typeface="Times New Roman" panose="02020603050405020304" pitchFamily="18" charset="0"/>
                </a:rPr>
                <a:t>numerote</a:t>
              </a:r>
              <a:r>
                <a:rPr lang="es-ES" dirty="0">
                  <a:effectLst/>
                  <a:latin typeface="Consolas" panose="020B0609020204030204" pitchFamily="49" charset="0"/>
                  <a:ea typeface="Calibri" panose="020F0502020204030204" pitchFamily="34" charset="0"/>
                  <a:cs typeface="Times New Roman" panose="02020603050405020304" pitchFamily="18" charset="0"/>
                </a:rPr>
                <a:t>=$</a:t>
              </a:r>
              <a:r>
                <a:rPr lang="es-ES" dirty="0" err="1">
                  <a:effectLst/>
                  <a:latin typeface="Consolas" panose="020B0609020204030204" pitchFamily="49" charset="0"/>
                  <a:ea typeface="Calibri" panose="020F0502020204030204" pitchFamily="34" charset="0"/>
                  <a:cs typeface="Times New Roman" panose="02020603050405020304" pitchFamily="18" charset="0"/>
                </a:rPr>
                <a:t>millon</a:t>
              </a:r>
              <a:r>
                <a:rPr lang="es-ES" dirty="0">
                  <a:effectLst/>
                  <a:latin typeface="Consolas" panose="020B0609020204030204" pitchFamily="49" charset="0"/>
                  <a:ea typeface="Calibri" panose="020F0502020204030204" pitchFamily="34" charset="0"/>
                  <a:cs typeface="Times New Roman" panose="02020603050405020304" pitchFamily="18" charset="0"/>
                </a:rPr>
                <a:t>*$</a:t>
              </a:r>
              <a:r>
                <a:rPr lang="es-ES" dirty="0" err="1">
                  <a:effectLst/>
                  <a:latin typeface="Consolas" panose="020B0609020204030204" pitchFamily="49" charset="0"/>
                  <a:ea typeface="Calibri" panose="020F0502020204030204" pitchFamily="34" charset="0"/>
                  <a:cs typeface="Times New Roman" panose="02020603050405020304" pitchFamily="18" charset="0"/>
                </a:rPr>
                <a:t>cincuentamil</a:t>
              </a:r>
              <a:r>
                <a:rPr lang="es-ES" dirty="0">
                  <a:effectLst/>
                  <a:latin typeface="Consolas" panose="020B0609020204030204" pitchFamily="49" charset="0"/>
                  <a:ea typeface="Calibri" panose="020F0502020204030204" pitchFamily="34" charset="0"/>
                  <a:cs typeface="Times New Roman" panose="02020603050405020304" pitchFamily="18" charset="0"/>
                </a:rPr>
                <a: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err="1">
                  <a:effectLst/>
                  <a:latin typeface="Consolas" panose="020B0609020204030204" pitchFamily="49" charset="0"/>
                  <a:ea typeface="Calibri" panose="020F0502020204030204" pitchFamily="34" charset="0"/>
                  <a:cs typeface="Times New Roman" panose="02020603050405020304" pitchFamily="18" charset="0"/>
                </a:rPr>
                <a:t>var_dump</a:t>
              </a:r>
              <a:r>
                <a:rPr lang="es-ES" dirty="0">
                  <a:effectLst/>
                  <a:latin typeface="Consolas" panose="020B0609020204030204" pitchFamily="49" charset="0"/>
                  <a:ea typeface="Calibri" panose="020F0502020204030204" pitchFamily="34" charset="0"/>
                  <a:cs typeface="Times New Roman" panose="02020603050405020304" pitchFamily="18" charset="0"/>
                </a:rPr>
                <a:t>($</a:t>
              </a:r>
              <a:r>
                <a:rPr lang="es-ES" dirty="0" err="1">
                  <a:effectLst/>
                  <a:latin typeface="Consolas" panose="020B0609020204030204" pitchFamily="49" charset="0"/>
                  <a:ea typeface="Calibri" panose="020F0502020204030204" pitchFamily="34" charset="0"/>
                  <a:cs typeface="Times New Roman" panose="02020603050405020304" pitchFamily="18" charset="0"/>
                </a:rPr>
                <a:t>numerote</a:t>
              </a:r>
              <a:r>
                <a:rPr lang="es-ES" dirty="0">
                  <a:effectLst/>
                  <a:latin typeface="Consolas" panose="020B0609020204030204" pitchFamily="49" charset="0"/>
                  <a:ea typeface="Calibri" panose="020F0502020204030204" pitchFamily="34" charset="0"/>
                  <a:cs typeface="Times New Roman" panose="02020603050405020304" pitchFamily="18" charset="0"/>
                </a:rPr>
                <a: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3687445" y="5611645"/>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3.2.3</a:t>
              </a:r>
              <a:endParaRPr lang="es-ES" dirty="0"/>
            </a:p>
          </p:txBody>
        </p:sp>
      </p:grpSp>
    </p:spTree>
    <p:extLst>
      <p:ext uri="{BB962C8B-B14F-4D97-AF65-F5344CB8AC3E}">
        <p14:creationId xmlns:p14="http://schemas.microsoft.com/office/powerpoint/2010/main" val="3462170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Erik Fernando viveros pacheco</a:t>
            </a:r>
            <a:endParaRPr lang="es-ES" dirty="0"/>
          </a:p>
        </p:txBody>
      </p:sp>
      <p:sp>
        <p:nvSpPr>
          <p:cNvPr id="3" name="Marcador de contenido 2"/>
          <p:cNvSpPr>
            <a:spLocks noGrp="1"/>
          </p:cNvSpPr>
          <p:nvPr>
            <p:ph idx="1"/>
          </p:nvPr>
        </p:nvSpPr>
        <p:spPr/>
        <p:txBody>
          <a:bodyPr/>
          <a:lstStyle/>
          <a:p>
            <a:r>
              <a:rPr lang="es-ES" dirty="0"/>
              <a:t>5</a:t>
            </a:r>
            <a:r>
              <a:rPr lang="es-ES" dirty="0" smtClean="0"/>
              <a:t> años de experiencia en desarrollo web.</a:t>
            </a:r>
          </a:p>
          <a:p>
            <a:r>
              <a:rPr lang="es-ES" dirty="0" smtClean="0"/>
              <a:t>Analista de Bases de Datos y de proyectos en </a:t>
            </a:r>
            <a:r>
              <a:rPr lang="es-ES" dirty="0" err="1" smtClean="0"/>
              <a:t>WebFactory</a:t>
            </a:r>
            <a:r>
              <a:rPr lang="es-ES" dirty="0" smtClean="0"/>
              <a:t> MX.</a:t>
            </a:r>
          </a:p>
          <a:p>
            <a:r>
              <a:rPr lang="es-ES" dirty="0" smtClean="0"/>
              <a:t>Jefe de Desarrollo en </a:t>
            </a:r>
            <a:r>
              <a:rPr lang="es-ES" dirty="0" err="1" smtClean="0"/>
              <a:t>Skytel</a:t>
            </a:r>
            <a:r>
              <a:rPr lang="es-ES" dirty="0" smtClean="0"/>
              <a:t> Grupo.</a:t>
            </a:r>
          </a:p>
          <a:p>
            <a:r>
              <a:rPr lang="es-ES" dirty="0" smtClean="0"/>
              <a:t>Estudiante de la carrera de Matemáticas Aplicadas y Computación.</a:t>
            </a:r>
          </a:p>
        </p:txBody>
      </p:sp>
    </p:spTree>
    <p:extLst>
      <p:ext uri="{BB962C8B-B14F-4D97-AF65-F5344CB8AC3E}">
        <p14:creationId xmlns:p14="http://schemas.microsoft.com/office/powerpoint/2010/main" val="346166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Números de punto flotante </a:t>
            </a:r>
            <a:r>
              <a:rPr lang="es-ES" i="1" dirty="0"/>
              <a:t>(</a:t>
            </a:r>
            <a:r>
              <a:rPr lang="es-ES" i="1" dirty="0" err="1"/>
              <a:t>float</a:t>
            </a:r>
            <a:r>
              <a:rPr lang="es-ES" i="1" dirty="0" smtClean="0"/>
              <a:t>)</a:t>
            </a:r>
            <a:endParaRPr lang="es-ES" i="1" dirty="0"/>
          </a:p>
        </p:txBody>
      </p:sp>
      <p:sp>
        <p:nvSpPr>
          <p:cNvPr id="3" name="Marcador de contenido 2"/>
          <p:cNvSpPr>
            <a:spLocks noGrp="1"/>
          </p:cNvSpPr>
          <p:nvPr>
            <p:ph idx="1"/>
          </p:nvPr>
        </p:nvSpPr>
        <p:spPr>
          <a:xfrm>
            <a:off x="685801" y="2142067"/>
            <a:ext cx="10131425" cy="1515533"/>
          </a:xfrm>
        </p:spPr>
        <p:txBody>
          <a:bodyPr>
            <a:noAutofit/>
          </a:bodyPr>
          <a:lstStyle/>
          <a:p>
            <a:r>
              <a:rPr lang="es-ES" dirty="0"/>
              <a:t>Un </a:t>
            </a:r>
            <a:r>
              <a:rPr lang="es-ES" i="1" dirty="0" err="1"/>
              <a:t>float</a:t>
            </a:r>
            <a:r>
              <a:rPr lang="es-ES" dirty="0"/>
              <a:t> es un número con un punto decimal o en forma exponencial</a:t>
            </a:r>
            <a:r>
              <a:rPr lang="es-ES" dirty="0" smtClean="0"/>
              <a:t>.</a:t>
            </a:r>
          </a:p>
          <a:p>
            <a:r>
              <a:rPr lang="es-ES" dirty="0"/>
              <a:t>El tamaño del </a:t>
            </a:r>
            <a:r>
              <a:rPr lang="es-ES" dirty="0" err="1"/>
              <a:t>float</a:t>
            </a:r>
            <a:r>
              <a:rPr lang="es-ES" dirty="0"/>
              <a:t> depende de la plataforma, aunque el valor común consiste en un máximo de ~1.8e308 con una precisión de aproximadamente 14 dígitos decimales</a:t>
            </a:r>
            <a:r>
              <a:rPr lang="es-ES" dirty="0" smtClean="0"/>
              <a:t>.</a:t>
            </a:r>
            <a:endParaRPr lang="es-ES" dirty="0"/>
          </a:p>
        </p:txBody>
      </p:sp>
      <p:grpSp>
        <p:nvGrpSpPr>
          <p:cNvPr id="6" name="Grupo 5"/>
          <p:cNvGrpSpPr/>
          <p:nvPr/>
        </p:nvGrpSpPr>
        <p:grpSpPr>
          <a:xfrm>
            <a:off x="3419158" y="4038600"/>
            <a:ext cx="4664710" cy="1949486"/>
            <a:chOff x="3763645" y="2908617"/>
            <a:chExt cx="4664710" cy="1949486"/>
          </a:xfrm>
        </p:grpSpPr>
        <p:sp>
          <p:nvSpPr>
            <p:cNvPr id="4" name="Cuadro de texto 2"/>
            <p:cNvSpPr txBox="1">
              <a:spLocks noChangeArrowheads="1"/>
            </p:cNvSpPr>
            <p:nvPr/>
          </p:nvSpPr>
          <p:spPr bwMode="auto">
            <a:xfrm>
              <a:off x="3763645" y="2908617"/>
              <a:ext cx="4664710" cy="1666034"/>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&lt;?</a:t>
              </a:r>
              <a:r>
                <a:rPr lang="es-ES" dirty="0" err="1">
                  <a:effectLst/>
                  <a:latin typeface="Consolas" panose="020B0609020204030204" pitchFamily="49" charset="0"/>
                  <a:ea typeface="Calibri" panose="020F0502020204030204" pitchFamily="34" charset="0"/>
                  <a:cs typeface="Times New Roman" panose="02020603050405020304" pitchFamily="18" charset="0"/>
                </a:rPr>
                <a:t>php</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$a=1.234;</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$b=1.2e3;</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$c=7E-10;</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3763645" y="4574651"/>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3.3.1</a:t>
              </a:r>
              <a:endParaRPr lang="es-ES" dirty="0"/>
            </a:p>
          </p:txBody>
        </p:sp>
      </p:grpSp>
    </p:spTree>
    <p:extLst>
      <p:ext uri="{BB962C8B-B14F-4D97-AF65-F5344CB8AC3E}">
        <p14:creationId xmlns:p14="http://schemas.microsoft.com/office/powerpoint/2010/main" val="2443085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Cadenas de caracteres </a:t>
            </a:r>
            <a:r>
              <a:rPr lang="es-ES" i="1" dirty="0"/>
              <a:t>(</a:t>
            </a:r>
            <a:r>
              <a:rPr lang="es-ES" i="1" dirty="0" err="1"/>
              <a:t>String</a:t>
            </a:r>
            <a:r>
              <a:rPr lang="es-ES" i="1" dirty="0" smtClean="0"/>
              <a:t>)</a:t>
            </a:r>
            <a:endParaRPr lang="es-ES" i="1" dirty="0"/>
          </a:p>
        </p:txBody>
      </p:sp>
      <p:sp>
        <p:nvSpPr>
          <p:cNvPr id="3" name="Marcador de contenido 2"/>
          <p:cNvSpPr>
            <a:spLocks noGrp="1"/>
          </p:cNvSpPr>
          <p:nvPr>
            <p:ph idx="1"/>
          </p:nvPr>
        </p:nvSpPr>
        <p:spPr>
          <a:xfrm>
            <a:off x="685801" y="2142068"/>
            <a:ext cx="10131425" cy="1258358"/>
          </a:xfrm>
        </p:spPr>
        <p:txBody>
          <a:bodyPr/>
          <a:lstStyle/>
          <a:p>
            <a:r>
              <a:rPr lang="es-ES" dirty="0"/>
              <a:t>Un </a:t>
            </a:r>
            <a:r>
              <a:rPr lang="es-ES" i="1" dirty="0" err="1"/>
              <a:t>string</a:t>
            </a:r>
            <a:r>
              <a:rPr lang="es-ES" i="1" dirty="0"/>
              <a:t>,</a:t>
            </a:r>
            <a:r>
              <a:rPr lang="es-ES" dirty="0"/>
              <a:t> o cadena, es una serie de caracteres donde cada carácter ocupa un byte. Por este motivo, PHP solo admite un conjunto de 256 caracteres, a partir de ahí, no ofrece un soporte nativo para Unicode. </a:t>
            </a:r>
          </a:p>
        </p:txBody>
      </p:sp>
      <p:sp>
        <p:nvSpPr>
          <p:cNvPr id="4" name="Cuadro de texto 2"/>
          <p:cNvSpPr txBox="1">
            <a:spLocks noChangeArrowheads="1"/>
          </p:cNvSpPr>
          <p:nvPr/>
        </p:nvSpPr>
        <p:spPr bwMode="auto">
          <a:xfrm>
            <a:off x="2110422" y="4124324"/>
            <a:ext cx="7282181" cy="729430"/>
          </a:xfrm>
          <a:prstGeom prst="rect">
            <a:avLst/>
          </a:prstGeom>
          <a:solidFill>
            <a:schemeClr val="bg1">
              <a:lumMod val="95000"/>
            </a:schemeClr>
          </a:solidFill>
          <a:ln w="9525">
            <a:solidFill>
              <a:schemeClr val="tx1"/>
            </a:solidFill>
            <a:miter lim="800000"/>
            <a:headEnd/>
            <a:tailEnd/>
          </a:ln>
        </p:spPr>
        <p:txBody>
          <a:bodyPr rot="0" vert="horz" wrap="square" lIns="91440" tIns="45720" rIns="91440" bIns="45720" anchor="t" anchorCtr="0">
            <a:spAutoFit/>
          </a:bodyPr>
          <a:lstStyle/>
          <a:p>
            <a:pPr>
              <a:lnSpc>
                <a:spcPct val="115000"/>
              </a:lnSpc>
              <a:spcAft>
                <a:spcPts val="0"/>
              </a:spcAft>
            </a:pPr>
            <a:r>
              <a:rPr lang="es-ES">
                <a:effectLst/>
                <a:latin typeface="Consolas" panose="020B0609020204030204" pitchFamily="49" charset="0"/>
                <a:ea typeface="Calibri" panose="020F0502020204030204" pitchFamily="34" charset="0"/>
                <a:cs typeface="Times New Roman" panose="02020603050405020304" pitchFamily="18" charset="0"/>
              </a:rPr>
              <a:t>Nota. Un string puede llegar a alcanzar hasta 2GB de tamaño (2147483647 bytes como máximo).</a:t>
            </a:r>
            <a:endParaRPr lang="es-ES">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8535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5801" y="381001"/>
            <a:ext cx="10131425" cy="1609724"/>
          </a:xfrm>
        </p:spPr>
        <p:txBody>
          <a:bodyPr/>
          <a:lstStyle/>
          <a:p>
            <a:r>
              <a:rPr lang="es-ES" dirty="0" smtClean="0"/>
              <a:t>Cadena en entrecomillado Sencillo</a:t>
            </a:r>
            <a:endParaRPr lang="es-ES" dirty="0"/>
          </a:p>
        </p:txBody>
      </p:sp>
      <p:grpSp>
        <p:nvGrpSpPr>
          <p:cNvPr id="4" name="Grupo 3"/>
          <p:cNvGrpSpPr/>
          <p:nvPr/>
        </p:nvGrpSpPr>
        <p:grpSpPr>
          <a:xfrm>
            <a:off x="2870042" y="1743075"/>
            <a:ext cx="5762942" cy="4516919"/>
            <a:chOff x="3763645" y="2908617"/>
            <a:chExt cx="4664710" cy="4516919"/>
          </a:xfrm>
        </p:grpSpPr>
        <p:sp>
          <p:nvSpPr>
            <p:cNvPr id="5" name="Cuadro de texto 2"/>
            <p:cNvSpPr txBox="1">
              <a:spLocks noChangeArrowheads="1"/>
            </p:cNvSpPr>
            <p:nvPr/>
          </p:nvSpPr>
          <p:spPr bwMode="auto">
            <a:xfrm>
              <a:off x="3763645" y="2908617"/>
              <a:ext cx="4664710" cy="4233467"/>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&lt;?</a:t>
              </a:r>
              <a:r>
                <a:rPr lang="es-ES" dirty="0" err="1">
                  <a:effectLst/>
                  <a:latin typeface="Consolas" panose="020B0609020204030204" pitchFamily="49" charset="0"/>
                  <a:ea typeface="Calibri" panose="020F0502020204030204" pitchFamily="34" charset="0"/>
                  <a:cs typeface="Times New Roman" panose="02020603050405020304" pitchFamily="18" charset="0"/>
                </a:rPr>
                <a:t>php</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t>echo 'Esto es una cadena sencilla';</a:t>
              </a:r>
              <a:br>
                <a:rPr lang="es-ES" dirty="0"/>
              </a:br>
              <a:r>
                <a:rPr lang="es-ES" dirty="0"/>
                <a:t/>
              </a:r>
              <a:br>
                <a:rPr lang="es-ES" dirty="0"/>
              </a:br>
              <a:r>
                <a:rPr lang="es-ES" dirty="0"/>
                <a:t>echo 'También se pueden incluir nuevas líneas en</a:t>
              </a:r>
              <a:br>
                <a:rPr lang="es-ES" dirty="0"/>
              </a:br>
              <a:r>
                <a:rPr lang="es-ES" dirty="0"/>
                <a:t>un </a:t>
              </a:r>
              <a:r>
                <a:rPr lang="es-ES" dirty="0" err="1"/>
                <a:t>string</a:t>
              </a:r>
              <a:r>
                <a:rPr lang="es-ES" dirty="0"/>
                <a:t> de esta forma, ya que es</a:t>
              </a:r>
              <a:br>
                <a:rPr lang="es-ES" dirty="0"/>
              </a:br>
              <a:r>
                <a:rPr lang="es-ES" dirty="0"/>
                <a:t>correcto hacerlo así</a:t>
              </a:r>
              <a:r>
                <a:rPr lang="es-ES" dirty="0" smtClean="0"/>
                <a:t>';</a:t>
              </a:r>
            </a:p>
            <a:p>
              <a:pPr>
                <a:lnSpc>
                  <a:spcPct val="115000"/>
                </a:lnSpc>
                <a:spcAft>
                  <a:spcPts val="0"/>
                </a:spcAft>
              </a:pPr>
              <a:endParaRPr lang="es-ES" dirty="0" smtClean="0"/>
            </a:p>
            <a:p>
              <a:pPr>
                <a:lnSpc>
                  <a:spcPct val="115000"/>
                </a:lnSpc>
                <a:spcAft>
                  <a:spcPts val="0"/>
                </a:spcAft>
              </a:pPr>
              <a:r>
                <a:rPr lang="es-ES" dirty="0"/>
                <a:t>// Resultado: Esto no se expandirá: \n una nueva línea</a:t>
              </a:r>
              <a:br>
                <a:rPr lang="es-ES" dirty="0"/>
              </a:br>
              <a:r>
                <a:rPr lang="es-ES" dirty="0"/>
                <a:t>echo 'Esto no se expandirá: \n una nueva línea';</a:t>
              </a:r>
              <a:br>
                <a:rPr lang="es-ES" dirty="0"/>
              </a:br>
              <a:r>
                <a:rPr lang="es-ES" dirty="0"/>
                <a:t/>
              </a:r>
              <a:br>
                <a:rPr lang="es-ES" dirty="0"/>
              </a:br>
              <a:r>
                <a:rPr lang="es-ES" dirty="0"/>
                <a:t>// Resultado: Las variables $tampoco se $expandirán</a:t>
              </a:r>
              <a:br>
                <a:rPr lang="es-ES" dirty="0"/>
              </a:br>
              <a:r>
                <a:rPr lang="es-ES" dirty="0"/>
                <a:t>echo 'Las variables $tampoco se $expandirán';</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3763645" y="7142084"/>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3.4.1</a:t>
              </a:r>
              <a:endParaRPr lang="es-ES" dirty="0"/>
            </a:p>
          </p:txBody>
        </p:sp>
      </p:grpSp>
    </p:spTree>
    <p:extLst>
      <p:ext uri="{BB962C8B-B14F-4D97-AF65-F5344CB8AC3E}">
        <p14:creationId xmlns:p14="http://schemas.microsoft.com/office/powerpoint/2010/main" val="10624842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85801" y="381001"/>
            <a:ext cx="10131425" cy="1609724"/>
          </a:xfrm>
        </p:spPr>
        <p:txBody>
          <a:bodyPr/>
          <a:lstStyle/>
          <a:p>
            <a:r>
              <a:rPr lang="es-ES" dirty="0" smtClean="0"/>
              <a:t>Cadena en entrecomillado Doble</a:t>
            </a:r>
            <a:endParaRPr lang="es-ES" dirty="0"/>
          </a:p>
        </p:txBody>
      </p:sp>
      <p:grpSp>
        <p:nvGrpSpPr>
          <p:cNvPr id="5" name="Grupo 4"/>
          <p:cNvGrpSpPr/>
          <p:nvPr/>
        </p:nvGrpSpPr>
        <p:grpSpPr>
          <a:xfrm>
            <a:off x="2870042" y="2200275"/>
            <a:ext cx="5762942" cy="3879821"/>
            <a:chOff x="3763645" y="2908617"/>
            <a:chExt cx="4664710" cy="3879821"/>
          </a:xfrm>
        </p:grpSpPr>
        <p:sp>
          <p:nvSpPr>
            <p:cNvPr id="6" name="Cuadro de texto 2"/>
            <p:cNvSpPr txBox="1">
              <a:spLocks noChangeArrowheads="1"/>
            </p:cNvSpPr>
            <p:nvPr/>
          </p:nvSpPr>
          <p:spPr bwMode="auto">
            <a:xfrm>
              <a:off x="3763645" y="2908617"/>
              <a:ext cx="4664710" cy="3596369"/>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&lt;?</a:t>
              </a:r>
              <a:r>
                <a:rPr lang="es-ES" dirty="0" err="1">
                  <a:effectLst/>
                  <a:latin typeface="Consolas" panose="020B0609020204030204" pitchFamily="49" charset="0"/>
                  <a:ea typeface="Calibri" panose="020F0502020204030204" pitchFamily="34" charset="0"/>
                  <a:cs typeface="Times New Roman" panose="02020603050405020304" pitchFamily="18" charset="0"/>
                </a:rPr>
                <a:t>php</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t>echo </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a:t>
              </a:r>
              <a:r>
                <a:rPr lang="es-ES" dirty="0" smtClean="0"/>
                <a:t>Esto</a:t>
              </a:r>
              <a:r>
                <a:rPr lang="es-ES" dirty="0"/>
                <a:t> es una cadena </a:t>
              </a:r>
              <a:r>
                <a:rPr lang="es-ES" dirty="0" smtClean="0"/>
                <a:t>sencilla</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a:t>
              </a:r>
              <a:r>
                <a:rPr lang="es-ES" dirty="0" smtClean="0"/>
                <a:t>;</a:t>
              </a:r>
              <a:r>
                <a:rPr lang="es-ES" dirty="0"/>
                <a:t/>
              </a:r>
              <a:br>
                <a:rPr lang="es-ES" dirty="0"/>
              </a:br>
              <a:r>
                <a:rPr lang="es-ES" dirty="0"/>
                <a:t/>
              </a:r>
              <a:br>
                <a:rPr lang="es-ES" dirty="0"/>
              </a:br>
              <a:r>
                <a:rPr lang="es-ES" dirty="0"/>
                <a:t>echo </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a:t>
              </a:r>
              <a:r>
                <a:rPr lang="es-ES" dirty="0" smtClean="0"/>
                <a:t>Los saltos de </a:t>
              </a:r>
              <a:r>
                <a:rPr lang="es-ES" dirty="0" err="1" smtClean="0"/>
                <a:t>líena</a:t>
              </a:r>
              <a:r>
                <a:rPr lang="es-ES" dirty="0" smtClean="0"/>
                <a:t> \n deben hacerse con \n caracteres de escape</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a:t>
              </a:r>
              <a:r>
                <a:rPr lang="es-ES" dirty="0" smtClean="0"/>
                <a:t>;</a:t>
              </a:r>
              <a:r>
                <a:rPr lang="es-ES" dirty="0"/>
                <a:t/>
              </a:r>
              <a:br>
                <a:rPr lang="es-ES" dirty="0"/>
              </a:br>
              <a:endParaRPr lang="es-ES" dirty="0" smtClean="0"/>
            </a:p>
            <a:p>
              <a:pPr>
                <a:lnSpc>
                  <a:spcPct val="115000"/>
                </a:lnSpc>
                <a:spcAft>
                  <a:spcPts val="0"/>
                </a:spcAft>
              </a:pPr>
              <a:r>
                <a:rPr lang="es-ES" dirty="0" smtClean="0"/>
                <a:t>$nombre = </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a:t>
              </a:r>
              <a:r>
                <a:rPr lang="es-ES" dirty="0" smtClean="0"/>
                <a:t>Mi Nombre</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a:t>
              </a:r>
              <a:r>
                <a:rPr lang="es-ES" dirty="0" smtClean="0"/>
                <a:t>;</a:t>
              </a:r>
            </a:p>
            <a:p>
              <a:pPr>
                <a:lnSpc>
                  <a:spcPct val="115000"/>
                </a:lnSpc>
                <a:spcAft>
                  <a:spcPts val="0"/>
                </a:spcAft>
              </a:pPr>
              <a:r>
                <a:rPr lang="es-ES" dirty="0" smtClean="0"/>
                <a:t>$edad = 23;</a:t>
              </a:r>
              <a:r>
                <a:rPr lang="es-ES" dirty="0"/>
                <a:t/>
              </a:r>
              <a:br>
                <a:rPr lang="es-ES" dirty="0"/>
              </a:br>
              <a:r>
                <a:rPr lang="es-ES" dirty="0"/>
                <a:t>// Resultado: </a:t>
              </a:r>
              <a:r>
                <a:rPr lang="es-ES" dirty="0" smtClean="0"/>
                <a:t>Hola me llamo Mi Nombre y tengo 23 años</a:t>
              </a:r>
              <a:r>
                <a:rPr lang="es-ES" dirty="0"/>
                <a:t/>
              </a:r>
              <a:br>
                <a:rPr lang="es-ES" dirty="0"/>
              </a:br>
              <a:r>
                <a:rPr lang="es-ES" dirty="0"/>
                <a:t>echo </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a:t>
              </a:r>
              <a:r>
                <a:rPr lang="es-ES" dirty="0" smtClean="0"/>
                <a:t>Hola me llamo $nombre y tengo $edad años</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a:t>
              </a:r>
              <a:r>
                <a:rPr lang="es-ES" dirty="0" smtClean="0"/>
                <a: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p:cNvSpPr/>
            <p:nvPr/>
          </p:nvSpPr>
          <p:spPr>
            <a:xfrm>
              <a:off x="3763645" y="6504986"/>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3.4.2</a:t>
              </a:r>
              <a:endParaRPr lang="es-ES" dirty="0"/>
            </a:p>
          </p:txBody>
        </p:sp>
      </p:grpSp>
    </p:spTree>
    <p:extLst>
      <p:ext uri="{BB962C8B-B14F-4D97-AF65-F5344CB8AC3E}">
        <p14:creationId xmlns:p14="http://schemas.microsoft.com/office/powerpoint/2010/main" val="1103204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Variables</a:t>
            </a:r>
            <a:endParaRPr lang="es-ES" dirty="0"/>
          </a:p>
        </p:txBody>
      </p:sp>
      <p:sp>
        <p:nvSpPr>
          <p:cNvPr id="3" name="Marcador de contenido 2"/>
          <p:cNvSpPr>
            <a:spLocks noGrp="1"/>
          </p:cNvSpPr>
          <p:nvPr>
            <p:ph idx="1"/>
          </p:nvPr>
        </p:nvSpPr>
        <p:spPr/>
        <p:txBody>
          <a:bodyPr/>
          <a:lstStyle/>
          <a:p>
            <a:r>
              <a:rPr lang="es-ES" dirty="0" smtClean="0"/>
              <a:t>En PHP las variables se representan con un “</a:t>
            </a:r>
            <a:r>
              <a:rPr lang="es-ES" dirty="0" err="1" smtClean="0"/>
              <a:t>dollar</a:t>
            </a:r>
            <a:r>
              <a:rPr lang="es-ES" dirty="0" smtClean="0"/>
              <a:t> </a:t>
            </a:r>
            <a:r>
              <a:rPr lang="es-ES" dirty="0" err="1" smtClean="0"/>
              <a:t>sign</a:t>
            </a:r>
            <a:r>
              <a:rPr lang="es-ES" dirty="0" smtClean="0"/>
              <a:t>” seguido por el nombre de la variable.</a:t>
            </a:r>
          </a:p>
          <a:p>
            <a:r>
              <a:rPr lang="es-ES" dirty="0" smtClean="0"/>
              <a:t>El nombre debe de cumplir con ciertas características.</a:t>
            </a:r>
          </a:p>
          <a:p>
            <a:pPr lvl="1"/>
            <a:r>
              <a:rPr lang="es-ES" dirty="0" smtClean="0"/>
              <a:t>Debe empezar con una letra mayúscula o minúscula o un _</a:t>
            </a:r>
          </a:p>
          <a:p>
            <a:pPr lvl="1"/>
            <a:r>
              <a:rPr lang="es-ES" dirty="0" smtClean="0"/>
              <a:t>No puede empezar con números.</a:t>
            </a:r>
          </a:p>
          <a:p>
            <a:pPr lvl="1"/>
            <a:r>
              <a:rPr lang="es-ES" dirty="0" smtClean="0"/>
              <a:t>Puede contener números, letras</a:t>
            </a:r>
            <a:r>
              <a:rPr lang="es-ES" dirty="0"/>
              <a:t>, _ </a:t>
            </a:r>
            <a:r>
              <a:rPr lang="es-ES" dirty="0" smtClean="0"/>
              <a:t>y los </a:t>
            </a:r>
            <a:r>
              <a:rPr lang="es-ES" dirty="0"/>
              <a:t>bytes del 127 al 255 </a:t>
            </a:r>
            <a:r>
              <a:rPr lang="es-ES" dirty="0" smtClean="0"/>
              <a:t> de ASCII.</a:t>
            </a:r>
          </a:p>
          <a:p>
            <a:pPr lvl="1"/>
            <a:r>
              <a:rPr lang="es-ES" dirty="0" smtClean="0"/>
              <a:t>Las variables en PHP son case </a:t>
            </a:r>
            <a:r>
              <a:rPr lang="es-ES" dirty="0" err="1" smtClean="0"/>
              <a:t>sensitive</a:t>
            </a:r>
            <a:r>
              <a:rPr lang="es-ES" dirty="0" smtClean="0"/>
              <a:t>.</a:t>
            </a:r>
            <a:endParaRPr lang="es-ES" dirty="0"/>
          </a:p>
        </p:txBody>
      </p:sp>
    </p:spTree>
    <p:extLst>
      <p:ext uri="{BB962C8B-B14F-4D97-AF65-F5344CB8AC3E}">
        <p14:creationId xmlns:p14="http://schemas.microsoft.com/office/powerpoint/2010/main" val="2534948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276710" y="974787"/>
            <a:ext cx="9290649" cy="4468482"/>
            <a:chOff x="3763645" y="2080481"/>
            <a:chExt cx="4664710" cy="5772070"/>
          </a:xfrm>
        </p:grpSpPr>
        <p:sp>
          <p:nvSpPr>
            <p:cNvPr id="5" name="Cuadro de texto 2"/>
            <p:cNvSpPr txBox="1">
              <a:spLocks noChangeArrowheads="1"/>
            </p:cNvSpPr>
            <p:nvPr/>
          </p:nvSpPr>
          <p:spPr bwMode="auto">
            <a:xfrm>
              <a:off x="3763645" y="2080481"/>
              <a:ext cx="4664710" cy="5488618"/>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var</a:t>
              </a:r>
              <a:r>
                <a:rPr lang="es-ES" dirty="0">
                  <a:latin typeface="Consolas" panose="020B0609020204030204" pitchFamily="49" charset="0"/>
                  <a:ea typeface="Calibri" panose="020F0502020204030204" pitchFamily="34" charset="0"/>
                  <a:cs typeface="Times New Roman" panose="02020603050405020304" pitchFamily="18" charset="0"/>
                </a:rPr>
                <a:t> = 'Erik';</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$Var = 'Juan';</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a:t>
              </a:r>
              <a:r>
                <a:rPr lang="es-ES" dirty="0" err="1">
                  <a:latin typeface="Consolas" panose="020B0609020204030204" pitchFamily="49" charset="0"/>
                  <a:ea typeface="Calibri" panose="020F0502020204030204" pitchFamily="34" charset="0"/>
                  <a:cs typeface="Times New Roman" panose="02020603050405020304" pitchFamily="18" charset="0"/>
                </a:rPr>
                <a:t>var</a:t>
              </a:r>
              <a:r>
                <a:rPr lang="es-ES" dirty="0">
                  <a:latin typeface="Consolas" panose="020B0609020204030204" pitchFamily="49" charset="0"/>
                  <a:ea typeface="Calibri" panose="020F0502020204030204" pitchFamily="34" charset="0"/>
                  <a:cs typeface="Times New Roman" panose="02020603050405020304" pitchFamily="18" charset="0"/>
                </a:rPr>
                <a:t>, $Var";      // imprime "Erik, Juan"</a:t>
              </a:r>
            </a:p>
            <a:p>
              <a:pPr>
                <a:lnSpc>
                  <a:spcPct val="115000"/>
                </a:lnSpc>
                <a:spcAft>
                  <a:spcPts val="0"/>
                </a:spcAft>
              </a:pP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$4site = 'no funciona';      // inválido; comienza con un número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$_4site =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/&gt;esta si';     // válido; comienza con un guion bajo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$pingüino = 'emperador';    // válido; 'ü' es ASCII (Extendido) 129</a:t>
              </a:r>
            </a:p>
            <a:p>
              <a:pPr>
                <a:lnSpc>
                  <a:spcPct val="115000"/>
                </a:lnSpc>
                <a:spcAft>
                  <a:spcPts val="0"/>
                </a:spcAft>
              </a:pP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$_4site;</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"Mira un pingüino $pingüino";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3763645" y="7569099"/>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4.1</a:t>
              </a:r>
              <a:endParaRPr lang="es-ES" dirty="0"/>
            </a:p>
          </p:txBody>
        </p:sp>
      </p:grpSp>
    </p:spTree>
    <p:extLst>
      <p:ext uri="{BB962C8B-B14F-4D97-AF65-F5344CB8AC3E}">
        <p14:creationId xmlns:p14="http://schemas.microsoft.com/office/powerpoint/2010/main" val="1752393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446109"/>
            <a:ext cx="10131425" cy="1456267"/>
          </a:xfrm>
        </p:spPr>
        <p:txBody>
          <a:bodyPr/>
          <a:lstStyle/>
          <a:p>
            <a:r>
              <a:rPr lang="es-ES" dirty="0" smtClean="0"/>
              <a:t>Variables por Referencia</a:t>
            </a:r>
            <a:endParaRPr lang="es-ES" dirty="0"/>
          </a:p>
        </p:txBody>
      </p:sp>
      <p:sp>
        <p:nvSpPr>
          <p:cNvPr id="3" name="Marcador de contenido 2"/>
          <p:cNvSpPr>
            <a:spLocks noGrp="1"/>
          </p:cNvSpPr>
          <p:nvPr>
            <p:ph idx="1"/>
          </p:nvPr>
        </p:nvSpPr>
        <p:spPr>
          <a:xfrm>
            <a:off x="685799" y="1902376"/>
            <a:ext cx="10131425" cy="1765699"/>
          </a:xfrm>
        </p:spPr>
        <p:txBody>
          <a:bodyPr/>
          <a:lstStyle/>
          <a:p>
            <a:r>
              <a:rPr lang="es-ES" dirty="0" smtClean="0"/>
              <a:t>PHP puede también asignar variables por referencia, es decir, la variable se convierte en un alias, o apunta  a otra ya existente.</a:t>
            </a:r>
          </a:p>
          <a:p>
            <a:r>
              <a:rPr lang="es-ES" dirty="0" smtClean="0"/>
              <a:t>Para asignar una variable por referencia se le antepone a la variable el signo de “&amp;” (</a:t>
            </a:r>
            <a:r>
              <a:rPr lang="es-ES" dirty="0" err="1" smtClean="0"/>
              <a:t>ampersand</a:t>
            </a:r>
            <a:r>
              <a:rPr lang="es-ES" dirty="0" smtClean="0"/>
              <a:t>).</a:t>
            </a:r>
          </a:p>
          <a:p>
            <a:r>
              <a:rPr lang="es-ES" dirty="0" smtClean="0"/>
              <a:t>Solo una variable nombrada puede ser asignada por referencia.</a:t>
            </a:r>
            <a:endParaRPr lang="es-ES" dirty="0"/>
          </a:p>
        </p:txBody>
      </p:sp>
      <p:grpSp>
        <p:nvGrpSpPr>
          <p:cNvPr id="4" name="Grupo 3"/>
          <p:cNvGrpSpPr/>
          <p:nvPr/>
        </p:nvGrpSpPr>
        <p:grpSpPr>
          <a:xfrm>
            <a:off x="1106185" y="3863668"/>
            <a:ext cx="9290651" cy="2521348"/>
            <a:chOff x="3763644" y="4595651"/>
            <a:chExt cx="4664711" cy="3256900"/>
          </a:xfrm>
        </p:grpSpPr>
        <p:sp>
          <p:nvSpPr>
            <p:cNvPr id="5" name="Cuadro de texto 2"/>
            <p:cNvSpPr txBox="1">
              <a:spLocks noChangeArrowheads="1"/>
            </p:cNvSpPr>
            <p:nvPr/>
          </p:nvSpPr>
          <p:spPr bwMode="auto">
            <a:xfrm>
              <a:off x="3763644" y="4595651"/>
              <a:ext cx="4664710" cy="2973448"/>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 = 'Erik';                // Asigna el valor 'Erik' a $</a:t>
              </a:r>
              <a:r>
                <a:rPr lang="es-ES" dirty="0" err="1">
                  <a:latin typeface="Consolas" panose="020B0609020204030204" pitchFamily="49" charset="0"/>
                  <a:ea typeface="Calibri" panose="020F0502020204030204" pitchFamily="34" charset="0"/>
                  <a:cs typeface="Times New Roman" panose="02020603050405020304" pitchFamily="18" charset="0"/>
                </a:rPr>
                <a:t>foo</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$bar = &amp;$</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                // Referenciar $</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 vía $bar.</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$bar = "Mi nombre es $bar";  // Modifica $bar...</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$bar;</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                   // $</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 también se modifica.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6" name="Rectángulo 5"/>
            <p:cNvSpPr/>
            <p:nvPr/>
          </p:nvSpPr>
          <p:spPr>
            <a:xfrm>
              <a:off x="3763645" y="7569099"/>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4.2</a:t>
              </a:r>
              <a:endParaRPr lang="es-ES" dirty="0"/>
            </a:p>
          </p:txBody>
        </p:sp>
      </p:grpSp>
    </p:spTree>
    <p:extLst>
      <p:ext uri="{BB962C8B-B14F-4D97-AF65-F5344CB8AC3E}">
        <p14:creationId xmlns:p14="http://schemas.microsoft.com/office/powerpoint/2010/main" val="41941695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Ciclo de vida de una variable</a:t>
            </a:r>
            <a:endParaRPr lang="es-ES" dirty="0"/>
          </a:p>
        </p:txBody>
      </p:sp>
      <p:sp>
        <p:nvSpPr>
          <p:cNvPr id="3" name="Marcador de contenido 2"/>
          <p:cNvSpPr>
            <a:spLocks noGrp="1"/>
          </p:cNvSpPr>
          <p:nvPr>
            <p:ph idx="1"/>
          </p:nvPr>
        </p:nvSpPr>
        <p:spPr>
          <a:xfrm>
            <a:off x="685801" y="2142067"/>
            <a:ext cx="10131425" cy="2257405"/>
          </a:xfrm>
        </p:spPr>
        <p:txBody>
          <a:bodyPr/>
          <a:lstStyle/>
          <a:p>
            <a:r>
              <a:rPr lang="es-ES" dirty="0" smtClean="0"/>
              <a:t>Una variable no declarada tiene el valor de nulo y no se considera definida.</a:t>
            </a:r>
          </a:p>
          <a:p>
            <a:r>
              <a:rPr lang="es-ES" dirty="0" smtClean="0"/>
              <a:t>Una variable declarada con valor nulo no esta definida.</a:t>
            </a:r>
          </a:p>
          <a:p>
            <a:r>
              <a:rPr lang="es-ES" dirty="0" smtClean="0"/>
              <a:t>Al asignarle un valor de un tipo de dato no nulo a la variable se le considera definida.</a:t>
            </a:r>
          </a:p>
          <a:p>
            <a:r>
              <a:rPr lang="es-ES" dirty="0" smtClean="0"/>
              <a:t>Se puede “</a:t>
            </a:r>
            <a:r>
              <a:rPr lang="es-ES" dirty="0" err="1" smtClean="0"/>
              <a:t>unsetear</a:t>
            </a:r>
            <a:r>
              <a:rPr lang="es-ES" dirty="0" smtClean="0"/>
              <a:t>” una variable para regresar ese espacio de memoria a nulo.</a:t>
            </a:r>
          </a:p>
        </p:txBody>
      </p:sp>
      <p:sp>
        <p:nvSpPr>
          <p:cNvPr id="4" name="Cuadro de texto 2"/>
          <p:cNvSpPr txBox="1">
            <a:spLocks noChangeArrowheads="1"/>
          </p:cNvSpPr>
          <p:nvPr/>
        </p:nvSpPr>
        <p:spPr bwMode="auto">
          <a:xfrm>
            <a:off x="685801" y="4558519"/>
            <a:ext cx="10813210" cy="1047979"/>
          </a:xfrm>
          <a:prstGeom prst="rect">
            <a:avLst/>
          </a:prstGeom>
          <a:solidFill>
            <a:schemeClr val="bg1">
              <a:lumMod val="95000"/>
            </a:schemeClr>
          </a:solidFill>
          <a:ln w="9525">
            <a:solidFill>
              <a:schemeClr val="tx1"/>
            </a:solidFill>
            <a:miter lim="800000"/>
            <a:headEnd/>
            <a:tailEnd/>
          </a:ln>
        </p:spPr>
        <p:txBody>
          <a:bodyPr rot="0" vert="horz" wrap="square" lIns="91440" tIns="45720" rIns="91440" bIns="45720" anchor="t" anchorCtr="0">
            <a:spAutoFit/>
          </a:bodyPr>
          <a:lstStyle/>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Nota. </a:t>
            </a:r>
            <a:endParaRPr lang="es-ES" dirty="0" smtClean="0">
              <a:effectLst/>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smtClean="0">
                <a:effectLst/>
                <a:latin typeface="Consolas" panose="020B0609020204030204" pitchFamily="49" charset="0"/>
                <a:ea typeface="Calibri" panose="020F0502020204030204" pitchFamily="34" charset="0"/>
                <a:cs typeface="Times New Roman" panose="02020603050405020304" pitchFamily="18" charset="0"/>
              </a:rPr>
              <a:t>La función </a:t>
            </a:r>
            <a:r>
              <a:rPr lang="es-ES" dirty="0" err="1" smtClean="0">
                <a:latin typeface="Consolas" panose="020B0609020204030204" pitchFamily="49" charset="0"/>
                <a:ea typeface="Calibri" panose="020F0502020204030204" pitchFamily="34" charset="0"/>
                <a:cs typeface="Times New Roman" panose="02020603050405020304" pitchFamily="18" charset="0"/>
              </a:rPr>
              <a:t>i</a:t>
            </a:r>
            <a:r>
              <a:rPr lang="es-ES" dirty="0" err="1" smtClean="0">
                <a:effectLst/>
                <a:latin typeface="Consolas" panose="020B0609020204030204" pitchFamily="49" charset="0"/>
                <a:ea typeface="Calibri" panose="020F0502020204030204" pitchFamily="34" charset="0"/>
                <a:cs typeface="Times New Roman" panose="02020603050405020304" pitchFamily="18" charset="0"/>
              </a:rPr>
              <a:t>sset</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a:t>
            </a:r>
            <a:r>
              <a:rPr lang="es-ES" dirty="0" err="1" smtClean="0">
                <a:effectLst/>
                <a:latin typeface="Consolas" panose="020B0609020204030204" pitchFamily="49" charset="0"/>
                <a:ea typeface="Calibri" panose="020F0502020204030204" pitchFamily="34" charset="0"/>
                <a:cs typeface="Times New Roman" panose="02020603050405020304" pitchFamily="18" charset="0"/>
              </a:rPr>
              <a:t>mixed</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 $</a:t>
            </a:r>
            <a:r>
              <a:rPr lang="es-ES" dirty="0" err="1" smtClean="0">
                <a:effectLst/>
                <a:latin typeface="Consolas" panose="020B0609020204030204" pitchFamily="49" charset="0"/>
                <a:ea typeface="Calibri" panose="020F0502020204030204" pitchFamily="34" charset="0"/>
                <a:cs typeface="Times New Roman" panose="02020603050405020304" pitchFamily="18" charset="0"/>
              </a:rPr>
              <a:t>var</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 nos ayuda a corroborar si una variable esta definida.</a:t>
            </a:r>
          </a:p>
          <a:p>
            <a:pPr>
              <a:lnSpc>
                <a:spcPct val="115000"/>
              </a:lnSpc>
              <a:spcAft>
                <a:spcPts val="0"/>
              </a:spcAft>
            </a:pPr>
            <a:r>
              <a:rPr lang="es-ES" dirty="0" smtClean="0">
                <a:latin typeface="Consolas" panose="020B0609020204030204" pitchFamily="49" charset="0"/>
                <a:ea typeface="Calibri" panose="020F0502020204030204" pitchFamily="34" charset="0"/>
                <a:cs typeface="Times New Roman" panose="02020603050405020304" pitchFamily="18" charset="0"/>
              </a:rPr>
              <a:t>La función </a:t>
            </a:r>
            <a:r>
              <a:rPr lang="es-ES" dirty="0" err="1" smtClean="0">
                <a:latin typeface="Consolas" panose="020B0609020204030204" pitchFamily="49" charset="0"/>
                <a:ea typeface="Calibri" panose="020F0502020204030204" pitchFamily="34" charset="0"/>
                <a:cs typeface="Times New Roman" panose="02020603050405020304" pitchFamily="18" charset="0"/>
              </a:rPr>
              <a:t>unset</a:t>
            </a:r>
            <a:r>
              <a:rPr lang="es-ES" dirty="0" smtClean="0">
                <a:latin typeface="Consolas" panose="020B0609020204030204" pitchFamily="49" charset="0"/>
                <a:ea typeface="Calibri" panose="020F0502020204030204" pitchFamily="34" charset="0"/>
                <a:cs typeface="Times New Roman" panose="02020603050405020304" pitchFamily="18" charset="0"/>
              </a:rPr>
              <a:t>(</a:t>
            </a:r>
            <a:r>
              <a:rPr lang="es-ES" dirty="0" err="1" smtClean="0">
                <a:latin typeface="Consolas" panose="020B0609020204030204" pitchFamily="49" charset="0"/>
                <a:ea typeface="Calibri" panose="020F0502020204030204" pitchFamily="34" charset="0"/>
                <a:cs typeface="Times New Roman" panose="02020603050405020304" pitchFamily="18" charset="0"/>
              </a:rPr>
              <a:t>mixed</a:t>
            </a:r>
            <a:r>
              <a:rPr lang="es-ES" dirty="0" smtClean="0">
                <a:latin typeface="Consolas" panose="020B0609020204030204" pitchFamily="49" charset="0"/>
                <a:ea typeface="Calibri" panose="020F0502020204030204" pitchFamily="34" charset="0"/>
                <a:cs typeface="Times New Roman" panose="02020603050405020304" pitchFamily="18" charset="0"/>
              </a:rPr>
              <a:t> $</a:t>
            </a:r>
            <a:r>
              <a:rPr lang="es-ES" dirty="0" err="1" smtClean="0">
                <a:latin typeface="Consolas" panose="020B0609020204030204" pitchFamily="49" charset="0"/>
                <a:ea typeface="Calibri" panose="020F0502020204030204" pitchFamily="34" charset="0"/>
                <a:cs typeface="Times New Roman" panose="02020603050405020304" pitchFamily="18" charset="0"/>
              </a:rPr>
              <a:t>var</a:t>
            </a:r>
            <a:r>
              <a:rPr lang="es-ES" dirty="0" smtClean="0">
                <a:latin typeface="Consolas" panose="020B0609020204030204" pitchFamily="49" charset="0"/>
                <a:ea typeface="Calibri" panose="020F0502020204030204" pitchFamily="34" charset="0"/>
                <a:cs typeface="Times New Roman" panose="02020603050405020304" pitchFamily="18" charset="0"/>
              </a:rPr>
              <a:t>), asigna el valor de </a:t>
            </a:r>
            <a:r>
              <a:rPr lang="es-ES" i="1" dirty="0" smtClean="0">
                <a:latin typeface="Consolas" panose="020B0609020204030204" pitchFamily="49" charset="0"/>
                <a:ea typeface="Calibri" panose="020F0502020204030204" pitchFamily="34" charset="0"/>
                <a:cs typeface="Times New Roman" panose="02020603050405020304" pitchFamily="18" charset="0"/>
              </a:rPr>
              <a:t>“</a:t>
            </a:r>
            <a:r>
              <a:rPr lang="es-ES" i="1" dirty="0" err="1" smtClean="0">
                <a:latin typeface="Consolas" panose="020B0609020204030204" pitchFamily="49" charset="0"/>
                <a:ea typeface="Calibri" panose="020F0502020204030204" pitchFamily="34" charset="0"/>
                <a:cs typeface="Times New Roman" panose="02020603050405020304" pitchFamily="18" charset="0"/>
              </a:rPr>
              <a:t>null</a:t>
            </a:r>
            <a:r>
              <a:rPr lang="es-ES" i="1" dirty="0" smtClean="0">
                <a:latin typeface="Consolas" panose="020B0609020204030204" pitchFamily="49" charset="0"/>
                <a:ea typeface="Calibri" panose="020F0502020204030204" pitchFamily="34" charset="0"/>
                <a:cs typeface="Times New Roman" panose="02020603050405020304" pitchFamily="18" charset="0"/>
              </a:rPr>
              <a:t>”</a:t>
            </a:r>
            <a:r>
              <a:rPr lang="es-ES" dirty="0" smtClean="0">
                <a:latin typeface="Consolas" panose="020B0609020204030204" pitchFamily="49" charset="0"/>
                <a:ea typeface="Calibri" panose="020F0502020204030204" pitchFamily="34" charset="0"/>
                <a:cs typeface="Times New Roman" panose="02020603050405020304" pitchFamily="18" charset="0"/>
              </a:rPr>
              <a:t> a una variable.</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2075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276708" y="1327958"/>
            <a:ext cx="9290651" cy="4115311"/>
            <a:chOff x="3763644" y="2536682"/>
            <a:chExt cx="4664711" cy="5315869"/>
          </a:xfrm>
        </p:grpSpPr>
        <p:sp>
          <p:nvSpPr>
            <p:cNvPr id="5" name="Cuadro de texto 2"/>
            <p:cNvSpPr txBox="1">
              <a:spLocks noChangeArrowheads="1"/>
            </p:cNvSpPr>
            <p:nvPr/>
          </p:nvSpPr>
          <p:spPr bwMode="auto">
            <a:xfrm>
              <a:off x="3763644" y="2536682"/>
              <a:ext cx="4664710" cy="5032417"/>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print</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isset</a:t>
              </a:r>
              <a:r>
                <a:rPr lang="es-ES" dirty="0">
                  <a:latin typeface="Consolas" panose="020B0609020204030204" pitchFamily="49" charset="0"/>
                  <a:ea typeface="Calibri" panose="020F0502020204030204" pitchFamily="34" charset="0"/>
                  <a:cs typeface="Times New Roman" panose="02020603050405020304" pitchFamily="18" charset="0"/>
                </a:rPr>
                <a:t>($a); // $a no esta definida. Imprime ''.</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$b = 0; // </a:t>
              </a:r>
              <a:r>
                <a:rPr lang="es-ES" dirty="0" err="1">
                  <a:latin typeface="Consolas" panose="020B0609020204030204" pitchFamily="49" charset="0"/>
                  <a:ea typeface="Calibri" panose="020F0502020204030204" pitchFamily="34" charset="0"/>
                  <a:cs typeface="Times New Roman" panose="02020603050405020304" pitchFamily="18" charset="0"/>
                </a:rPr>
                <a:t>isset</a:t>
              </a:r>
              <a:r>
                <a:rPr lang="es-ES" dirty="0">
                  <a:latin typeface="Consolas" panose="020B0609020204030204" pitchFamily="49" charset="0"/>
                  <a:ea typeface="Calibri" panose="020F0502020204030204" pitchFamily="34" charset="0"/>
                  <a:cs typeface="Times New Roman" panose="02020603050405020304" pitchFamily="18" charset="0"/>
                </a:rPr>
                <a:t>($b) = verdadero (1);</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($b);</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$c = array(); // </a:t>
              </a:r>
              <a:r>
                <a:rPr lang="es-ES" dirty="0" err="1">
                  <a:latin typeface="Consolas" panose="020B0609020204030204" pitchFamily="49" charset="0"/>
                  <a:ea typeface="Calibri" panose="020F0502020204030204" pitchFamily="34" charset="0"/>
                  <a:cs typeface="Times New Roman" panose="02020603050405020304" pitchFamily="18" charset="0"/>
                </a:rPr>
                <a:t>isset</a:t>
              </a:r>
              <a:r>
                <a:rPr lang="es-ES" dirty="0">
                  <a:latin typeface="Consolas" panose="020B0609020204030204" pitchFamily="49" charset="0"/>
                  <a:ea typeface="Calibri" panose="020F0502020204030204" pitchFamily="34" charset="0"/>
                  <a:cs typeface="Times New Roman" panose="02020603050405020304" pitchFamily="18" charset="0"/>
                </a:rPr>
                <a:t>($c) = verdadero</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($c);</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$b = </a:t>
              </a:r>
              <a:r>
                <a:rPr lang="es-ES" dirty="0" err="1">
                  <a:latin typeface="Consolas" panose="020B0609020204030204" pitchFamily="49" charset="0"/>
                  <a:ea typeface="Calibri" panose="020F0502020204030204" pitchFamily="34" charset="0"/>
                  <a:cs typeface="Times New Roman" panose="02020603050405020304" pitchFamily="18" charset="0"/>
                </a:rPr>
                <a:t>null</a:t>
              </a:r>
              <a:r>
                <a:rPr lang="es-ES" dirty="0">
                  <a:latin typeface="Consolas" panose="020B0609020204030204" pitchFamily="49" charset="0"/>
                  <a:ea typeface="Calibri" panose="020F0502020204030204" pitchFamily="34" charset="0"/>
                  <a:cs typeface="Times New Roman" panose="02020603050405020304" pitchFamily="18" charset="0"/>
                </a:rPr>
                <a:t>; // Ahora </a:t>
              </a:r>
              <a:r>
                <a:rPr lang="es-ES" dirty="0" err="1">
                  <a:latin typeface="Consolas" panose="020B0609020204030204" pitchFamily="49" charset="0"/>
                  <a:ea typeface="Calibri" panose="020F0502020204030204" pitchFamily="34" charset="0"/>
                  <a:cs typeface="Times New Roman" panose="02020603050405020304" pitchFamily="18" charset="0"/>
                </a:rPr>
                <a:t>isset</a:t>
              </a:r>
              <a:r>
                <a:rPr lang="es-ES" dirty="0">
                  <a:latin typeface="Consolas" panose="020B0609020204030204" pitchFamily="49" charset="0"/>
                  <a:ea typeface="Calibri" panose="020F0502020204030204" pitchFamily="34" charset="0"/>
                  <a:cs typeface="Times New Roman" panose="02020603050405020304" pitchFamily="18" charset="0"/>
                </a:rPr>
                <a:t>($b) = false;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($b);</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unset</a:t>
              </a:r>
              <a:r>
                <a:rPr lang="es-ES" dirty="0">
                  <a:latin typeface="Consolas" panose="020B0609020204030204" pitchFamily="49" charset="0"/>
                  <a:ea typeface="Calibri" panose="020F0502020204030204" pitchFamily="34" charset="0"/>
                  <a:cs typeface="Times New Roman" panose="02020603050405020304" pitchFamily="18" charset="0"/>
                </a:rPr>
                <a:t>($c); // Ahora </a:t>
              </a:r>
              <a:r>
                <a:rPr lang="es-ES" dirty="0" err="1">
                  <a:latin typeface="Consolas" panose="020B0609020204030204" pitchFamily="49" charset="0"/>
                  <a:ea typeface="Calibri" panose="020F0502020204030204" pitchFamily="34" charset="0"/>
                  <a:cs typeface="Times New Roman" panose="02020603050405020304" pitchFamily="18" charset="0"/>
                </a:rPr>
                <a:t>isset</a:t>
              </a:r>
              <a:r>
                <a:rPr lang="es-ES" dirty="0">
                  <a:latin typeface="Consolas" panose="020B0609020204030204" pitchFamily="49" charset="0"/>
                  <a:ea typeface="Calibri" panose="020F0502020204030204" pitchFamily="34" charset="0"/>
                  <a:cs typeface="Times New Roman" panose="02020603050405020304" pitchFamily="18" charset="0"/>
                </a:rPr>
                <a:t>($c) = false;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($c);</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3763645" y="7569099"/>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4.3</a:t>
              </a:r>
              <a:endParaRPr lang="es-ES" dirty="0"/>
            </a:p>
          </p:txBody>
        </p:sp>
      </p:grpSp>
    </p:spTree>
    <p:extLst>
      <p:ext uri="{BB962C8B-B14F-4D97-AF65-F5344CB8AC3E}">
        <p14:creationId xmlns:p14="http://schemas.microsoft.com/office/powerpoint/2010/main" val="2728825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Á</a:t>
            </a:r>
            <a:r>
              <a:rPr lang="es-ES" dirty="0" smtClean="0"/>
              <a:t>mbito de las variables</a:t>
            </a:r>
            <a:endParaRPr lang="es-ES" dirty="0"/>
          </a:p>
        </p:txBody>
      </p:sp>
      <p:sp>
        <p:nvSpPr>
          <p:cNvPr id="3" name="Marcador de contenido 2"/>
          <p:cNvSpPr>
            <a:spLocks noGrp="1"/>
          </p:cNvSpPr>
          <p:nvPr>
            <p:ph idx="1"/>
          </p:nvPr>
        </p:nvSpPr>
        <p:spPr>
          <a:xfrm>
            <a:off x="685801" y="2142067"/>
            <a:ext cx="10131425" cy="868551"/>
          </a:xfrm>
        </p:spPr>
        <p:txBody>
          <a:bodyPr>
            <a:normAutofit/>
          </a:bodyPr>
          <a:lstStyle/>
          <a:p>
            <a:r>
              <a:rPr lang="es-ES" dirty="0" smtClean="0"/>
              <a:t>El ámbito de una variable es el contexto dentro del que una variable esta definida.</a:t>
            </a:r>
          </a:p>
          <a:p>
            <a:r>
              <a:rPr lang="es-ES" dirty="0" smtClean="0"/>
              <a:t>Una variable definida en un ámbito simple estará disponible para todo el script.</a:t>
            </a:r>
            <a:endParaRPr lang="es-ES" dirty="0"/>
          </a:p>
        </p:txBody>
      </p:sp>
      <p:grpSp>
        <p:nvGrpSpPr>
          <p:cNvPr id="4" name="Grupo 3"/>
          <p:cNvGrpSpPr/>
          <p:nvPr/>
        </p:nvGrpSpPr>
        <p:grpSpPr>
          <a:xfrm>
            <a:off x="1106185" y="3863667"/>
            <a:ext cx="9290649" cy="1565702"/>
            <a:chOff x="3763644" y="4595651"/>
            <a:chExt cx="4664710" cy="2022464"/>
          </a:xfrm>
        </p:grpSpPr>
        <p:sp>
          <p:nvSpPr>
            <p:cNvPr id="5" name="Cuadro de texto 2"/>
            <p:cNvSpPr txBox="1">
              <a:spLocks noChangeArrowheads="1"/>
            </p:cNvSpPr>
            <p:nvPr/>
          </p:nvSpPr>
          <p:spPr bwMode="auto">
            <a:xfrm>
              <a:off x="3763644" y="4595651"/>
              <a:ext cx="4664710" cy="1739012"/>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$a=1;</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include</a:t>
              </a:r>
              <a:r>
                <a:rPr lang="es-ES" dirty="0">
                  <a:latin typeface="Consolas" panose="020B0609020204030204" pitchFamily="49" charset="0"/>
                  <a:ea typeface="Calibri" panose="020F0502020204030204" pitchFamily="34" charset="0"/>
                  <a:cs typeface="Times New Roman" panose="02020603050405020304" pitchFamily="18" charset="0"/>
                </a:rPr>
                <a:t> "code4_4.php";</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6" name="Rectángulo 5"/>
            <p:cNvSpPr/>
            <p:nvPr/>
          </p:nvSpPr>
          <p:spPr>
            <a:xfrm>
              <a:off x="3763644" y="6334663"/>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4.5</a:t>
              </a:r>
              <a:endParaRPr lang="es-ES" dirty="0"/>
            </a:p>
          </p:txBody>
        </p:sp>
      </p:grpSp>
    </p:spTree>
    <p:extLst>
      <p:ext uri="{BB962C8B-B14F-4D97-AF65-F5344CB8AC3E}">
        <p14:creationId xmlns:p14="http://schemas.microsoft.com/office/powerpoint/2010/main" val="232303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Juan </a:t>
            </a:r>
            <a:r>
              <a:rPr lang="es-ES" dirty="0" err="1" smtClean="0"/>
              <a:t>cairo</a:t>
            </a:r>
            <a:r>
              <a:rPr lang="es-ES" dirty="0" smtClean="0"/>
              <a:t> González </a:t>
            </a:r>
            <a:r>
              <a:rPr lang="es-ES" dirty="0" err="1" smtClean="0"/>
              <a:t>resendiz</a:t>
            </a:r>
            <a:endParaRPr lang="es-ES" dirty="0"/>
          </a:p>
        </p:txBody>
      </p:sp>
      <p:sp>
        <p:nvSpPr>
          <p:cNvPr id="3" name="Marcador de contenido 2"/>
          <p:cNvSpPr>
            <a:spLocks noGrp="1"/>
          </p:cNvSpPr>
          <p:nvPr>
            <p:ph idx="1"/>
          </p:nvPr>
        </p:nvSpPr>
        <p:spPr/>
        <p:txBody>
          <a:bodyPr/>
          <a:lstStyle/>
          <a:p>
            <a:r>
              <a:rPr lang="es-ES" dirty="0" smtClean="0"/>
              <a:t>1 año de experiencia en desarrollo web</a:t>
            </a:r>
          </a:p>
          <a:p>
            <a:r>
              <a:rPr lang="es-ES" dirty="0" smtClean="0"/>
              <a:t>3 meses de experiencia en modelado estadístico</a:t>
            </a:r>
          </a:p>
          <a:p>
            <a:r>
              <a:rPr lang="es-ES" dirty="0" smtClean="0"/>
              <a:t>Desarrollador </a:t>
            </a:r>
            <a:r>
              <a:rPr lang="es-ES" dirty="0" err="1" smtClean="0"/>
              <a:t>Jr</a:t>
            </a:r>
            <a:r>
              <a:rPr lang="es-ES" dirty="0" smtClean="0"/>
              <a:t> en </a:t>
            </a:r>
            <a:r>
              <a:rPr lang="es-ES" dirty="0" err="1"/>
              <a:t>Skytel</a:t>
            </a:r>
            <a:r>
              <a:rPr lang="es-ES" dirty="0"/>
              <a:t> Grupo.</a:t>
            </a:r>
          </a:p>
          <a:p>
            <a:r>
              <a:rPr lang="es-ES" dirty="0" smtClean="0"/>
              <a:t>Egresado de la </a:t>
            </a:r>
            <a:r>
              <a:rPr lang="es-ES" dirty="0"/>
              <a:t>carrera de Matemáticas Aplicadas y Computación.</a:t>
            </a:r>
            <a:r>
              <a:rPr lang="es-ES" dirty="0" smtClean="0"/>
              <a:t> </a:t>
            </a:r>
            <a:endParaRPr lang="es-ES" dirty="0"/>
          </a:p>
        </p:txBody>
      </p:sp>
    </p:spTree>
    <p:extLst>
      <p:ext uri="{BB962C8B-B14F-4D97-AF65-F5344CB8AC3E}">
        <p14:creationId xmlns:p14="http://schemas.microsoft.com/office/powerpoint/2010/main" val="3963830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8326" y="939594"/>
            <a:ext cx="10131425" cy="885805"/>
          </a:xfrm>
        </p:spPr>
        <p:txBody>
          <a:bodyPr/>
          <a:lstStyle/>
          <a:p>
            <a:r>
              <a:rPr lang="es-ES" dirty="0" smtClean="0"/>
              <a:t>Al interior de una función se introduce un ámbito local a la variable.</a:t>
            </a:r>
            <a:endParaRPr lang="es-ES" dirty="0"/>
          </a:p>
        </p:txBody>
      </p:sp>
      <p:grpSp>
        <p:nvGrpSpPr>
          <p:cNvPr id="4" name="Grupo 3"/>
          <p:cNvGrpSpPr/>
          <p:nvPr/>
        </p:nvGrpSpPr>
        <p:grpSpPr>
          <a:xfrm>
            <a:off x="1278715" y="2435776"/>
            <a:ext cx="9290651" cy="3142110"/>
            <a:chOff x="3763643" y="4595651"/>
            <a:chExt cx="4664711" cy="4058757"/>
          </a:xfrm>
        </p:grpSpPr>
        <p:sp>
          <p:nvSpPr>
            <p:cNvPr id="5" name="Cuadro de texto 2"/>
            <p:cNvSpPr txBox="1">
              <a:spLocks noChangeArrowheads="1"/>
            </p:cNvSpPr>
            <p:nvPr/>
          </p:nvSpPr>
          <p:spPr bwMode="auto">
            <a:xfrm>
              <a:off x="3763644" y="4595651"/>
              <a:ext cx="4664710" cy="3796407"/>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 = 1; /* ámbito global */</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function</a:t>
              </a:r>
              <a:r>
                <a:rPr lang="es-ES" dirty="0">
                  <a:latin typeface="Consolas" panose="020B0609020204030204" pitchFamily="49" charset="0"/>
                  <a:ea typeface="Calibri" panose="020F0502020204030204" pitchFamily="34" charset="0"/>
                  <a:cs typeface="Times New Roman" panose="02020603050405020304" pitchFamily="18" charset="0"/>
                </a:rPr>
                <a:t> test()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$a = 2;</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$a; /* referencia a una variable del ámbito local */</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test();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6" name="Rectángulo 5"/>
            <p:cNvSpPr/>
            <p:nvPr/>
          </p:nvSpPr>
          <p:spPr>
            <a:xfrm>
              <a:off x="3763643" y="8370956"/>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4.6</a:t>
              </a:r>
              <a:endParaRPr lang="es-ES" dirty="0"/>
            </a:p>
          </p:txBody>
        </p:sp>
      </p:grpSp>
    </p:spTree>
    <p:extLst>
      <p:ext uri="{BB962C8B-B14F-4D97-AF65-F5344CB8AC3E}">
        <p14:creationId xmlns:p14="http://schemas.microsoft.com/office/powerpoint/2010/main" val="3566115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797940" y="696700"/>
            <a:ext cx="10131425" cy="88580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ES" dirty="0" smtClean="0"/>
              <a:t>Uso de global.</a:t>
            </a:r>
            <a:endParaRPr lang="es-ES" dirty="0"/>
          </a:p>
        </p:txBody>
      </p:sp>
      <p:grpSp>
        <p:nvGrpSpPr>
          <p:cNvPr id="3" name="Grupo 2"/>
          <p:cNvGrpSpPr/>
          <p:nvPr/>
        </p:nvGrpSpPr>
        <p:grpSpPr>
          <a:xfrm>
            <a:off x="1218329" y="1906217"/>
            <a:ext cx="9290649" cy="3795543"/>
            <a:chOff x="3763644" y="4595651"/>
            <a:chExt cx="4664710" cy="4902816"/>
          </a:xfrm>
        </p:grpSpPr>
        <p:sp>
          <p:nvSpPr>
            <p:cNvPr id="4" name="Cuadro de texto 2"/>
            <p:cNvSpPr txBox="1">
              <a:spLocks noChangeArrowheads="1"/>
            </p:cNvSpPr>
            <p:nvPr/>
          </p:nvSpPr>
          <p:spPr bwMode="auto">
            <a:xfrm>
              <a:off x="3763644" y="4595651"/>
              <a:ext cx="4664710" cy="4619364"/>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 = 1;</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$b = 2;</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function</a:t>
              </a:r>
              <a:r>
                <a:rPr lang="es-ES" dirty="0">
                  <a:latin typeface="Consolas" panose="020B0609020204030204" pitchFamily="49" charset="0"/>
                  <a:ea typeface="Calibri" panose="020F0502020204030204" pitchFamily="34" charset="0"/>
                  <a:cs typeface="Times New Roman" panose="02020603050405020304" pitchFamily="18" charset="0"/>
                </a:rPr>
                <a:t> Suma()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global $a, $b;</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$b = $a + $b;</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Suma();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$b;</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5" name="Rectángulo 4"/>
            <p:cNvSpPr/>
            <p:nvPr/>
          </p:nvSpPr>
          <p:spPr>
            <a:xfrm>
              <a:off x="3763644" y="9215015"/>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4.7</a:t>
              </a:r>
              <a:endParaRPr lang="es-ES" dirty="0"/>
            </a:p>
          </p:txBody>
        </p:sp>
      </p:grpSp>
    </p:spTree>
    <p:extLst>
      <p:ext uri="{BB962C8B-B14F-4D97-AF65-F5344CB8AC3E}">
        <p14:creationId xmlns:p14="http://schemas.microsoft.com/office/powerpoint/2010/main" val="735343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p:cNvSpPr txBox="1">
            <a:spLocks/>
          </p:cNvSpPr>
          <p:nvPr/>
        </p:nvSpPr>
        <p:spPr>
          <a:xfrm>
            <a:off x="823818" y="696700"/>
            <a:ext cx="10131425" cy="88580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ES" dirty="0" smtClean="0"/>
              <a:t>Uso de $GLOBALS.</a:t>
            </a:r>
            <a:endParaRPr lang="es-ES" dirty="0"/>
          </a:p>
        </p:txBody>
      </p:sp>
      <p:grpSp>
        <p:nvGrpSpPr>
          <p:cNvPr id="3" name="Grupo 2"/>
          <p:cNvGrpSpPr/>
          <p:nvPr/>
        </p:nvGrpSpPr>
        <p:grpSpPr>
          <a:xfrm>
            <a:off x="1218326" y="1949350"/>
            <a:ext cx="9290651" cy="3502573"/>
            <a:chOff x="3763643" y="4595651"/>
            <a:chExt cx="4664711" cy="4524378"/>
          </a:xfrm>
        </p:grpSpPr>
        <p:sp>
          <p:nvSpPr>
            <p:cNvPr id="4" name="Cuadro de texto 2"/>
            <p:cNvSpPr txBox="1">
              <a:spLocks noChangeArrowheads="1"/>
            </p:cNvSpPr>
            <p:nvPr/>
          </p:nvSpPr>
          <p:spPr bwMode="auto">
            <a:xfrm>
              <a:off x="3763644" y="4595651"/>
              <a:ext cx="4664710" cy="4207885"/>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 = 1;</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$b = 2;</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function</a:t>
              </a:r>
              <a:r>
                <a:rPr lang="es-ES" dirty="0">
                  <a:latin typeface="Consolas" panose="020B0609020204030204" pitchFamily="49" charset="0"/>
                  <a:ea typeface="Calibri" panose="020F0502020204030204" pitchFamily="34" charset="0"/>
                  <a:cs typeface="Times New Roman" panose="02020603050405020304" pitchFamily="18" charset="0"/>
                </a:rPr>
                <a:t> Suma()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$GLOBALS['b'] = $GLOBALS['a'] + $GLOBALS['b'];</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Suma();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$b;</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5" name="Rectángulo 4"/>
            <p:cNvSpPr/>
            <p:nvPr/>
          </p:nvSpPr>
          <p:spPr>
            <a:xfrm>
              <a:off x="3763643" y="8836577"/>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4.8</a:t>
              </a:r>
              <a:endParaRPr lang="es-ES" dirty="0"/>
            </a:p>
          </p:txBody>
        </p:sp>
      </p:grpSp>
    </p:spTree>
    <p:extLst>
      <p:ext uri="{BB962C8B-B14F-4D97-AF65-F5344CB8AC3E}">
        <p14:creationId xmlns:p14="http://schemas.microsoft.com/office/powerpoint/2010/main" val="1604823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Variables </a:t>
            </a:r>
            <a:r>
              <a:rPr lang="es-ES" dirty="0" err="1" smtClean="0"/>
              <a:t>variables</a:t>
            </a:r>
            <a:endParaRPr lang="es-ES" dirty="0"/>
          </a:p>
        </p:txBody>
      </p:sp>
      <p:sp>
        <p:nvSpPr>
          <p:cNvPr id="3" name="Marcador de contenido 2"/>
          <p:cNvSpPr>
            <a:spLocks noGrp="1"/>
          </p:cNvSpPr>
          <p:nvPr>
            <p:ph idx="1"/>
          </p:nvPr>
        </p:nvSpPr>
        <p:spPr>
          <a:xfrm>
            <a:off x="685801" y="2142067"/>
            <a:ext cx="10131425" cy="842673"/>
          </a:xfrm>
        </p:spPr>
        <p:txBody>
          <a:bodyPr/>
          <a:lstStyle/>
          <a:p>
            <a:r>
              <a:rPr lang="es-ES" dirty="0" smtClean="0"/>
              <a:t>Una variable variables es el nombre de una variable que puede ser usada dinámicamente.</a:t>
            </a:r>
            <a:endParaRPr lang="es-ES" dirty="0"/>
          </a:p>
        </p:txBody>
      </p:sp>
      <p:grpSp>
        <p:nvGrpSpPr>
          <p:cNvPr id="4" name="Grupo 3"/>
          <p:cNvGrpSpPr/>
          <p:nvPr/>
        </p:nvGrpSpPr>
        <p:grpSpPr>
          <a:xfrm>
            <a:off x="1218329" y="3180413"/>
            <a:ext cx="9290649" cy="2521348"/>
            <a:chOff x="3763644" y="6241567"/>
            <a:chExt cx="4664710" cy="3256900"/>
          </a:xfrm>
        </p:grpSpPr>
        <p:sp>
          <p:nvSpPr>
            <p:cNvPr id="5" name="Cuadro de texto 2"/>
            <p:cNvSpPr txBox="1">
              <a:spLocks noChangeArrowheads="1"/>
            </p:cNvSpPr>
            <p:nvPr/>
          </p:nvSpPr>
          <p:spPr bwMode="auto">
            <a:xfrm>
              <a:off x="3763644" y="6241567"/>
              <a:ext cx="4664710" cy="2973448"/>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$a="hola";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$$a="mundo";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"$a ${$a}";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"$a $hola";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6" name="Rectángulo 5"/>
            <p:cNvSpPr/>
            <p:nvPr/>
          </p:nvSpPr>
          <p:spPr>
            <a:xfrm>
              <a:off x="3763644" y="9215015"/>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4.9</a:t>
              </a:r>
              <a:endParaRPr lang="es-ES" dirty="0"/>
            </a:p>
          </p:txBody>
        </p:sp>
      </p:grpSp>
    </p:spTree>
    <p:extLst>
      <p:ext uri="{BB962C8B-B14F-4D97-AF65-F5344CB8AC3E}">
        <p14:creationId xmlns:p14="http://schemas.microsoft.com/office/powerpoint/2010/main" val="377568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Constantes</a:t>
            </a:r>
            <a:endParaRPr lang="es-ES" dirty="0"/>
          </a:p>
        </p:txBody>
      </p:sp>
      <p:sp>
        <p:nvSpPr>
          <p:cNvPr id="3" name="Marcador de contenido 2"/>
          <p:cNvSpPr>
            <a:spLocks noGrp="1"/>
          </p:cNvSpPr>
          <p:nvPr>
            <p:ph idx="1"/>
          </p:nvPr>
        </p:nvSpPr>
        <p:spPr>
          <a:xfrm>
            <a:off x="685801" y="2142068"/>
            <a:ext cx="10131425" cy="2041744"/>
          </a:xfrm>
        </p:spPr>
        <p:txBody>
          <a:bodyPr/>
          <a:lstStyle/>
          <a:p>
            <a:r>
              <a:rPr lang="es-ES" dirty="0" smtClean="0"/>
              <a:t>Una constante es un identificador para un valor simple, como su nombre lo dice, este valor no puede ser cambiado durante la ejecución del script.</a:t>
            </a:r>
          </a:p>
          <a:p>
            <a:r>
              <a:rPr lang="es-ES" dirty="0" smtClean="0"/>
              <a:t>El nombre de una constante debe.</a:t>
            </a:r>
          </a:p>
          <a:p>
            <a:pPr lvl="1"/>
            <a:r>
              <a:rPr lang="es-ES" dirty="0" smtClean="0"/>
              <a:t>Empezar con una letra o guion bajo.</a:t>
            </a:r>
          </a:p>
          <a:p>
            <a:pPr lvl="1"/>
            <a:r>
              <a:rPr lang="es-ES" dirty="0" smtClean="0"/>
              <a:t>Continuar por una cantidad indefinida de letras, número o guiones bajos.</a:t>
            </a:r>
          </a:p>
        </p:txBody>
      </p:sp>
      <p:grpSp>
        <p:nvGrpSpPr>
          <p:cNvPr id="4" name="Grupo 3"/>
          <p:cNvGrpSpPr/>
          <p:nvPr/>
        </p:nvGrpSpPr>
        <p:grpSpPr>
          <a:xfrm>
            <a:off x="1106188" y="4433757"/>
            <a:ext cx="9290649" cy="1565702"/>
            <a:chOff x="3763644" y="4595651"/>
            <a:chExt cx="4664710" cy="2022464"/>
          </a:xfrm>
        </p:grpSpPr>
        <p:sp>
          <p:nvSpPr>
            <p:cNvPr id="5" name="Cuadro de texto 2"/>
            <p:cNvSpPr txBox="1">
              <a:spLocks noChangeArrowheads="1"/>
            </p:cNvSpPr>
            <p:nvPr/>
          </p:nvSpPr>
          <p:spPr bwMode="auto">
            <a:xfrm>
              <a:off x="3763644" y="4595651"/>
              <a:ext cx="4664710" cy="1739012"/>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define("CONSTANTE", "Hola mundo.");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CONSTANTE; // muestra "Hola mundo."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6" name="Rectángulo 5"/>
            <p:cNvSpPr/>
            <p:nvPr/>
          </p:nvSpPr>
          <p:spPr>
            <a:xfrm>
              <a:off x="3763644" y="6334663"/>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5.1</a:t>
              </a:r>
              <a:endParaRPr lang="es-ES" dirty="0"/>
            </a:p>
          </p:txBody>
        </p:sp>
      </p:grpSp>
    </p:spTree>
    <p:extLst>
      <p:ext uri="{BB962C8B-B14F-4D97-AF65-F5344CB8AC3E}">
        <p14:creationId xmlns:p14="http://schemas.microsoft.com/office/powerpoint/2010/main" val="1793272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1675529" y="500113"/>
            <a:ext cx="9290649" cy="5706836"/>
            <a:chOff x="3763644" y="4595651"/>
            <a:chExt cx="4664710" cy="7371690"/>
          </a:xfrm>
        </p:grpSpPr>
        <p:sp>
          <p:nvSpPr>
            <p:cNvPr id="6" name="Cuadro de texto 2"/>
            <p:cNvSpPr txBox="1">
              <a:spLocks noChangeArrowheads="1"/>
            </p:cNvSpPr>
            <p:nvPr/>
          </p:nvSpPr>
          <p:spPr bwMode="auto">
            <a:xfrm>
              <a:off x="3763644" y="4595651"/>
              <a:ext cx="4664710" cy="7088238"/>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Funciona a partir de PHP 5.3.0</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const</a:t>
              </a:r>
              <a:r>
                <a:rPr lang="es-ES" dirty="0">
                  <a:latin typeface="Consolas" panose="020B0609020204030204" pitchFamily="49" charset="0"/>
                  <a:ea typeface="Calibri" panose="020F0502020204030204" pitchFamily="34" charset="0"/>
                  <a:cs typeface="Times New Roman" panose="02020603050405020304" pitchFamily="18" charset="0"/>
                </a:rPr>
                <a:t> CONSTANTE = 'Hola Mundo';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CONSTANTE;</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Funciona a partir de PHP 5.6.0</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const</a:t>
              </a:r>
              <a:r>
                <a:rPr lang="es-ES" dirty="0">
                  <a:latin typeface="Consolas" panose="020B0609020204030204" pitchFamily="49" charset="0"/>
                  <a:ea typeface="Calibri" panose="020F0502020204030204" pitchFamily="34" charset="0"/>
                  <a:cs typeface="Times New Roman" panose="02020603050405020304" pitchFamily="18" charset="0"/>
                </a:rPr>
                <a:t> OTRA_CONSTANTE = CONSTANTE.'; Adiós Mundo';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OTRA_CONSTANTE;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const</a:t>
              </a:r>
              <a:r>
                <a:rPr lang="es-ES" dirty="0">
                  <a:latin typeface="Consolas" panose="020B0609020204030204" pitchFamily="49" charset="0"/>
                  <a:ea typeface="Calibri" panose="020F0502020204030204" pitchFamily="34" charset="0"/>
                  <a:cs typeface="Times New Roman" panose="02020603050405020304" pitchFamily="18" charset="0"/>
                </a:rPr>
                <a:t> ANIMALES = array('perro', 'gato', 'pájaro');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ANIMALES[1]; // muestra "gato"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Funciona a partir de PHP 7</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define('ANIMALES', array(</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'perro',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'gato',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'pájaro'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ANIMALES[1]; // muestra "gato"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7" name="Rectángulo 6"/>
            <p:cNvSpPr/>
            <p:nvPr/>
          </p:nvSpPr>
          <p:spPr>
            <a:xfrm>
              <a:off x="3763644" y="11683889"/>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smtClean="0"/>
                <a:t>Código 5.2</a:t>
              </a:r>
              <a:endParaRPr lang="es-ES" dirty="0"/>
            </a:p>
          </p:txBody>
        </p:sp>
      </p:grpSp>
    </p:spTree>
    <p:extLst>
      <p:ext uri="{BB962C8B-B14F-4D97-AF65-F5344CB8AC3E}">
        <p14:creationId xmlns:p14="http://schemas.microsoft.com/office/powerpoint/2010/main" val="104585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Operadores</a:t>
            </a:r>
            <a:endParaRPr lang="es-ES" dirty="0"/>
          </a:p>
        </p:txBody>
      </p:sp>
      <p:sp>
        <p:nvSpPr>
          <p:cNvPr id="3" name="Marcador de contenido 2"/>
          <p:cNvSpPr>
            <a:spLocks noGrp="1"/>
          </p:cNvSpPr>
          <p:nvPr>
            <p:ph idx="1"/>
          </p:nvPr>
        </p:nvSpPr>
        <p:spPr/>
        <p:txBody>
          <a:bodyPr/>
          <a:lstStyle/>
          <a:p>
            <a:r>
              <a:rPr lang="es-ES" dirty="0" smtClean="0"/>
              <a:t>Un operador es “un algo” que toma una o mas “expresiones” y produce otro valor (otra expresión).</a:t>
            </a:r>
          </a:p>
          <a:p>
            <a:r>
              <a:rPr lang="es-ES" dirty="0" smtClean="0"/>
              <a:t>Una operación es una “expresión”.</a:t>
            </a:r>
          </a:p>
          <a:p>
            <a:r>
              <a:rPr lang="es-ES" dirty="0" smtClean="0"/>
              <a:t>Hay unarios (!, ++)</a:t>
            </a:r>
          </a:p>
          <a:p>
            <a:r>
              <a:rPr lang="es-ES" dirty="0" smtClean="0"/>
              <a:t>Binarios (+, -, *, /, %, ==, &gt;, &lt;, casi todos D;)</a:t>
            </a:r>
          </a:p>
          <a:p>
            <a:r>
              <a:rPr lang="es-ES" dirty="0" smtClean="0"/>
              <a:t>Ternarios (? y… ya )</a:t>
            </a:r>
            <a:endParaRPr lang="es-ES" dirty="0"/>
          </a:p>
        </p:txBody>
      </p:sp>
    </p:spTree>
    <p:extLst>
      <p:ext uri="{BB962C8B-B14F-4D97-AF65-F5344CB8AC3E}">
        <p14:creationId xmlns:p14="http://schemas.microsoft.com/office/powerpoint/2010/main" val="882271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una EXPRESIÓN?</a:t>
            </a:r>
            <a:endParaRPr lang="es-ES" dirty="0"/>
          </a:p>
        </p:txBody>
      </p:sp>
      <p:sp>
        <p:nvSpPr>
          <p:cNvPr id="3" name="Marcador de contenido 2"/>
          <p:cNvSpPr>
            <a:spLocks noGrp="1"/>
          </p:cNvSpPr>
          <p:nvPr>
            <p:ph idx="1"/>
          </p:nvPr>
        </p:nvSpPr>
        <p:spPr/>
        <p:txBody>
          <a:bodyPr/>
          <a:lstStyle/>
          <a:p>
            <a:r>
              <a:rPr lang="es-ES" dirty="0"/>
              <a:t>“CUALQUIER COSA QUE TENGA UN VALOR”. </a:t>
            </a:r>
            <a:r>
              <a:rPr lang="es-ES" i="1" dirty="0" smtClean="0"/>
              <a:t>Fuente, php.net</a:t>
            </a:r>
            <a:endParaRPr lang="es-ES" dirty="0" smtClean="0"/>
          </a:p>
          <a:p>
            <a:r>
              <a:rPr lang="es-ES" dirty="0" smtClean="0"/>
              <a:t>Pueden ser.</a:t>
            </a:r>
          </a:p>
          <a:p>
            <a:pPr lvl="1"/>
            <a:r>
              <a:rPr lang="es-ES" dirty="0" smtClean="0"/>
              <a:t>Constantes</a:t>
            </a:r>
          </a:p>
          <a:p>
            <a:pPr lvl="1"/>
            <a:r>
              <a:rPr lang="es-ES" dirty="0" smtClean="0"/>
              <a:t>Variables</a:t>
            </a:r>
          </a:p>
          <a:p>
            <a:pPr lvl="1"/>
            <a:r>
              <a:rPr lang="es-ES" dirty="0" smtClean="0"/>
              <a:t>Funciones</a:t>
            </a:r>
          </a:p>
          <a:p>
            <a:pPr lvl="1"/>
            <a:r>
              <a:rPr lang="es-ES" dirty="0" smtClean="0"/>
              <a:t>Operaciones</a:t>
            </a:r>
          </a:p>
          <a:p>
            <a:pPr lvl="1"/>
            <a:r>
              <a:rPr lang="es-ES" dirty="0" smtClean="0"/>
              <a:t>Etc.</a:t>
            </a:r>
          </a:p>
        </p:txBody>
      </p:sp>
    </p:spTree>
    <p:extLst>
      <p:ext uri="{BB962C8B-B14F-4D97-AF65-F5344CB8AC3E}">
        <p14:creationId xmlns:p14="http://schemas.microsoft.com/office/powerpoint/2010/main" val="2987463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PreceDEncia</a:t>
            </a:r>
            <a:r>
              <a:rPr lang="es-ES" dirty="0" smtClean="0"/>
              <a:t> de Operadores</a:t>
            </a:r>
            <a:endParaRPr lang="es-ES" dirty="0"/>
          </a:p>
        </p:txBody>
      </p:sp>
      <p:sp>
        <p:nvSpPr>
          <p:cNvPr id="3" name="Marcador de contenido 2"/>
          <p:cNvSpPr>
            <a:spLocks noGrp="1"/>
          </p:cNvSpPr>
          <p:nvPr>
            <p:ph idx="1"/>
          </p:nvPr>
        </p:nvSpPr>
        <p:spPr>
          <a:xfrm>
            <a:off x="685801" y="2142068"/>
            <a:ext cx="10131425" cy="877177"/>
          </a:xfrm>
        </p:spPr>
        <p:txBody>
          <a:bodyPr/>
          <a:lstStyle/>
          <a:p>
            <a:r>
              <a:rPr lang="es-ES" dirty="0" smtClean="0"/>
              <a:t>Indica el orden en la que las operaciones se ejecutan en una expresión, el de mayor precedencia se ejecuta primero</a:t>
            </a:r>
          </a:p>
        </p:txBody>
      </p:sp>
      <p:grpSp>
        <p:nvGrpSpPr>
          <p:cNvPr id="4" name="Grupo 3"/>
          <p:cNvGrpSpPr/>
          <p:nvPr/>
        </p:nvGrpSpPr>
        <p:grpSpPr>
          <a:xfrm>
            <a:off x="1106187" y="3095446"/>
            <a:ext cx="9290651" cy="2521348"/>
            <a:chOff x="3763643" y="4595651"/>
            <a:chExt cx="4664711" cy="3256900"/>
          </a:xfrm>
        </p:grpSpPr>
        <p:sp>
          <p:nvSpPr>
            <p:cNvPr id="5" name="Cuadro de texto 2"/>
            <p:cNvSpPr txBox="1">
              <a:spLocks noChangeArrowheads="1"/>
            </p:cNvSpPr>
            <p:nvPr/>
          </p:nvSpPr>
          <p:spPr bwMode="auto">
            <a:xfrm>
              <a:off x="3763644" y="4595651"/>
              <a:ext cx="4664710" cy="2973448"/>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$a=2+3*5; //es 30</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/*Los paréntesis se usan para forzar la </a:t>
              </a:r>
              <a:r>
                <a:rPr lang="es-ES" dirty="0" smtClean="0">
                  <a:latin typeface="Consolas" panose="020B0609020204030204" pitchFamily="49" charset="0"/>
                  <a:ea typeface="Calibri" panose="020F0502020204030204" pitchFamily="34" charset="0"/>
                  <a:cs typeface="Times New Roman" panose="02020603050405020304" pitchFamily="18" charset="0"/>
                </a:rPr>
                <a:t>precedencia*/</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$b=(2+3)*5; //es 25</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$b;</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6" name="Rectángulo 5"/>
            <p:cNvSpPr/>
            <p:nvPr/>
          </p:nvSpPr>
          <p:spPr>
            <a:xfrm>
              <a:off x="3763643" y="7569099"/>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6.1</a:t>
              </a:r>
              <a:endParaRPr lang="es-ES" dirty="0"/>
            </a:p>
          </p:txBody>
        </p:sp>
      </p:grpSp>
    </p:spTree>
    <p:extLst>
      <p:ext uri="{BB962C8B-B14F-4D97-AF65-F5344CB8AC3E}">
        <p14:creationId xmlns:p14="http://schemas.microsoft.com/office/powerpoint/2010/main" val="2412069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5799" y="1293963"/>
            <a:ext cx="10131425" cy="474452"/>
          </a:xfrm>
        </p:spPr>
        <p:txBody>
          <a:bodyPr/>
          <a:lstStyle/>
          <a:p>
            <a:r>
              <a:rPr lang="es-ES" dirty="0" smtClean="0"/>
              <a:t>Si los operadores son de igual precedencia su </a:t>
            </a:r>
            <a:r>
              <a:rPr lang="es-ES" dirty="0" err="1" smtClean="0"/>
              <a:t>asociatividad</a:t>
            </a:r>
            <a:r>
              <a:rPr lang="es-ES" dirty="0" smtClean="0"/>
              <a:t> decide como se agrupan.</a:t>
            </a:r>
            <a:endParaRPr lang="es-ES" dirty="0"/>
          </a:p>
        </p:txBody>
      </p:sp>
      <p:grpSp>
        <p:nvGrpSpPr>
          <p:cNvPr id="5" name="Grupo 4"/>
          <p:cNvGrpSpPr/>
          <p:nvPr/>
        </p:nvGrpSpPr>
        <p:grpSpPr>
          <a:xfrm>
            <a:off x="1106188" y="2555396"/>
            <a:ext cx="9290649" cy="3158446"/>
            <a:chOff x="3763644" y="4622347"/>
            <a:chExt cx="4664710" cy="4079858"/>
          </a:xfrm>
        </p:grpSpPr>
        <p:sp>
          <p:nvSpPr>
            <p:cNvPr id="6" name="Cuadro de texto 2"/>
            <p:cNvSpPr txBox="1">
              <a:spLocks noChangeArrowheads="1"/>
            </p:cNvSpPr>
            <p:nvPr/>
          </p:nvSpPr>
          <p:spPr bwMode="auto">
            <a:xfrm>
              <a:off x="3763644" y="4622347"/>
              <a:ext cx="4664710" cy="3796406"/>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$a=2-4-2; </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es -8 porque - tiene </a:t>
              </a:r>
              <a:r>
                <a:rPr lang="es-ES" dirty="0" err="1">
                  <a:latin typeface="Consolas" panose="020B0609020204030204" pitchFamily="49" charset="0"/>
                  <a:ea typeface="Calibri" panose="020F0502020204030204" pitchFamily="34" charset="0"/>
                  <a:cs typeface="Times New Roman" panose="02020603050405020304" pitchFamily="18" charset="0"/>
                </a:rPr>
                <a:t>asociatividad</a:t>
              </a:r>
              <a:r>
                <a:rPr lang="es-ES" dirty="0">
                  <a:latin typeface="Consolas" panose="020B0609020204030204" pitchFamily="49" charset="0"/>
                  <a:ea typeface="Calibri" panose="020F0502020204030204" pitchFamily="34" charset="0"/>
                  <a:cs typeface="Times New Roman" panose="02020603050405020304" pitchFamily="18" charset="0"/>
                </a:rPr>
                <a:t> a la izquierda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Se </a:t>
              </a:r>
              <a:r>
                <a:rPr lang="es-ES" dirty="0" err="1">
                  <a:latin typeface="Consolas" panose="020B0609020204030204" pitchFamily="49" charset="0"/>
                  <a:ea typeface="Calibri" panose="020F0502020204030204" pitchFamily="34" charset="0"/>
                  <a:cs typeface="Times New Roman" panose="02020603050405020304" pitchFamily="18" charset="0"/>
                </a:rPr>
                <a:t>evalua</a:t>
              </a:r>
              <a:r>
                <a:rPr lang="es-ES" dirty="0">
                  <a:latin typeface="Consolas" panose="020B0609020204030204" pitchFamily="49" charset="0"/>
                  <a:ea typeface="Calibri" panose="020F0502020204030204" pitchFamily="34" charset="0"/>
                  <a:cs typeface="Times New Roman" panose="02020603050405020304" pitchFamily="18" charset="0"/>
                </a:rPr>
                <a:t> (2-4)-2</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$b=2-(4-2); //es 0</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$b;</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7" name="Rectángulo 6"/>
            <p:cNvSpPr/>
            <p:nvPr/>
          </p:nvSpPr>
          <p:spPr>
            <a:xfrm>
              <a:off x="3763644" y="8418753"/>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6.2</a:t>
              </a:r>
              <a:endParaRPr lang="es-ES" dirty="0"/>
            </a:p>
          </p:txBody>
        </p:sp>
      </p:grpSp>
    </p:spTree>
    <p:extLst>
      <p:ext uri="{BB962C8B-B14F-4D97-AF65-F5344CB8AC3E}">
        <p14:creationId xmlns:p14="http://schemas.microsoft.com/office/powerpoint/2010/main" val="846891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¿Qué Es PHP?</a:t>
            </a:r>
            <a:endParaRPr lang="es-ES" dirty="0"/>
          </a:p>
        </p:txBody>
      </p:sp>
      <p:sp>
        <p:nvSpPr>
          <p:cNvPr id="5" name="Marcador de texto 4"/>
          <p:cNvSpPr>
            <a:spLocks noGrp="1"/>
          </p:cNvSpPr>
          <p:nvPr>
            <p:ph type="body" idx="1"/>
          </p:nvPr>
        </p:nvSpPr>
        <p:spPr/>
        <p:txBody>
          <a:bodyPr/>
          <a:lstStyle/>
          <a:p>
            <a:r>
              <a:rPr lang="es-ES" dirty="0" smtClean="0"/>
              <a:t>¿Qué es?, ¿con qué se come? y ¿cómo se come?</a:t>
            </a:r>
            <a:endParaRPr lang="es-ES" dirty="0"/>
          </a:p>
        </p:txBody>
      </p:sp>
    </p:spTree>
    <p:extLst>
      <p:ext uri="{BB962C8B-B14F-4D97-AF65-F5344CB8AC3E}">
        <p14:creationId xmlns:p14="http://schemas.microsoft.com/office/powerpoint/2010/main" val="3948951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685799" y="1293963"/>
            <a:ext cx="10131425" cy="474452"/>
          </a:xfrm>
        </p:spPr>
        <p:txBody>
          <a:bodyPr>
            <a:normAutofit fontScale="92500"/>
          </a:bodyPr>
          <a:lstStyle/>
          <a:p>
            <a:r>
              <a:rPr lang="es-ES" dirty="0" smtClean="0"/>
              <a:t>Si los operadores son de igual precedencia y no son asociativos no pueden ser usados en la misma expresión.</a:t>
            </a:r>
            <a:endParaRPr lang="es-ES" dirty="0"/>
          </a:p>
        </p:txBody>
      </p:sp>
      <p:grpSp>
        <p:nvGrpSpPr>
          <p:cNvPr id="5" name="Grupo 4"/>
          <p:cNvGrpSpPr/>
          <p:nvPr/>
        </p:nvGrpSpPr>
        <p:grpSpPr>
          <a:xfrm>
            <a:off x="1106188" y="2555395"/>
            <a:ext cx="9290649" cy="2202799"/>
            <a:chOff x="3763644" y="4622347"/>
            <a:chExt cx="4664710" cy="2845421"/>
          </a:xfrm>
        </p:grpSpPr>
        <p:sp>
          <p:nvSpPr>
            <p:cNvPr id="6" name="Cuadro de texto 2"/>
            <p:cNvSpPr txBox="1">
              <a:spLocks noChangeArrowheads="1"/>
            </p:cNvSpPr>
            <p:nvPr/>
          </p:nvSpPr>
          <p:spPr bwMode="auto">
            <a:xfrm>
              <a:off x="3763644" y="4622347"/>
              <a:ext cx="4664710" cy="2561969"/>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$a=1;</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$b=2;</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smtClean="0">
                  <a:latin typeface="Consolas" panose="020B0609020204030204" pitchFamily="49" charset="0"/>
                  <a:ea typeface="Calibri" panose="020F0502020204030204" pitchFamily="34" charset="0"/>
                  <a:cs typeface="Times New Roman" panose="02020603050405020304" pitchFamily="18" charset="0"/>
                </a:rPr>
                <a:t>c=1;</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$a&lt;$b&gt;$c;</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7" name="Rectángulo 6"/>
            <p:cNvSpPr/>
            <p:nvPr/>
          </p:nvSpPr>
          <p:spPr>
            <a:xfrm>
              <a:off x="3763644" y="7184316"/>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6.3</a:t>
              </a:r>
              <a:endParaRPr lang="es-ES" dirty="0"/>
            </a:p>
          </p:txBody>
        </p:sp>
      </p:grpSp>
    </p:spTree>
    <p:extLst>
      <p:ext uri="{BB962C8B-B14F-4D97-AF65-F5344CB8AC3E}">
        <p14:creationId xmlns:p14="http://schemas.microsoft.com/office/powerpoint/2010/main" val="2372841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OPERAdores</a:t>
            </a:r>
            <a:r>
              <a:rPr lang="es-ES" dirty="0" smtClean="0"/>
              <a:t> aritméticos</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281982735"/>
              </p:ext>
            </p:extLst>
          </p:nvPr>
        </p:nvGraphicFramePr>
        <p:xfrm>
          <a:off x="685801" y="2141538"/>
          <a:ext cx="10718319" cy="3337560"/>
        </p:xfrm>
        <a:graphic>
          <a:graphicData uri="http://schemas.openxmlformats.org/drawingml/2006/table">
            <a:tbl>
              <a:tblPr firstRow="1" bandRow="1">
                <a:tableStyleId>{5C22544A-7EE6-4342-B048-85BDC9FD1C3A}</a:tableStyleId>
              </a:tblPr>
              <a:tblGrid>
                <a:gridCol w="1519500"/>
                <a:gridCol w="1971243"/>
                <a:gridCol w="7227576"/>
              </a:tblGrid>
              <a:tr h="370840">
                <a:tc>
                  <a:txBody>
                    <a:bodyPr/>
                    <a:lstStyle/>
                    <a:p>
                      <a:r>
                        <a:rPr lang="es-ES" dirty="0" smtClean="0"/>
                        <a:t>Ejemplo</a:t>
                      </a:r>
                      <a:endParaRPr lang="es-ES" dirty="0"/>
                    </a:p>
                  </a:txBody>
                  <a:tcPr/>
                </a:tc>
                <a:tc>
                  <a:txBody>
                    <a:bodyPr/>
                    <a:lstStyle/>
                    <a:p>
                      <a:r>
                        <a:rPr lang="es-ES" dirty="0" smtClean="0"/>
                        <a:t>Nombre</a:t>
                      </a:r>
                      <a:endParaRPr lang="es-ES" dirty="0"/>
                    </a:p>
                  </a:txBody>
                  <a:tcPr/>
                </a:tc>
                <a:tc>
                  <a:txBody>
                    <a:bodyPr/>
                    <a:lstStyle/>
                    <a:p>
                      <a:r>
                        <a:rPr lang="es-ES" dirty="0" smtClean="0"/>
                        <a:t>Descripción</a:t>
                      </a:r>
                      <a:endParaRPr lang="es-ES" dirty="0"/>
                    </a:p>
                  </a:txBody>
                  <a:tcPr/>
                </a:tc>
              </a:tr>
              <a:tr h="370840">
                <a:tc>
                  <a:txBody>
                    <a:bodyPr/>
                    <a:lstStyle/>
                    <a:p>
                      <a:r>
                        <a:rPr lang="es-ES" dirty="0" smtClean="0"/>
                        <a:t>+$a</a:t>
                      </a:r>
                      <a:endParaRPr lang="es-ES" dirty="0"/>
                    </a:p>
                  </a:txBody>
                  <a:tcPr/>
                </a:tc>
                <a:tc>
                  <a:txBody>
                    <a:bodyPr/>
                    <a:lstStyle/>
                    <a:p>
                      <a:r>
                        <a:rPr lang="es-ES" dirty="0" smtClean="0"/>
                        <a:t>Identidad</a:t>
                      </a:r>
                      <a:endParaRPr lang="es-ES" dirty="0"/>
                    </a:p>
                  </a:txBody>
                  <a:tcPr/>
                </a:tc>
                <a:tc>
                  <a:txBody>
                    <a:bodyPr/>
                    <a:lstStyle/>
                    <a:p>
                      <a:pPr algn="just"/>
                      <a:r>
                        <a:rPr lang="es-ES" dirty="0" smtClean="0"/>
                        <a:t>Conversión de $a </a:t>
                      </a:r>
                      <a:r>
                        <a:rPr lang="es-ES" dirty="0" err="1" smtClean="0"/>
                        <a:t>a</a:t>
                      </a:r>
                      <a:r>
                        <a:rPr lang="es-ES" dirty="0" smtClean="0"/>
                        <a:t> </a:t>
                      </a:r>
                      <a:r>
                        <a:rPr lang="es-ES" i="1" dirty="0" err="1" smtClean="0"/>
                        <a:t>int</a:t>
                      </a:r>
                      <a:r>
                        <a:rPr lang="es-ES" i="1" dirty="0" smtClean="0"/>
                        <a:t> </a:t>
                      </a:r>
                      <a:r>
                        <a:rPr lang="es-ES" i="0" dirty="0" smtClean="0"/>
                        <a:t>o</a:t>
                      </a:r>
                      <a:r>
                        <a:rPr lang="es-ES" i="1" dirty="0" smtClean="0"/>
                        <a:t> </a:t>
                      </a:r>
                      <a:r>
                        <a:rPr lang="es-ES" i="1" dirty="0" err="1" smtClean="0"/>
                        <a:t>float</a:t>
                      </a:r>
                      <a:endParaRPr lang="es-ES" dirty="0"/>
                    </a:p>
                  </a:txBody>
                  <a:tcPr/>
                </a:tc>
              </a:tr>
              <a:tr h="370840">
                <a:tc>
                  <a:txBody>
                    <a:bodyPr/>
                    <a:lstStyle/>
                    <a:p>
                      <a:r>
                        <a:rPr lang="es-ES" dirty="0" smtClean="0"/>
                        <a:t>-$a</a:t>
                      </a:r>
                      <a:endParaRPr lang="es-ES" dirty="0"/>
                    </a:p>
                  </a:txBody>
                  <a:tcPr/>
                </a:tc>
                <a:tc>
                  <a:txBody>
                    <a:bodyPr/>
                    <a:lstStyle/>
                    <a:p>
                      <a:r>
                        <a:rPr lang="es-ES" dirty="0" smtClean="0"/>
                        <a:t>Negación</a:t>
                      </a:r>
                      <a:endParaRPr lang="es-ES" dirty="0"/>
                    </a:p>
                  </a:txBody>
                  <a:tcPr/>
                </a:tc>
                <a:tc>
                  <a:txBody>
                    <a:bodyPr/>
                    <a:lstStyle/>
                    <a:p>
                      <a:r>
                        <a:rPr lang="es-ES" dirty="0" smtClean="0"/>
                        <a:t>Opuesto</a:t>
                      </a:r>
                      <a:r>
                        <a:rPr lang="es-ES" baseline="0" dirty="0" smtClean="0"/>
                        <a:t> de $a</a:t>
                      </a:r>
                      <a:endParaRPr lang="es-ES" dirty="0"/>
                    </a:p>
                  </a:txBody>
                  <a:tcPr/>
                </a:tc>
              </a:tr>
              <a:tr h="370840">
                <a:tc>
                  <a:txBody>
                    <a:bodyPr/>
                    <a:lstStyle/>
                    <a:p>
                      <a:r>
                        <a:rPr lang="es-ES" dirty="0" smtClean="0"/>
                        <a:t>$a</a:t>
                      </a:r>
                      <a:r>
                        <a:rPr lang="es-ES" baseline="0" dirty="0" smtClean="0"/>
                        <a:t> + $b</a:t>
                      </a:r>
                    </a:p>
                  </a:txBody>
                  <a:tcPr/>
                </a:tc>
                <a:tc>
                  <a:txBody>
                    <a:bodyPr/>
                    <a:lstStyle/>
                    <a:p>
                      <a:r>
                        <a:rPr lang="es-ES" dirty="0" smtClean="0"/>
                        <a:t>Adición</a:t>
                      </a:r>
                      <a:endParaRPr lang="es-ES" dirty="0"/>
                    </a:p>
                  </a:txBody>
                  <a:tcPr/>
                </a:tc>
                <a:tc>
                  <a:txBody>
                    <a:bodyPr/>
                    <a:lstStyle/>
                    <a:p>
                      <a:r>
                        <a:rPr lang="es-ES" dirty="0" smtClean="0"/>
                        <a:t>Suma de $a y $b</a:t>
                      </a:r>
                      <a:endParaRPr lang="es-ES" dirty="0"/>
                    </a:p>
                  </a:txBody>
                  <a:tcPr/>
                </a:tc>
              </a:tr>
              <a:tr h="370840">
                <a:tc>
                  <a:txBody>
                    <a:bodyPr/>
                    <a:lstStyle/>
                    <a:p>
                      <a:r>
                        <a:rPr lang="es-ES" dirty="0" smtClean="0"/>
                        <a:t>$a - $b</a:t>
                      </a:r>
                      <a:endParaRPr lang="es-ES" dirty="0"/>
                    </a:p>
                  </a:txBody>
                  <a:tcPr/>
                </a:tc>
                <a:tc>
                  <a:txBody>
                    <a:bodyPr/>
                    <a:lstStyle/>
                    <a:p>
                      <a:r>
                        <a:rPr lang="es-ES" dirty="0" err="1" smtClean="0"/>
                        <a:t>Sustraccción</a:t>
                      </a:r>
                      <a:endParaRPr lang="es-ES" dirty="0"/>
                    </a:p>
                  </a:txBody>
                  <a:tcPr/>
                </a:tc>
                <a:tc>
                  <a:txBody>
                    <a:bodyPr/>
                    <a:lstStyle/>
                    <a:p>
                      <a:r>
                        <a:rPr lang="es-ES" dirty="0" smtClean="0"/>
                        <a:t>Diferencia de $a y</a:t>
                      </a:r>
                      <a:r>
                        <a:rPr lang="es-ES" baseline="0" dirty="0" smtClean="0"/>
                        <a:t> $b</a:t>
                      </a:r>
                      <a:endParaRPr lang="es-ES" dirty="0"/>
                    </a:p>
                  </a:txBody>
                  <a:tcPr/>
                </a:tc>
              </a:tr>
              <a:tr h="370840">
                <a:tc>
                  <a:txBody>
                    <a:bodyPr/>
                    <a:lstStyle/>
                    <a:p>
                      <a:r>
                        <a:rPr lang="es-ES" dirty="0" smtClean="0"/>
                        <a:t>$a</a:t>
                      </a:r>
                      <a:r>
                        <a:rPr lang="es-ES" baseline="0" dirty="0" smtClean="0"/>
                        <a:t> * $b</a:t>
                      </a:r>
                      <a:endParaRPr lang="es-ES" dirty="0"/>
                    </a:p>
                  </a:txBody>
                  <a:tcPr/>
                </a:tc>
                <a:tc>
                  <a:txBody>
                    <a:bodyPr/>
                    <a:lstStyle/>
                    <a:p>
                      <a:r>
                        <a:rPr lang="es-ES" dirty="0" smtClean="0"/>
                        <a:t>Multiplicación</a:t>
                      </a:r>
                      <a:endParaRPr lang="es-ES" dirty="0"/>
                    </a:p>
                  </a:txBody>
                  <a:tcPr/>
                </a:tc>
                <a:tc>
                  <a:txBody>
                    <a:bodyPr/>
                    <a:lstStyle/>
                    <a:p>
                      <a:r>
                        <a:rPr lang="es-ES" dirty="0" smtClean="0"/>
                        <a:t>Producto</a:t>
                      </a:r>
                      <a:r>
                        <a:rPr lang="es-ES" baseline="0" dirty="0" smtClean="0"/>
                        <a:t> de $a y $b</a:t>
                      </a:r>
                      <a:endParaRPr lang="es-ES" dirty="0"/>
                    </a:p>
                  </a:txBody>
                  <a:tcPr/>
                </a:tc>
              </a:tr>
              <a:tr h="370840">
                <a:tc>
                  <a:txBody>
                    <a:bodyPr/>
                    <a:lstStyle/>
                    <a:p>
                      <a:r>
                        <a:rPr lang="es-ES" dirty="0" smtClean="0"/>
                        <a:t>$a</a:t>
                      </a:r>
                      <a:r>
                        <a:rPr lang="es-ES" baseline="0" dirty="0" smtClean="0"/>
                        <a:t> / $b </a:t>
                      </a:r>
                      <a:endParaRPr lang="es-ES" dirty="0"/>
                    </a:p>
                  </a:txBody>
                  <a:tcPr/>
                </a:tc>
                <a:tc>
                  <a:txBody>
                    <a:bodyPr/>
                    <a:lstStyle/>
                    <a:p>
                      <a:r>
                        <a:rPr lang="es-ES" dirty="0" smtClean="0"/>
                        <a:t>División</a:t>
                      </a:r>
                      <a:endParaRPr lang="es-ES" dirty="0"/>
                    </a:p>
                  </a:txBody>
                  <a:tcPr/>
                </a:tc>
                <a:tc>
                  <a:txBody>
                    <a:bodyPr/>
                    <a:lstStyle/>
                    <a:p>
                      <a:r>
                        <a:rPr lang="es-ES" dirty="0" smtClean="0"/>
                        <a:t>Cociente de $a y $b</a:t>
                      </a:r>
                      <a:endParaRPr lang="es-ES" dirty="0"/>
                    </a:p>
                  </a:txBody>
                  <a:tcPr/>
                </a:tc>
              </a:tr>
              <a:tr h="370840">
                <a:tc>
                  <a:txBody>
                    <a:bodyPr/>
                    <a:lstStyle/>
                    <a:p>
                      <a:r>
                        <a:rPr lang="es-ES" dirty="0" smtClean="0"/>
                        <a:t>$a</a:t>
                      </a:r>
                      <a:r>
                        <a:rPr lang="es-ES" baseline="0" dirty="0" smtClean="0"/>
                        <a:t> % $b</a:t>
                      </a:r>
                      <a:endParaRPr lang="es-ES" dirty="0"/>
                    </a:p>
                  </a:txBody>
                  <a:tcPr/>
                </a:tc>
                <a:tc>
                  <a:txBody>
                    <a:bodyPr/>
                    <a:lstStyle/>
                    <a:p>
                      <a:r>
                        <a:rPr lang="es-ES" dirty="0" smtClean="0"/>
                        <a:t>Módulo</a:t>
                      </a:r>
                      <a:endParaRPr lang="es-ES" dirty="0"/>
                    </a:p>
                  </a:txBody>
                  <a:tcPr/>
                </a:tc>
                <a:tc>
                  <a:txBody>
                    <a:bodyPr/>
                    <a:lstStyle/>
                    <a:p>
                      <a:r>
                        <a:rPr lang="es-ES" dirty="0" smtClean="0"/>
                        <a:t>Resto de $a dividido por $b</a:t>
                      </a:r>
                      <a:endParaRPr lang="es-ES" dirty="0"/>
                    </a:p>
                  </a:txBody>
                  <a:tcPr/>
                </a:tc>
              </a:tr>
              <a:tr h="370840">
                <a:tc>
                  <a:txBody>
                    <a:bodyPr/>
                    <a:lstStyle/>
                    <a:p>
                      <a:r>
                        <a:rPr lang="es-ES" dirty="0" smtClean="0"/>
                        <a:t>$a ** $b</a:t>
                      </a:r>
                      <a:endParaRPr lang="es-ES" dirty="0"/>
                    </a:p>
                  </a:txBody>
                  <a:tcPr/>
                </a:tc>
                <a:tc>
                  <a:txBody>
                    <a:bodyPr/>
                    <a:lstStyle/>
                    <a:p>
                      <a:r>
                        <a:rPr lang="es-ES" dirty="0" smtClean="0"/>
                        <a:t>Exponenciación</a:t>
                      </a:r>
                      <a:endParaRPr lang="es-ES" dirty="0"/>
                    </a:p>
                  </a:txBody>
                  <a:tcPr/>
                </a:tc>
                <a:tc>
                  <a:txBody>
                    <a:bodyPr/>
                    <a:lstStyle/>
                    <a:p>
                      <a:r>
                        <a:rPr lang="es-ES" dirty="0" smtClean="0"/>
                        <a:t>Resultado de elevar $a </a:t>
                      </a:r>
                      <a:r>
                        <a:rPr lang="es-ES" dirty="0" err="1" smtClean="0"/>
                        <a:t>a</a:t>
                      </a:r>
                      <a:r>
                        <a:rPr lang="es-ES" baseline="0" dirty="0" smtClean="0"/>
                        <a:t> la $</a:t>
                      </a:r>
                      <a:r>
                        <a:rPr lang="es-ES" baseline="0" dirty="0" err="1" smtClean="0"/>
                        <a:t>bésima</a:t>
                      </a:r>
                      <a:r>
                        <a:rPr lang="es-ES" baseline="0" dirty="0" smtClean="0"/>
                        <a:t> potencia.</a:t>
                      </a:r>
                      <a:endParaRPr lang="es-ES" dirty="0"/>
                    </a:p>
                  </a:txBody>
                  <a:tcPr/>
                </a:tc>
              </a:tr>
            </a:tbl>
          </a:graphicData>
        </a:graphic>
      </p:graphicFrame>
    </p:spTree>
    <p:extLst>
      <p:ext uri="{BB962C8B-B14F-4D97-AF65-F5344CB8AC3E}">
        <p14:creationId xmlns:p14="http://schemas.microsoft.com/office/powerpoint/2010/main" val="37621150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681487" y="94892"/>
            <a:ext cx="2924356" cy="6474697"/>
            <a:chOff x="3763644" y="4622347"/>
            <a:chExt cx="2347666" cy="4061277"/>
          </a:xfrm>
        </p:grpSpPr>
        <p:sp>
          <p:nvSpPr>
            <p:cNvPr id="5" name="Cuadro de texto 2"/>
            <p:cNvSpPr txBox="1">
              <a:spLocks noChangeArrowheads="1"/>
            </p:cNvSpPr>
            <p:nvPr/>
          </p:nvSpPr>
          <p:spPr bwMode="auto">
            <a:xfrm>
              <a:off x="3763644" y="4622347"/>
              <a:ext cx="2347666" cy="3777825"/>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&lt;?</a:t>
              </a:r>
              <a:r>
                <a:rPr lang="es-ES" sz="1400" dirty="0" err="1">
                  <a:latin typeface="Consolas" panose="020B0609020204030204" pitchFamily="49" charset="0"/>
                  <a:ea typeface="Calibri" panose="020F0502020204030204" pitchFamily="34" charset="0"/>
                  <a:cs typeface="Times New Roman" panose="02020603050405020304" pitchFamily="18" charset="0"/>
                </a:rPr>
                <a:t>php</a:t>
              </a:r>
              <a:endParaRPr lang="es-ES" sz="14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$a="1";</a:t>
              </a:r>
            </a:p>
            <a:p>
              <a:pPr>
                <a:lnSpc>
                  <a:spcPct val="115000"/>
                </a:lnSpc>
                <a:spcAft>
                  <a:spcPts val="0"/>
                </a:spcAft>
              </a:pPr>
              <a:r>
                <a:rPr lang="es-ES" sz="1400" dirty="0" err="1">
                  <a:latin typeface="Consolas" panose="020B0609020204030204" pitchFamily="49" charset="0"/>
                  <a:ea typeface="Calibri" panose="020F0502020204030204" pitchFamily="34" charset="0"/>
                  <a:cs typeface="Times New Roman" panose="02020603050405020304" pitchFamily="18" charset="0"/>
                </a:rPr>
                <a:t>var_dump</a:t>
              </a:r>
              <a:r>
                <a:rPr lang="es-ES" sz="1400" dirty="0">
                  <a:latin typeface="Consolas" panose="020B0609020204030204" pitchFamily="49" charset="0"/>
                  <a:ea typeface="Calibri" panose="020F0502020204030204" pitchFamily="34" charset="0"/>
                  <a:cs typeface="Times New Roman" panose="02020603050405020304" pitchFamily="18" charset="0"/>
                </a:rPr>
                <a:t>($a);</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$a=+$a;</a:t>
              </a:r>
            </a:p>
            <a:p>
              <a:pPr>
                <a:lnSpc>
                  <a:spcPct val="115000"/>
                </a:lnSpc>
                <a:spcAft>
                  <a:spcPts val="0"/>
                </a:spcAft>
              </a:pPr>
              <a:r>
                <a:rPr lang="es-ES" sz="1400" dirty="0" err="1">
                  <a:latin typeface="Consolas" panose="020B0609020204030204" pitchFamily="49" charset="0"/>
                  <a:ea typeface="Calibri" panose="020F0502020204030204" pitchFamily="34" charset="0"/>
                  <a:cs typeface="Times New Roman" panose="02020603050405020304" pitchFamily="18" charset="0"/>
                </a:rPr>
                <a:t>var_dump</a:t>
              </a:r>
              <a:r>
                <a:rPr lang="es-ES" sz="1400" dirty="0">
                  <a:latin typeface="Consolas" panose="020B0609020204030204" pitchFamily="49" charset="0"/>
                  <a:ea typeface="Calibri" panose="020F0502020204030204" pitchFamily="34" charset="0"/>
                  <a:cs typeface="Times New Roman" panose="02020603050405020304" pitchFamily="18" charset="0"/>
                </a:rPr>
                <a:t>($a);</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$b=-$a;</a:t>
              </a:r>
            </a:p>
            <a:p>
              <a:pPr>
                <a:lnSpc>
                  <a:spcPct val="115000"/>
                </a:lnSpc>
                <a:spcAft>
                  <a:spcPts val="0"/>
                </a:spcAft>
              </a:pPr>
              <a:r>
                <a:rPr lang="es-ES" sz="1400" dirty="0" err="1">
                  <a:latin typeface="Consolas" panose="020B0609020204030204" pitchFamily="49" charset="0"/>
                  <a:ea typeface="Calibri" panose="020F0502020204030204" pitchFamily="34" charset="0"/>
                  <a:cs typeface="Times New Roman" panose="02020603050405020304" pitchFamily="18" charset="0"/>
                </a:rPr>
                <a:t>var_dump</a:t>
              </a:r>
              <a:r>
                <a:rPr lang="es-ES" sz="1400" dirty="0">
                  <a:latin typeface="Consolas" panose="020B0609020204030204" pitchFamily="49" charset="0"/>
                  <a:ea typeface="Calibri" panose="020F0502020204030204" pitchFamily="34" charset="0"/>
                  <a:cs typeface="Times New Roman" panose="02020603050405020304" pitchFamily="18" charset="0"/>
                </a:rPr>
                <a:t>($b);</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$c=3;</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$d=4;</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$e=$c+$d;</a:t>
              </a:r>
            </a:p>
            <a:p>
              <a:pPr>
                <a:lnSpc>
                  <a:spcPct val="115000"/>
                </a:lnSpc>
                <a:spcAft>
                  <a:spcPts val="0"/>
                </a:spcAft>
              </a:pPr>
              <a:r>
                <a:rPr lang="es-ES" sz="1400" dirty="0" err="1">
                  <a:latin typeface="Consolas" panose="020B0609020204030204" pitchFamily="49" charset="0"/>
                  <a:ea typeface="Calibri" panose="020F0502020204030204" pitchFamily="34" charset="0"/>
                  <a:cs typeface="Times New Roman" panose="02020603050405020304" pitchFamily="18" charset="0"/>
                </a:rPr>
                <a:t>var_dump</a:t>
              </a:r>
              <a:r>
                <a:rPr lang="es-ES" sz="1400" dirty="0">
                  <a:latin typeface="Consolas" panose="020B0609020204030204" pitchFamily="49" charset="0"/>
                  <a:ea typeface="Calibri" panose="020F0502020204030204" pitchFamily="34" charset="0"/>
                  <a:cs typeface="Times New Roman" panose="02020603050405020304" pitchFamily="18" charset="0"/>
                </a:rPr>
                <a:t>($e</a:t>
              </a:r>
              <a:r>
                <a:rPr lang="es-ES" sz="1400" dirty="0" smtClean="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sz="1400" dirty="0" smtClean="0">
                  <a:latin typeface="Consolas" panose="020B0609020204030204" pitchFamily="49" charset="0"/>
                  <a:ea typeface="Calibri" panose="020F0502020204030204" pitchFamily="34" charset="0"/>
                  <a:cs typeface="Times New Roman" panose="02020603050405020304" pitchFamily="18" charset="0"/>
                </a:rPr>
                <a:t>$f=$d-$c;</a:t>
              </a:r>
            </a:p>
            <a:p>
              <a:pPr>
                <a:lnSpc>
                  <a:spcPct val="115000"/>
                </a:lnSpc>
                <a:spcAft>
                  <a:spcPts val="0"/>
                </a:spcAft>
              </a:pPr>
              <a:r>
                <a:rPr lang="es-ES" sz="1400" dirty="0" err="1" smtClean="0">
                  <a:latin typeface="Consolas" panose="020B0609020204030204" pitchFamily="49" charset="0"/>
                  <a:ea typeface="Calibri" panose="020F0502020204030204" pitchFamily="34" charset="0"/>
                  <a:cs typeface="Times New Roman" panose="02020603050405020304" pitchFamily="18" charset="0"/>
                </a:rPr>
                <a:t>var_dump</a:t>
              </a:r>
              <a:r>
                <a:rPr lang="es-ES" sz="1400" dirty="0" smtClean="0">
                  <a:latin typeface="Consolas" panose="020B0609020204030204" pitchFamily="49" charset="0"/>
                  <a:ea typeface="Calibri" panose="020F0502020204030204" pitchFamily="34" charset="0"/>
                  <a:cs typeface="Times New Roman" panose="02020603050405020304" pitchFamily="18" charset="0"/>
                </a:rPr>
                <a:t>($f);</a:t>
              </a:r>
            </a:p>
            <a:p>
              <a:pPr>
                <a:lnSpc>
                  <a:spcPct val="115000"/>
                </a:lnSpc>
                <a:spcAft>
                  <a:spcPts val="0"/>
                </a:spcAft>
              </a:pPr>
              <a:r>
                <a:rPr lang="es-ES" sz="1400" dirty="0" smtClean="0">
                  <a:latin typeface="Consolas" panose="020B0609020204030204" pitchFamily="49" charset="0"/>
                  <a:ea typeface="Calibri" panose="020F0502020204030204" pitchFamily="34" charset="0"/>
                  <a:cs typeface="Times New Roman" panose="02020603050405020304" pitchFamily="18" charset="0"/>
                </a:rPr>
                <a:t>$g=$d*$c;</a:t>
              </a:r>
            </a:p>
            <a:p>
              <a:pPr>
                <a:lnSpc>
                  <a:spcPct val="115000"/>
                </a:lnSpc>
                <a:spcAft>
                  <a:spcPts val="0"/>
                </a:spcAft>
              </a:pPr>
              <a:r>
                <a:rPr lang="es-ES" sz="1400" dirty="0" err="1" smtClean="0">
                  <a:latin typeface="Consolas" panose="020B0609020204030204" pitchFamily="49" charset="0"/>
                  <a:ea typeface="Calibri" panose="020F0502020204030204" pitchFamily="34" charset="0"/>
                  <a:cs typeface="Times New Roman" panose="02020603050405020304" pitchFamily="18" charset="0"/>
                </a:rPr>
                <a:t>var_dump</a:t>
              </a:r>
              <a:r>
                <a:rPr lang="es-ES" sz="1400" dirty="0" smtClean="0">
                  <a:latin typeface="Consolas" panose="020B0609020204030204" pitchFamily="49" charset="0"/>
                  <a:ea typeface="Calibri" panose="020F0502020204030204" pitchFamily="34" charset="0"/>
                  <a:cs typeface="Times New Roman" panose="02020603050405020304" pitchFamily="18" charset="0"/>
                </a:rPr>
                <a:t>($g);</a:t>
              </a:r>
            </a:p>
            <a:p>
              <a:pPr>
                <a:lnSpc>
                  <a:spcPct val="115000"/>
                </a:lnSpc>
                <a:spcAft>
                  <a:spcPts val="0"/>
                </a:spcAft>
              </a:pPr>
              <a:r>
                <a:rPr lang="es-ES" sz="1400" dirty="0" smtClean="0">
                  <a:latin typeface="Consolas" panose="020B0609020204030204" pitchFamily="49" charset="0"/>
                  <a:ea typeface="Calibri" panose="020F0502020204030204" pitchFamily="34" charset="0"/>
                  <a:cs typeface="Times New Roman" panose="02020603050405020304" pitchFamily="18" charset="0"/>
                </a:rPr>
                <a:t>$h=$g/$c;</a:t>
              </a:r>
            </a:p>
            <a:p>
              <a:pPr>
                <a:lnSpc>
                  <a:spcPct val="115000"/>
                </a:lnSpc>
                <a:spcAft>
                  <a:spcPts val="0"/>
                </a:spcAft>
              </a:pPr>
              <a:r>
                <a:rPr lang="es-ES" sz="1400" dirty="0" err="1" smtClean="0">
                  <a:latin typeface="Consolas" panose="020B0609020204030204" pitchFamily="49" charset="0"/>
                  <a:ea typeface="Calibri" panose="020F0502020204030204" pitchFamily="34" charset="0"/>
                  <a:cs typeface="Times New Roman" panose="02020603050405020304" pitchFamily="18" charset="0"/>
                </a:rPr>
                <a:t>var_dump</a:t>
              </a:r>
              <a:r>
                <a:rPr lang="es-ES" sz="1400" dirty="0" smtClean="0">
                  <a:latin typeface="Consolas" panose="020B0609020204030204" pitchFamily="49" charset="0"/>
                  <a:ea typeface="Calibri" panose="020F0502020204030204" pitchFamily="34" charset="0"/>
                  <a:cs typeface="Times New Roman" panose="02020603050405020304" pitchFamily="18" charset="0"/>
                </a:rPr>
                <a:t>($h);</a:t>
              </a:r>
            </a:p>
            <a:p>
              <a:pPr>
                <a:lnSpc>
                  <a:spcPct val="115000"/>
                </a:lnSpc>
                <a:spcAft>
                  <a:spcPts val="0"/>
                </a:spcAft>
              </a:pPr>
              <a:r>
                <a:rPr lang="es-ES" sz="1400" dirty="0" smtClean="0">
                  <a:latin typeface="Consolas" panose="020B0609020204030204" pitchFamily="49" charset="0"/>
                  <a:ea typeface="Calibri" panose="020F0502020204030204" pitchFamily="34" charset="0"/>
                  <a:cs typeface="Times New Roman" panose="02020603050405020304" pitchFamily="18" charset="0"/>
                </a:rPr>
                <a:t>$i=$d/$c;</a:t>
              </a:r>
            </a:p>
            <a:p>
              <a:pPr>
                <a:lnSpc>
                  <a:spcPct val="115000"/>
                </a:lnSpc>
                <a:spcAft>
                  <a:spcPts val="0"/>
                </a:spcAft>
              </a:pPr>
              <a:r>
                <a:rPr lang="es-ES" sz="1400" dirty="0" err="1" smtClean="0">
                  <a:latin typeface="Consolas" panose="020B0609020204030204" pitchFamily="49" charset="0"/>
                  <a:ea typeface="Calibri" panose="020F0502020204030204" pitchFamily="34" charset="0"/>
                  <a:cs typeface="Times New Roman" panose="02020603050405020304" pitchFamily="18" charset="0"/>
                </a:rPr>
                <a:t>var_dump</a:t>
              </a:r>
              <a:r>
                <a:rPr lang="es-ES" sz="1400" dirty="0" smtClean="0">
                  <a:latin typeface="Consolas" panose="020B0609020204030204" pitchFamily="49" charset="0"/>
                  <a:ea typeface="Calibri" panose="020F0502020204030204" pitchFamily="34" charset="0"/>
                  <a:cs typeface="Times New Roman" panose="02020603050405020304" pitchFamily="18" charset="0"/>
                </a:rPr>
                <a:t>($i);</a:t>
              </a:r>
            </a:p>
            <a:p>
              <a:pPr>
                <a:lnSpc>
                  <a:spcPct val="115000"/>
                </a:lnSpc>
                <a:spcAft>
                  <a:spcPts val="0"/>
                </a:spcAft>
              </a:pPr>
              <a:r>
                <a:rPr lang="es-ES" sz="1400" dirty="0" smtClean="0">
                  <a:latin typeface="Consolas" panose="020B0609020204030204" pitchFamily="49" charset="0"/>
                  <a:ea typeface="Calibri" panose="020F0502020204030204" pitchFamily="34" charset="0"/>
                  <a:cs typeface="Times New Roman" panose="02020603050405020304" pitchFamily="18" charset="0"/>
                </a:rPr>
                <a:t>$k=$d%$c;</a:t>
              </a:r>
            </a:p>
            <a:p>
              <a:pPr>
                <a:lnSpc>
                  <a:spcPct val="115000"/>
                </a:lnSpc>
                <a:spcAft>
                  <a:spcPts val="0"/>
                </a:spcAft>
              </a:pPr>
              <a:r>
                <a:rPr lang="es-ES" sz="1400" dirty="0" err="1" smtClean="0">
                  <a:latin typeface="Consolas" panose="020B0609020204030204" pitchFamily="49" charset="0"/>
                  <a:ea typeface="Calibri" panose="020F0502020204030204" pitchFamily="34" charset="0"/>
                  <a:cs typeface="Times New Roman" panose="02020603050405020304" pitchFamily="18" charset="0"/>
                </a:rPr>
                <a:t>var_dump</a:t>
              </a:r>
              <a:r>
                <a:rPr lang="es-ES" sz="1400" dirty="0" smtClean="0">
                  <a:latin typeface="Consolas" panose="020B0609020204030204" pitchFamily="49" charset="0"/>
                  <a:ea typeface="Calibri" panose="020F0502020204030204" pitchFamily="34" charset="0"/>
                  <a:cs typeface="Times New Roman" panose="02020603050405020304" pitchFamily="18" charset="0"/>
                </a:rPr>
                <a:t>($k);</a:t>
              </a:r>
            </a:p>
            <a:p>
              <a:pPr>
                <a:lnSpc>
                  <a:spcPct val="115000"/>
                </a:lnSpc>
                <a:spcAft>
                  <a:spcPts val="0"/>
                </a:spcAft>
              </a:pPr>
              <a:r>
                <a:rPr lang="es-ES" sz="1400" dirty="0" smtClean="0">
                  <a:latin typeface="Consolas" panose="020B0609020204030204" pitchFamily="49" charset="0"/>
                  <a:ea typeface="Calibri" panose="020F0502020204030204" pitchFamily="34" charset="0"/>
                  <a:cs typeface="Times New Roman" panose="02020603050405020304" pitchFamily="18" charset="0"/>
                </a:rPr>
                <a:t>$l=$d**$c;</a:t>
              </a:r>
            </a:p>
            <a:p>
              <a:pPr>
                <a:lnSpc>
                  <a:spcPct val="115000"/>
                </a:lnSpc>
                <a:spcAft>
                  <a:spcPts val="0"/>
                </a:spcAft>
              </a:pPr>
              <a:r>
                <a:rPr lang="es-ES" sz="1400" dirty="0" err="1" smtClean="0">
                  <a:latin typeface="Consolas" panose="020B0609020204030204" pitchFamily="49" charset="0"/>
                  <a:ea typeface="Calibri" panose="020F0502020204030204" pitchFamily="34" charset="0"/>
                  <a:cs typeface="Times New Roman" panose="02020603050405020304" pitchFamily="18" charset="0"/>
                </a:rPr>
                <a:t>var_dump</a:t>
              </a:r>
              <a:r>
                <a:rPr lang="es-ES" sz="1400" dirty="0" smtClean="0">
                  <a:latin typeface="Consolas" panose="020B0609020204030204" pitchFamily="49" charset="0"/>
                  <a:ea typeface="Calibri" panose="020F0502020204030204" pitchFamily="34" charset="0"/>
                  <a:cs typeface="Times New Roman" panose="02020603050405020304" pitchFamily="18" charset="0"/>
                </a:rPr>
                <a:t>($l);</a:t>
              </a:r>
            </a:p>
            <a:p>
              <a:pPr>
                <a:lnSpc>
                  <a:spcPct val="115000"/>
                </a:lnSpc>
                <a:spcAft>
                  <a:spcPts val="0"/>
                </a:spcAft>
              </a:pPr>
              <a:r>
                <a:rPr lang="es-ES" sz="1400" dirty="0" smtClean="0">
                  <a:latin typeface="Consolas" panose="020B0609020204030204" pitchFamily="49" charset="0"/>
                  <a:ea typeface="Calibri" panose="020F0502020204030204" pitchFamily="34" charset="0"/>
                  <a:cs typeface="Times New Roman" panose="02020603050405020304" pitchFamily="18" charset="0"/>
                </a:rPr>
                <a:t>?&gt;</a:t>
              </a:r>
              <a:endParaRPr lang="es-ES" sz="1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Rectángulo 5"/>
            <p:cNvSpPr/>
            <p:nvPr/>
          </p:nvSpPr>
          <p:spPr>
            <a:xfrm>
              <a:off x="3763644" y="8400172"/>
              <a:ext cx="2347666"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6.4</a:t>
              </a:r>
              <a:endParaRPr lang="es-ES" dirty="0"/>
            </a:p>
          </p:txBody>
        </p:sp>
      </p:grpSp>
      <p:sp>
        <p:nvSpPr>
          <p:cNvPr id="12" name="Cuadro de texto 2"/>
          <p:cNvSpPr txBox="1">
            <a:spLocks noChangeArrowheads="1"/>
          </p:cNvSpPr>
          <p:nvPr/>
        </p:nvSpPr>
        <p:spPr bwMode="auto">
          <a:xfrm>
            <a:off x="4123424" y="414070"/>
            <a:ext cx="7142671" cy="1047979"/>
          </a:xfrm>
          <a:prstGeom prst="rect">
            <a:avLst/>
          </a:prstGeom>
          <a:solidFill>
            <a:schemeClr val="bg1">
              <a:lumMod val="95000"/>
            </a:schemeClr>
          </a:solidFill>
          <a:ln w="9525">
            <a:solidFill>
              <a:schemeClr val="tx1"/>
            </a:solidFill>
            <a:miter lim="800000"/>
            <a:headEnd/>
            <a:tailEnd/>
          </a:ln>
        </p:spPr>
        <p:txBody>
          <a:bodyPr rot="0" vert="horz" wrap="square" lIns="91440" tIns="45720" rIns="91440" bIns="45720" anchor="t" anchorCtr="0">
            <a:spAutoFit/>
          </a:bodyPr>
          <a:lstStyle/>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Nota</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 La divisió</a:t>
            </a:r>
            <a:r>
              <a:rPr lang="es-ES" dirty="0" smtClean="0">
                <a:latin typeface="Consolas" panose="020B0609020204030204" pitchFamily="49" charset="0"/>
                <a:ea typeface="Calibri" panose="020F0502020204030204" pitchFamily="34" charset="0"/>
                <a:cs typeface="Times New Roman" panose="02020603050405020304" pitchFamily="18" charset="0"/>
              </a:rPr>
              <a:t>n, devuelve un </a:t>
            </a:r>
            <a:r>
              <a:rPr lang="es-ES" i="1" dirty="0" err="1" smtClean="0">
                <a:latin typeface="Consolas" panose="020B0609020204030204" pitchFamily="49" charset="0"/>
                <a:ea typeface="Calibri" panose="020F0502020204030204" pitchFamily="34" charset="0"/>
                <a:cs typeface="Times New Roman" panose="02020603050405020304" pitchFamily="18" charset="0"/>
              </a:rPr>
              <a:t>float</a:t>
            </a:r>
            <a:r>
              <a:rPr lang="es-ES" dirty="0" smtClean="0">
                <a:latin typeface="Consolas" panose="020B0609020204030204" pitchFamily="49" charset="0"/>
                <a:ea typeface="Calibri" panose="020F0502020204030204" pitchFamily="34" charset="0"/>
                <a:cs typeface="Times New Roman" panose="02020603050405020304" pitchFamily="18" charset="0"/>
              </a:rPr>
              <a:t> a menos que los </a:t>
            </a:r>
            <a:r>
              <a:rPr lang="es-ES" dirty="0" err="1" smtClean="0">
                <a:latin typeface="Consolas" panose="020B0609020204030204" pitchFamily="49" charset="0"/>
                <a:ea typeface="Calibri" panose="020F0502020204030204" pitchFamily="34" charset="0"/>
                <a:cs typeface="Times New Roman" panose="02020603050405020304" pitchFamily="18" charset="0"/>
              </a:rPr>
              <a:t>operandos</a:t>
            </a:r>
            <a:r>
              <a:rPr lang="es-ES" dirty="0" smtClean="0">
                <a:latin typeface="Consolas" panose="020B0609020204030204" pitchFamily="49" charset="0"/>
                <a:ea typeface="Calibri" panose="020F0502020204030204" pitchFamily="34" charset="0"/>
                <a:cs typeface="Times New Roman" panose="02020603050405020304" pitchFamily="18" charset="0"/>
              </a:rPr>
              <a:t> sean enteros y los números sean divisibles, en este caso, devolverá un </a:t>
            </a:r>
            <a:r>
              <a:rPr lang="es-ES" i="1" dirty="0" err="1" smtClean="0">
                <a:latin typeface="Consolas" panose="020B0609020204030204" pitchFamily="49" charset="0"/>
                <a:ea typeface="Calibri" panose="020F0502020204030204" pitchFamily="34" charset="0"/>
                <a:cs typeface="Times New Roman" panose="02020603050405020304" pitchFamily="18" charset="0"/>
              </a:rPr>
              <a:t>int</a:t>
            </a:r>
            <a:r>
              <a:rPr lang="es-ES" dirty="0" smtClean="0">
                <a:latin typeface="Consolas" panose="020B0609020204030204" pitchFamily="49" charset="0"/>
                <a:ea typeface="Calibri" panose="020F0502020204030204" pitchFamily="34" charset="0"/>
                <a:cs typeface="Times New Roman" panose="02020603050405020304" pitchFamily="18" charset="0"/>
              </a:rPr>
              <a: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7" name="Grupo 16"/>
          <p:cNvGrpSpPr/>
          <p:nvPr/>
        </p:nvGrpSpPr>
        <p:grpSpPr>
          <a:xfrm>
            <a:off x="4123424" y="2089377"/>
            <a:ext cx="7142672" cy="3729714"/>
            <a:chOff x="3812873" y="1670650"/>
            <a:chExt cx="7142672" cy="3729714"/>
          </a:xfrm>
        </p:grpSpPr>
        <p:sp>
          <p:nvSpPr>
            <p:cNvPr id="13" name="Cuadro de texto 2"/>
            <p:cNvSpPr txBox="1">
              <a:spLocks noChangeArrowheads="1"/>
            </p:cNvSpPr>
            <p:nvPr/>
          </p:nvSpPr>
          <p:spPr bwMode="auto">
            <a:xfrm>
              <a:off x="3812874" y="1670650"/>
              <a:ext cx="7142671" cy="3277820"/>
            </a:xfrm>
            <a:prstGeom prst="rect">
              <a:avLst/>
            </a:prstGeom>
            <a:solidFill>
              <a:schemeClr val="bg1">
                <a:lumMod val="95000"/>
              </a:schemeClr>
            </a:solidFill>
            <a:ln w="9525">
              <a:solidFill>
                <a:schemeClr val="tx1"/>
              </a:solidFill>
              <a:miter lim="800000"/>
              <a:headEnd/>
              <a:tailEnd/>
            </a:ln>
          </p:spPr>
          <p:txBody>
            <a:bodyPr rot="0" vert="horz" wrap="square" lIns="91440" tIns="45720" rIns="91440" bIns="45720" anchor="t" anchorCtr="0">
              <a:spAutoFit/>
            </a:bodyPr>
            <a:lstStyle/>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Nota</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 El resultado del módulo tiene el mismo signo que el dividendo, es decir, en $a % $b, tendrá el mismo signo que $a.</a:t>
              </a:r>
            </a:p>
            <a:p>
              <a:pPr>
                <a:lnSpc>
                  <a:spcPct val="115000"/>
                </a:lnSpc>
                <a:spcAft>
                  <a:spcPts val="0"/>
                </a:spcAft>
              </a:pPr>
              <a:endParaRPr lang="es-ES" dirty="0" smtClean="0">
                <a:effectLst/>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alibri" panose="020F0502020204030204" pitchFamily="34" charset="0"/>
                  <a:ea typeface="Calibri" panose="020F0502020204030204" pitchFamily="34" charset="0"/>
                  <a:cs typeface="Times New Roman" panose="02020603050405020304" pitchFamily="18" charset="0"/>
                </a:rPr>
                <a:t>&lt;?</a:t>
              </a:r>
              <a:r>
                <a:rPr lang="es-ES" dirty="0" err="1">
                  <a:latin typeface="Calibri" panose="020F0502020204030204" pitchFamily="34" charset="0"/>
                  <a:ea typeface="Calibri" panose="020F0502020204030204" pitchFamily="34" charset="0"/>
                  <a:cs typeface="Times New Roman" panose="02020603050405020304" pitchFamily="18" charset="0"/>
                </a:rPr>
                <a:t>php</a:t>
              </a:r>
              <a:endParaRPr lang="es-E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alibri" panose="020F0502020204030204" pitchFamily="34" charset="0"/>
                  <a:ea typeface="Calibri" panose="020F0502020204030204" pitchFamily="34" charset="0"/>
                  <a:cs typeface="Times New Roman" panose="02020603050405020304" pitchFamily="18" charset="0"/>
                </a:rPr>
                <a:t>echo (5 % 3)."\n";           // muestra 2</a:t>
              </a:r>
            </a:p>
            <a:p>
              <a:pPr>
                <a:lnSpc>
                  <a:spcPct val="115000"/>
                </a:lnSpc>
                <a:spcAft>
                  <a:spcPts val="0"/>
                </a:spcAft>
              </a:pPr>
              <a:r>
                <a:rPr lang="es-ES" dirty="0">
                  <a:latin typeface="Calibri" panose="020F0502020204030204" pitchFamily="34" charset="0"/>
                  <a:ea typeface="Calibri" panose="020F0502020204030204" pitchFamily="34" charset="0"/>
                  <a:cs typeface="Times New Roman" panose="02020603050405020304" pitchFamily="18" charset="0"/>
                </a:rPr>
                <a:t>echo (5 % -3)."\n";          // muestra 2</a:t>
              </a:r>
            </a:p>
            <a:p>
              <a:pPr>
                <a:lnSpc>
                  <a:spcPct val="115000"/>
                </a:lnSpc>
                <a:spcAft>
                  <a:spcPts val="0"/>
                </a:spcAft>
              </a:pPr>
              <a:r>
                <a:rPr lang="es-ES" dirty="0">
                  <a:latin typeface="Calibri" panose="020F0502020204030204" pitchFamily="34" charset="0"/>
                  <a:ea typeface="Calibri" panose="020F0502020204030204" pitchFamily="34" charset="0"/>
                  <a:cs typeface="Times New Roman" panose="02020603050405020304" pitchFamily="18" charset="0"/>
                </a:rPr>
                <a:t>echo (-5 % 3)."\n";          // muestra -2</a:t>
              </a:r>
            </a:p>
            <a:p>
              <a:pPr>
                <a:lnSpc>
                  <a:spcPct val="115000"/>
                </a:lnSpc>
                <a:spcAft>
                  <a:spcPts val="0"/>
                </a:spcAft>
              </a:pPr>
              <a:r>
                <a:rPr lang="es-ES" dirty="0">
                  <a:latin typeface="Calibri" panose="020F0502020204030204" pitchFamily="34" charset="0"/>
                  <a:ea typeface="Calibri" panose="020F0502020204030204" pitchFamily="34" charset="0"/>
                  <a:cs typeface="Times New Roman" panose="02020603050405020304" pitchFamily="18" charset="0"/>
                </a:rPr>
                <a:t>echo (-5 % -3)."\n";         // muestra -2</a:t>
              </a:r>
            </a:p>
            <a:p>
              <a:pPr>
                <a:lnSpc>
                  <a:spcPct val="115000"/>
                </a:lnSpc>
                <a:spcAft>
                  <a:spcPts val="0"/>
                </a:spcAft>
              </a:pPr>
              <a:r>
                <a:rPr lang="es-ES" dirty="0">
                  <a:latin typeface="Calibri" panose="020F0502020204030204" pitchFamily="34" charset="0"/>
                  <a:ea typeface="Calibri" panose="020F0502020204030204" pitchFamily="34" charset="0"/>
                  <a:cs typeface="Times New Roman" panose="02020603050405020304" pitchFamily="18" charset="0"/>
                </a:rPr>
                <a:t>?&gt;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ángulo 15"/>
            <p:cNvSpPr/>
            <p:nvPr/>
          </p:nvSpPr>
          <p:spPr>
            <a:xfrm>
              <a:off x="3812873" y="4948470"/>
              <a:ext cx="7142671" cy="4518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6.5</a:t>
              </a:r>
              <a:endParaRPr lang="es-ES" dirty="0"/>
            </a:p>
          </p:txBody>
        </p:sp>
      </p:grpSp>
    </p:spTree>
    <p:extLst>
      <p:ext uri="{BB962C8B-B14F-4D97-AF65-F5344CB8AC3E}">
        <p14:creationId xmlns:p14="http://schemas.microsoft.com/office/powerpoint/2010/main" val="493277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Operadores de Asignación</a:t>
            </a:r>
            <a:endParaRPr lang="es-ES" dirty="0"/>
          </a:p>
        </p:txBody>
      </p:sp>
      <p:sp>
        <p:nvSpPr>
          <p:cNvPr id="3" name="Marcador de contenido 2"/>
          <p:cNvSpPr>
            <a:spLocks noGrp="1"/>
          </p:cNvSpPr>
          <p:nvPr>
            <p:ph idx="1"/>
          </p:nvPr>
        </p:nvSpPr>
        <p:spPr>
          <a:xfrm>
            <a:off x="685801" y="2142064"/>
            <a:ext cx="10131425" cy="3068291"/>
          </a:xfrm>
        </p:spPr>
        <p:txBody>
          <a:bodyPr>
            <a:normAutofit/>
          </a:bodyPr>
          <a:lstStyle/>
          <a:p>
            <a:r>
              <a:rPr lang="es-ES" dirty="0" smtClean="0"/>
              <a:t>El operador básico de asignación es “=“, esto implica que la expresión de la izquierda se establece con el valor de la expresión de la derecha.</a:t>
            </a:r>
          </a:p>
          <a:p>
            <a:r>
              <a:rPr lang="es-ES" dirty="0" smtClean="0"/>
              <a:t>También se consideran operadores de asignación.</a:t>
            </a:r>
          </a:p>
          <a:p>
            <a:pPr lvl="1"/>
            <a:r>
              <a:rPr lang="es-ES" sz="1800" dirty="0" smtClean="0"/>
              <a:t>+= : La expresión de la izquierda es adicionada con el valor de la derecha</a:t>
            </a:r>
          </a:p>
          <a:p>
            <a:pPr lvl="1"/>
            <a:r>
              <a:rPr lang="es-ES" sz="1800" dirty="0" smtClean="0"/>
              <a:t>-= : La expresión de la izquierda es sustraída con el valor de la derecha</a:t>
            </a:r>
          </a:p>
          <a:p>
            <a:pPr lvl="1"/>
            <a:r>
              <a:rPr lang="es-ES" sz="1800" dirty="0" smtClean="0"/>
              <a:t>.= : concatena la expresión de la izquierda con la expresión de la derecha. </a:t>
            </a:r>
          </a:p>
        </p:txBody>
      </p:sp>
    </p:spTree>
    <p:extLst>
      <p:ext uri="{BB962C8B-B14F-4D97-AF65-F5344CB8AC3E}">
        <p14:creationId xmlns:p14="http://schemas.microsoft.com/office/powerpoint/2010/main" val="40617478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002669" y="1004431"/>
            <a:ext cx="9290651" cy="4861531"/>
            <a:chOff x="3763643" y="4622347"/>
            <a:chExt cx="4664711" cy="6137252"/>
          </a:xfrm>
        </p:grpSpPr>
        <p:sp>
          <p:nvSpPr>
            <p:cNvPr id="5" name="Cuadro de texto 2"/>
            <p:cNvSpPr txBox="1">
              <a:spLocks noChangeArrowheads="1"/>
            </p:cNvSpPr>
            <p:nvPr/>
          </p:nvSpPr>
          <p:spPr bwMode="auto">
            <a:xfrm>
              <a:off x="3763644" y="4622347"/>
              <a:ext cx="4664710" cy="5853800"/>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$a=3; 			</a:t>
              </a:r>
              <a:r>
                <a:rPr lang="es-ES" dirty="0" smtClean="0">
                  <a:latin typeface="Consolas" panose="020B0609020204030204" pitchFamily="49" charset="0"/>
                  <a:ea typeface="Calibri" panose="020F0502020204030204" pitchFamily="34" charset="0"/>
                  <a:cs typeface="Times New Roman" panose="02020603050405020304" pitchFamily="18" charset="0"/>
                </a:rPr>
                <a:t>	//</a:t>
              </a:r>
              <a:r>
                <a:rPr lang="es-ES" dirty="0">
                  <a:latin typeface="Consolas" panose="020B0609020204030204" pitchFamily="49" charset="0"/>
                  <a:ea typeface="Calibri" panose="020F0502020204030204" pitchFamily="34" charset="0"/>
                  <a:cs typeface="Times New Roman" panose="02020603050405020304" pitchFamily="18" charset="0"/>
                </a:rPr>
                <a:t>Se le asigna el valor de 3 a $a</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$a+=5;			</a:t>
              </a:r>
              <a:r>
                <a:rPr lang="es-ES" dirty="0" smtClean="0">
                  <a:latin typeface="Consolas" panose="020B0609020204030204" pitchFamily="49" charset="0"/>
                  <a:ea typeface="Calibri" panose="020F0502020204030204" pitchFamily="34" charset="0"/>
                  <a:cs typeface="Times New Roman" panose="02020603050405020304" pitchFamily="18" charset="0"/>
                </a:rPr>
                <a:t>	//$</a:t>
              </a:r>
              <a:r>
                <a:rPr lang="es-ES" dirty="0">
                  <a:latin typeface="Consolas" panose="020B0609020204030204" pitchFamily="49" charset="0"/>
                  <a:ea typeface="Calibri" panose="020F0502020204030204" pitchFamily="34" charset="0"/>
                  <a:cs typeface="Times New Roman" panose="02020603050405020304" pitchFamily="18" charset="0"/>
                </a:rPr>
                <a:t>a=$a+5;</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$a-=3;			</a:t>
              </a:r>
              <a:r>
                <a:rPr lang="es-ES" dirty="0" smtClean="0">
                  <a:latin typeface="Consolas" panose="020B0609020204030204" pitchFamily="49" charset="0"/>
                  <a:ea typeface="Calibri" panose="020F0502020204030204" pitchFamily="34" charset="0"/>
                  <a:cs typeface="Times New Roman" panose="02020603050405020304" pitchFamily="18" charset="0"/>
                </a:rPr>
                <a:t>	//$</a:t>
              </a:r>
              <a:r>
                <a:rPr lang="es-ES" dirty="0">
                  <a:latin typeface="Consolas" panose="020B0609020204030204" pitchFamily="49" charset="0"/>
                  <a:ea typeface="Calibri" panose="020F0502020204030204" pitchFamily="34" charset="0"/>
                  <a:cs typeface="Times New Roman" panose="02020603050405020304" pitchFamily="18" charset="0"/>
                </a:rPr>
                <a:t>a=$a-3;</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$b="Hola";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$b.=" me llamo Erik";	</a:t>
              </a:r>
              <a:r>
                <a:rPr lang="es-ES" dirty="0" smtClean="0">
                  <a:latin typeface="Consolas" panose="020B0609020204030204" pitchFamily="49" charset="0"/>
                  <a:ea typeface="Calibri" panose="020F0502020204030204" pitchFamily="34" charset="0"/>
                  <a:cs typeface="Times New Roman" panose="02020603050405020304" pitchFamily="18" charset="0"/>
                </a:rPr>
                <a:t>	//"</a:t>
              </a:r>
              <a:r>
                <a:rPr lang="es-ES" dirty="0">
                  <a:latin typeface="Consolas" panose="020B0609020204030204" pitchFamily="49" charset="0"/>
                  <a:ea typeface="Calibri" panose="020F0502020204030204" pitchFamily="34" charset="0"/>
                  <a:cs typeface="Times New Roman" panose="02020603050405020304" pitchFamily="18" charset="0"/>
                </a:rPr>
                <a:t>Hola"." me llamo Erik";</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($b);</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$c=($d=4)+5;	</a:t>
              </a:r>
              <a:r>
                <a:rPr lang="es-ES" dirty="0" smtClean="0">
                  <a:latin typeface="Consolas" panose="020B0609020204030204" pitchFamily="49" charset="0"/>
                  <a:ea typeface="Calibri" panose="020F0502020204030204" pitchFamily="34" charset="0"/>
                  <a:cs typeface="Times New Roman" panose="02020603050405020304" pitchFamily="18" charset="0"/>
                </a:rPr>
                <a:t>		//$</a:t>
              </a:r>
              <a:r>
                <a:rPr lang="es-ES" dirty="0">
                  <a:latin typeface="Consolas" panose="020B0609020204030204" pitchFamily="49" charset="0"/>
                  <a:ea typeface="Calibri" panose="020F0502020204030204" pitchFamily="34" charset="0"/>
                  <a:cs typeface="Times New Roman" panose="02020603050405020304" pitchFamily="18" charset="0"/>
                </a:rPr>
                <a:t>d=4 y $c=$d+$5</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($d);</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($c);</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6" name="Rectángulo 5"/>
            <p:cNvSpPr/>
            <p:nvPr/>
          </p:nvSpPr>
          <p:spPr>
            <a:xfrm>
              <a:off x="3763643" y="10476147"/>
              <a:ext cx="4664710" cy="283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6.6</a:t>
              </a:r>
              <a:endParaRPr lang="es-ES" dirty="0"/>
            </a:p>
          </p:txBody>
        </p:sp>
      </p:grpSp>
    </p:spTree>
    <p:extLst>
      <p:ext uri="{BB962C8B-B14F-4D97-AF65-F5344CB8AC3E}">
        <p14:creationId xmlns:p14="http://schemas.microsoft.com/office/powerpoint/2010/main" val="3501442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609601"/>
            <a:ext cx="10131425" cy="969034"/>
          </a:xfrm>
        </p:spPr>
        <p:txBody>
          <a:bodyPr/>
          <a:lstStyle/>
          <a:p>
            <a:r>
              <a:rPr lang="es-ES" dirty="0" smtClean="0"/>
              <a:t>Operadores </a:t>
            </a:r>
            <a:r>
              <a:rPr lang="es-ES" dirty="0" err="1" smtClean="0"/>
              <a:t>dE</a:t>
            </a:r>
            <a:r>
              <a:rPr lang="es-ES" dirty="0" smtClean="0"/>
              <a:t> </a:t>
            </a:r>
            <a:r>
              <a:rPr lang="es-ES" dirty="0" err="1" smtClean="0"/>
              <a:t>COMparación</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362530428"/>
              </p:ext>
            </p:extLst>
          </p:nvPr>
        </p:nvGraphicFramePr>
        <p:xfrm>
          <a:off x="685801" y="1578635"/>
          <a:ext cx="10131426" cy="4348480"/>
        </p:xfrm>
        <a:graphic>
          <a:graphicData uri="http://schemas.openxmlformats.org/drawingml/2006/table">
            <a:tbl>
              <a:tblPr firstRow="1" bandRow="1">
                <a:tableStyleId>{5C22544A-7EE6-4342-B048-85BDC9FD1C3A}</a:tableStyleId>
              </a:tblPr>
              <a:tblGrid>
                <a:gridCol w="1298274"/>
                <a:gridCol w="2087593"/>
                <a:gridCol w="6745559"/>
              </a:tblGrid>
              <a:tr h="370840">
                <a:tc>
                  <a:txBody>
                    <a:bodyPr/>
                    <a:lstStyle/>
                    <a:p>
                      <a:r>
                        <a:rPr lang="es-ES" dirty="0" smtClean="0"/>
                        <a:t>Ejemplo</a:t>
                      </a:r>
                      <a:endParaRPr lang="es-ES" dirty="0"/>
                    </a:p>
                  </a:txBody>
                  <a:tcPr/>
                </a:tc>
                <a:tc>
                  <a:txBody>
                    <a:bodyPr/>
                    <a:lstStyle/>
                    <a:p>
                      <a:r>
                        <a:rPr lang="es-ES" dirty="0" smtClean="0"/>
                        <a:t>Nombre</a:t>
                      </a:r>
                      <a:endParaRPr lang="es-ES" dirty="0"/>
                    </a:p>
                  </a:txBody>
                  <a:tcPr/>
                </a:tc>
                <a:tc>
                  <a:txBody>
                    <a:bodyPr/>
                    <a:lstStyle/>
                    <a:p>
                      <a:r>
                        <a:rPr lang="es-ES" dirty="0" smtClean="0"/>
                        <a:t>Resultado</a:t>
                      </a:r>
                      <a:endParaRPr lang="es-ES" dirty="0"/>
                    </a:p>
                  </a:txBody>
                  <a:tcPr/>
                </a:tc>
              </a:tr>
              <a:tr h="370840">
                <a:tc>
                  <a:txBody>
                    <a:bodyPr/>
                    <a:lstStyle/>
                    <a:p>
                      <a:r>
                        <a:rPr lang="es-ES" dirty="0" smtClean="0"/>
                        <a:t>$a==$b</a:t>
                      </a:r>
                      <a:endParaRPr lang="es-ES" dirty="0"/>
                    </a:p>
                  </a:txBody>
                  <a:tcPr/>
                </a:tc>
                <a:tc>
                  <a:txBody>
                    <a:bodyPr/>
                    <a:lstStyle/>
                    <a:p>
                      <a:r>
                        <a:rPr lang="es-ES" dirty="0" smtClean="0"/>
                        <a:t>Igual</a:t>
                      </a:r>
                      <a:endParaRPr lang="es-ES" dirty="0"/>
                    </a:p>
                  </a:txBody>
                  <a:tcPr/>
                </a:tc>
                <a:tc>
                  <a:txBody>
                    <a:bodyPr/>
                    <a:lstStyle/>
                    <a:p>
                      <a:r>
                        <a:rPr lang="es-ES" dirty="0" smtClean="0"/>
                        <a:t>True si $a es igual</a:t>
                      </a:r>
                      <a:r>
                        <a:rPr lang="es-ES" baseline="0" dirty="0" smtClean="0"/>
                        <a:t> que $b</a:t>
                      </a:r>
                      <a:endParaRPr lang="es-ES" dirty="0"/>
                    </a:p>
                  </a:txBody>
                  <a:tcPr/>
                </a:tc>
              </a:tr>
              <a:tr h="370840">
                <a:tc>
                  <a:txBody>
                    <a:bodyPr/>
                    <a:lstStyle/>
                    <a:p>
                      <a:r>
                        <a:rPr lang="es-ES" dirty="0" smtClean="0"/>
                        <a:t>$a===$b</a:t>
                      </a:r>
                      <a:endParaRPr lang="es-ES" dirty="0"/>
                    </a:p>
                  </a:txBody>
                  <a:tcPr/>
                </a:tc>
                <a:tc>
                  <a:txBody>
                    <a:bodyPr/>
                    <a:lstStyle/>
                    <a:p>
                      <a:r>
                        <a:rPr lang="es-ES" dirty="0" smtClean="0"/>
                        <a:t>Idéntico</a:t>
                      </a:r>
                      <a:endParaRPr lang="es-ES" dirty="0"/>
                    </a:p>
                  </a:txBody>
                  <a:tcPr/>
                </a:tc>
                <a:tc>
                  <a:txBody>
                    <a:bodyPr/>
                    <a:lstStyle/>
                    <a:p>
                      <a:r>
                        <a:rPr lang="es-ES" dirty="0" smtClean="0"/>
                        <a:t>True si $a es idéntico a $b</a:t>
                      </a:r>
                      <a:endParaRPr lang="es-ES" dirty="0"/>
                    </a:p>
                  </a:txBody>
                  <a:tcPr/>
                </a:tc>
              </a:tr>
              <a:tr h="370840">
                <a:tc>
                  <a:txBody>
                    <a:bodyPr/>
                    <a:lstStyle/>
                    <a:p>
                      <a:r>
                        <a:rPr lang="es-ES" dirty="0" smtClean="0"/>
                        <a:t>$a!=$b</a:t>
                      </a:r>
                      <a:endParaRPr lang="es-ES" dirty="0"/>
                    </a:p>
                  </a:txBody>
                  <a:tcPr/>
                </a:tc>
                <a:tc>
                  <a:txBody>
                    <a:bodyPr/>
                    <a:lstStyle/>
                    <a:p>
                      <a:r>
                        <a:rPr lang="es-ES" dirty="0" smtClean="0"/>
                        <a:t>Diferente</a:t>
                      </a:r>
                      <a:endParaRPr lang="es-ES" dirty="0"/>
                    </a:p>
                  </a:txBody>
                  <a:tcPr/>
                </a:tc>
                <a:tc>
                  <a:txBody>
                    <a:bodyPr/>
                    <a:lstStyle/>
                    <a:p>
                      <a:r>
                        <a:rPr lang="es-ES" dirty="0" smtClean="0"/>
                        <a:t>True si $a es diferente</a:t>
                      </a:r>
                      <a:r>
                        <a:rPr lang="es-ES" baseline="0" dirty="0" smtClean="0"/>
                        <a:t> de $b</a:t>
                      </a:r>
                      <a:endParaRPr lang="es-ES" dirty="0"/>
                    </a:p>
                  </a:txBody>
                  <a:tcPr/>
                </a:tc>
              </a:tr>
              <a:tr h="370840">
                <a:tc>
                  <a:txBody>
                    <a:bodyPr/>
                    <a:lstStyle/>
                    <a:p>
                      <a:r>
                        <a:rPr lang="es-ES" dirty="0" smtClean="0"/>
                        <a:t>$a&lt;&gt;$b</a:t>
                      </a:r>
                      <a:endParaRPr lang="es-ES" dirty="0"/>
                    </a:p>
                  </a:txBody>
                  <a:tcPr/>
                </a:tc>
                <a:tc>
                  <a:txBody>
                    <a:bodyPr/>
                    <a:lstStyle/>
                    <a:p>
                      <a:r>
                        <a:rPr lang="es-ES" dirty="0" smtClean="0"/>
                        <a:t>Diferente</a:t>
                      </a:r>
                      <a:endParaRPr lang="es-ES" dirty="0"/>
                    </a:p>
                  </a:txBody>
                  <a:tcPr/>
                </a:tc>
                <a:tc>
                  <a:txBody>
                    <a:bodyPr/>
                    <a:lstStyle/>
                    <a:p>
                      <a:r>
                        <a:rPr lang="es-ES" dirty="0" smtClean="0"/>
                        <a:t>True si</a:t>
                      </a:r>
                      <a:r>
                        <a:rPr lang="es-ES" baseline="0" dirty="0" smtClean="0"/>
                        <a:t> $a es diferente de $b</a:t>
                      </a:r>
                      <a:endParaRPr lang="es-E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smtClean="0"/>
                        <a:t>$a!==$b</a:t>
                      </a:r>
                    </a:p>
                  </a:txBody>
                  <a:tcPr/>
                </a:tc>
                <a:tc>
                  <a:txBody>
                    <a:bodyPr/>
                    <a:lstStyle/>
                    <a:p>
                      <a:r>
                        <a:rPr lang="es-ES" dirty="0" smtClean="0"/>
                        <a:t>No idéntico</a:t>
                      </a:r>
                      <a:endParaRPr lang="es-ES" dirty="0"/>
                    </a:p>
                  </a:txBody>
                  <a:tcPr/>
                </a:tc>
                <a:tc>
                  <a:txBody>
                    <a:bodyPr/>
                    <a:lstStyle/>
                    <a:p>
                      <a:r>
                        <a:rPr lang="es-ES" dirty="0" smtClean="0"/>
                        <a:t>True si $a</a:t>
                      </a:r>
                      <a:r>
                        <a:rPr lang="es-ES" baseline="0" dirty="0" smtClean="0"/>
                        <a:t> no es idéntico a $b</a:t>
                      </a:r>
                      <a:endParaRPr lang="es-E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smtClean="0"/>
                        <a:t>$a&lt;$b</a:t>
                      </a:r>
                    </a:p>
                  </a:txBody>
                  <a:tcPr/>
                </a:tc>
                <a:tc>
                  <a:txBody>
                    <a:bodyPr/>
                    <a:lstStyle/>
                    <a:p>
                      <a:r>
                        <a:rPr lang="es-ES" dirty="0" smtClean="0"/>
                        <a:t>Menor que</a:t>
                      </a:r>
                      <a:endParaRPr lang="es-ES" dirty="0"/>
                    </a:p>
                  </a:txBody>
                  <a:tcPr/>
                </a:tc>
                <a:tc>
                  <a:txBody>
                    <a:bodyPr/>
                    <a:lstStyle/>
                    <a:p>
                      <a:r>
                        <a:rPr lang="es-ES" dirty="0" smtClean="0"/>
                        <a:t>True si $a es menor que $b</a:t>
                      </a:r>
                      <a:endParaRPr lang="es-E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smtClean="0"/>
                        <a:t>$a&gt;$b</a:t>
                      </a:r>
                    </a:p>
                  </a:txBody>
                  <a:tcPr/>
                </a:tc>
                <a:tc>
                  <a:txBody>
                    <a:bodyPr/>
                    <a:lstStyle/>
                    <a:p>
                      <a:r>
                        <a:rPr lang="es-ES" dirty="0" smtClean="0"/>
                        <a:t>Mayor que</a:t>
                      </a:r>
                      <a:endParaRPr lang="es-ES" dirty="0"/>
                    </a:p>
                  </a:txBody>
                  <a:tcPr/>
                </a:tc>
                <a:tc>
                  <a:txBody>
                    <a:bodyPr/>
                    <a:lstStyle/>
                    <a:p>
                      <a:r>
                        <a:rPr lang="es-ES" dirty="0" smtClean="0"/>
                        <a:t>True si $a</a:t>
                      </a:r>
                      <a:r>
                        <a:rPr lang="es-ES" baseline="0" dirty="0" smtClean="0"/>
                        <a:t> es mayor que $b</a:t>
                      </a:r>
                      <a:endParaRPr lang="es-E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smtClean="0"/>
                        <a:t>$a&lt;=$b</a:t>
                      </a:r>
                    </a:p>
                  </a:txBody>
                  <a:tcPr/>
                </a:tc>
                <a:tc>
                  <a:txBody>
                    <a:bodyPr/>
                    <a:lstStyle/>
                    <a:p>
                      <a:r>
                        <a:rPr lang="es-ES" dirty="0" smtClean="0"/>
                        <a:t>Menor</a:t>
                      </a:r>
                      <a:r>
                        <a:rPr lang="es-ES" baseline="0" dirty="0" smtClean="0"/>
                        <a:t> o igual que</a:t>
                      </a:r>
                      <a:endParaRPr lang="es-ES" dirty="0"/>
                    </a:p>
                  </a:txBody>
                  <a:tcPr/>
                </a:tc>
                <a:tc>
                  <a:txBody>
                    <a:bodyPr/>
                    <a:lstStyle/>
                    <a:p>
                      <a:r>
                        <a:rPr lang="es-ES" dirty="0" smtClean="0"/>
                        <a:t>True si $a es menor</a:t>
                      </a:r>
                      <a:r>
                        <a:rPr lang="es-ES" baseline="0" dirty="0" smtClean="0"/>
                        <a:t> o igual que $b</a:t>
                      </a:r>
                      <a:endParaRPr lang="es-E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smtClean="0"/>
                        <a:t>$a&gt;=$b</a:t>
                      </a:r>
                    </a:p>
                  </a:txBody>
                  <a:tcPr/>
                </a:tc>
                <a:tc>
                  <a:txBody>
                    <a:bodyPr/>
                    <a:lstStyle/>
                    <a:p>
                      <a:r>
                        <a:rPr lang="es-ES" dirty="0" smtClean="0"/>
                        <a:t>Mayor</a:t>
                      </a:r>
                      <a:r>
                        <a:rPr lang="es-ES" baseline="0" dirty="0" smtClean="0"/>
                        <a:t> o igual que</a:t>
                      </a:r>
                      <a:endParaRPr lang="es-ES" dirty="0"/>
                    </a:p>
                  </a:txBody>
                  <a:tcPr/>
                </a:tc>
                <a:tc>
                  <a:txBody>
                    <a:bodyPr/>
                    <a:lstStyle/>
                    <a:p>
                      <a:r>
                        <a:rPr lang="es-ES" dirty="0" smtClean="0"/>
                        <a:t>True si $a es mayor o igual que $b</a:t>
                      </a:r>
                      <a:endParaRPr lang="es-ES" dirty="0"/>
                    </a:p>
                  </a:txBody>
                  <a:tcPr/>
                </a:tc>
              </a:tr>
              <a:tr h="370840">
                <a:tc>
                  <a:txBody>
                    <a:bodyPr/>
                    <a:lstStyle/>
                    <a:p>
                      <a:r>
                        <a:rPr lang="es-ES" dirty="0" smtClean="0"/>
                        <a:t>$a&lt;=&gt;$b</a:t>
                      </a:r>
                      <a:endParaRPr lang="es-ES" dirty="0"/>
                    </a:p>
                  </a:txBody>
                  <a:tcPr/>
                </a:tc>
                <a:tc>
                  <a:txBody>
                    <a:bodyPr/>
                    <a:lstStyle/>
                    <a:p>
                      <a:r>
                        <a:rPr lang="es-ES" dirty="0" smtClean="0"/>
                        <a:t>“</a:t>
                      </a:r>
                      <a:r>
                        <a:rPr lang="es-ES" dirty="0" err="1" smtClean="0"/>
                        <a:t>Spaceship</a:t>
                      </a:r>
                      <a:r>
                        <a:rPr lang="es-ES" dirty="0" smtClean="0"/>
                        <a:t>”</a:t>
                      </a:r>
                      <a:endParaRPr lang="es-ES" dirty="0"/>
                    </a:p>
                  </a:txBody>
                  <a:tcPr/>
                </a:tc>
                <a:tc>
                  <a:txBody>
                    <a:bodyPr/>
                    <a:lstStyle/>
                    <a:p>
                      <a:r>
                        <a:rPr lang="es-ES" dirty="0" smtClean="0"/>
                        <a:t>Un </a:t>
                      </a:r>
                      <a:r>
                        <a:rPr lang="es-ES" i="1" dirty="0" err="1" smtClean="0"/>
                        <a:t>integer</a:t>
                      </a:r>
                      <a:r>
                        <a:rPr lang="es-ES" i="0" dirty="0" smtClean="0"/>
                        <a:t> menor que, igual a, o mayor que cero</a:t>
                      </a:r>
                      <a:r>
                        <a:rPr lang="es-ES" i="0" baseline="0" dirty="0" smtClean="0"/>
                        <a:t> cuando $a es respectivamente menor que, igual a, o mayor que $b.</a:t>
                      </a:r>
                      <a:endParaRPr lang="es-ES" dirty="0"/>
                    </a:p>
                  </a:txBody>
                  <a:tcPr/>
                </a:tc>
              </a:tr>
            </a:tbl>
          </a:graphicData>
        </a:graphic>
      </p:graphicFrame>
    </p:spTree>
    <p:extLst>
      <p:ext uri="{BB962C8B-B14F-4D97-AF65-F5344CB8AC3E}">
        <p14:creationId xmlns:p14="http://schemas.microsoft.com/office/powerpoint/2010/main" val="1407378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028549" y="491706"/>
            <a:ext cx="9788975" cy="5676181"/>
            <a:chOff x="3763643" y="4817470"/>
            <a:chExt cx="4664710" cy="7210807"/>
          </a:xfrm>
        </p:grpSpPr>
        <p:sp>
          <p:nvSpPr>
            <p:cNvPr id="5" name="Cuadro de texto 2"/>
            <p:cNvSpPr txBox="1">
              <a:spLocks noChangeArrowheads="1"/>
            </p:cNvSpPr>
            <p:nvPr/>
          </p:nvSpPr>
          <p:spPr bwMode="auto">
            <a:xfrm>
              <a:off x="3763643" y="4817470"/>
              <a:ext cx="4664710" cy="6927356"/>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$a=3;</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$b=4;</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$c="3";</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$d="4";</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($a==$c);  	//true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($a===$c);	//false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($a!=$c);	//false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($a&lt;&gt;$c);	//false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($a!==$c);	//true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($a&lt;$b);	//true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($a&gt;$b);	//false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($b&lt;=$d);	//true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($b&gt;=$d);	//true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($a&lt;=&gt;$b);	//-1</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($b&lt;=&gt;$a);	//1</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6" name="Rectángulo 5"/>
            <p:cNvSpPr/>
            <p:nvPr/>
          </p:nvSpPr>
          <p:spPr>
            <a:xfrm>
              <a:off x="3763643" y="11744826"/>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6.7</a:t>
              </a:r>
              <a:endParaRPr lang="es-ES" dirty="0"/>
            </a:p>
          </p:txBody>
        </p:sp>
      </p:grpSp>
    </p:spTree>
    <p:extLst>
      <p:ext uri="{BB962C8B-B14F-4D97-AF65-F5344CB8AC3E}">
        <p14:creationId xmlns:p14="http://schemas.microsoft.com/office/powerpoint/2010/main" val="428619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 Ternario</a:t>
            </a:r>
            <a:endParaRPr lang="es-ES" dirty="0"/>
          </a:p>
        </p:txBody>
      </p:sp>
      <p:sp>
        <p:nvSpPr>
          <p:cNvPr id="3" name="Marcador de contenido 2"/>
          <p:cNvSpPr>
            <a:spLocks noGrp="1"/>
          </p:cNvSpPr>
          <p:nvPr>
            <p:ph idx="1"/>
          </p:nvPr>
        </p:nvSpPr>
        <p:spPr>
          <a:xfrm>
            <a:off x="685801" y="2142067"/>
            <a:ext cx="10131425" cy="1363133"/>
          </a:xfrm>
        </p:spPr>
        <p:txBody>
          <a:bodyPr/>
          <a:lstStyle/>
          <a:p>
            <a:r>
              <a:rPr lang="es-ES" dirty="0" smtClean="0"/>
              <a:t>(expresion1) ? (expresion2) : (expresión 3)</a:t>
            </a:r>
          </a:p>
          <a:p>
            <a:r>
              <a:rPr lang="es-ES" dirty="0" smtClean="0"/>
              <a:t>Si expresion1 es TRUE entonces devuelve expresión2, sino, devuelve expresion3</a:t>
            </a:r>
            <a:endParaRPr lang="es-ES" dirty="0"/>
          </a:p>
        </p:txBody>
      </p:sp>
      <p:grpSp>
        <p:nvGrpSpPr>
          <p:cNvPr id="4" name="Grupo 3"/>
          <p:cNvGrpSpPr/>
          <p:nvPr/>
        </p:nvGrpSpPr>
        <p:grpSpPr>
          <a:xfrm>
            <a:off x="857025" y="3749041"/>
            <a:ext cx="9788975" cy="2638139"/>
            <a:chOff x="3763643" y="4587121"/>
            <a:chExt cx="4664710" cy="3257901"/>
          </a:xfrm>
        </p:grpSpPr>
        <p:sp>
          <p:nvSpPr>
            <p:cNvPr id="5" name="Cuadro de texto 2"/>
            <p:cNvSpPr txBox="1">
              <a:spLocks noChangeArrowheads="1"/>
            </p:cNvSpPr>
            <p:nvPr/>
          </p:nvSpPr>
          <p:spPr bwMode="auto">
            <a:xfrm>
              <a:off x="3763643" y="4587121"/>
              <a:ext cx="4664710" cy="2924263"/>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$a=true;</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$b=false;</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($a) ? "Es verdad" : "Es mentira";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($b) ? "Es verdad" : "Es mentira";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6" name="Rectángulo 5"/>
            <p:cNvSpPr/>
            <p:nvPr/>
          </p:nvSpPr>
          <p:spPr>
            <a:xfrm>
              <a:off x="3763643" y="7561571"/>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6.11</a:t>
              </a:r>
              <a:endParaRPr lang="es-ES" dirty="0"/>
            </a:p>
          </p:txBody>
        </p:sp>
      </p:grpSp>
    </p:spTree>
    <p:extLst>
      <p:ext uri="{BB962C8B-B14F-4D97-AF65-F5344CB8AC3E}">
        <p14:creationId xmlns:p14="http://schemas.microsoft.com/office/powerpoint/2010/main" val="28226174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Operadores de incremento / decremento</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587590812"/>
              </p:ext>
            </p:extLst>
          </p:nvPr>
        </p:nvGraphicFramePr>
        <p:xfrm>
          <a:off x="685800" y="2141538"/>
          <a:ext cx="10131426" cy="1854200"/>
        </p:xfrm>
        <a:graphic>
          <a:graphicData uri="http://schemas.openxmlformats.org/drawingml/2006/table">
            <a:tbl>
              <a:tblPr firstRow="1" bandRow="1">
                <a:tableStyleId>{5C22544A-7EE6-4342-B048-85BDC9FD1C3A}</a:tableStyleId>
              </a:tblPr>
              <a:tblGrid>
                <a:gridCol w="1876245"/>
                <a:gridCol w="3234906"/>
                <a:gridCol w="5020275"/>
              </a:tblGrid>
              <a:tr h="370840">
                <a:tc>
                  <a:txBody>
                    <a:bodyPr/>
                    <a:lstStyle/>
                    <a:p>
                      <a:r>
                        <a:rPr lang="es-ES" dirty="0" smtClean="0"/>
                        <a:t>Ejemplo</a:t>
                      </a:r>
                      <a:endParaRPr lang="es-ES" dirty="0"/>
                    </a:p>
                  </a:txBody>
                  <a:tcPr/>
                </a:tc>
                <a:tc>
                  <a:txBody>
                    <a:bodyPr/>
                    <a:lstStyle/>
                    <a:p>
                      <a:r>
                        <a:rPr lang="es-ES" dirty="0" smtClean="0"/>
                        <a:t>Nombre</a:t>
                      </a:r>
                      <a:endParaRPr lang="es-ES" dirty="0"/>
                    </a:p>
                  </a:txBody>
                  <a:tcPr/>
                </a:tc>
                <a:tc>
                  <a:txBody>
                    <a:bodyPr/>
                    <a:lstStyle/>
                    <a:p>
                      <a:r>
                        <a:rPr lang="es-ES" dirty="0" smtClean="0"/>
                        <a:t>Resultado</a:t>
                      </a:r>
                      <a:endParaRPr lang="es-ES" dirty="0"/>
                    </a:p>
                  </a:txBody>
                  <a:tcPr/>
                </a:tc>
              </a:tr>
              <a:tr h="370840">
                <a:tc>
                  <a:txBody>
                    <a:bodyPr/>
                    <a:lstStyle/>
                    <a:p>
                      <a:r>
                        <a:rPr lang="es-ES" dirty="0" smtClean="0"/>
                        <a:t>++$a</a:t>
                      </a:r>
                      <a:endParaRPr lang="es-ES" dirty="0"/>
                    </a:p>
                  </a:txBody>
                  <a:tcPr/>
                </a:tc>
                <a:tc>
                  <a:txBody>
                    <a:bodyPr/>
                    <a:lstStyle/>
                    <a:p>
                      <a:r>
                        <a:rPr lang="es-ES" dirty="0" smtClean="0"/>
                        <a:t>Pre-incremento</a:t>
                      </a:r>
                      <a:endParaRPr lang="es-ES" dirty="0"/>
                    </a:p>
                  </a:txBody>
                  <a:tcPr/>
                </a:tc>
                <a:tc>
                  <a:txBody>
                    <a:bodyPr/>
                    <a:lstStyle/>
                    <a:p>
                      <a:r>
                        <a:rPr lang="es-ES" dirty="0" smtClean="0"/>
                        <a:t>Incrementa</a:t>
                      </a:r>
                      <a:r>
                        <a:rPr lang="es-ES" baseline="0" dirty="0" smtClean="0"/>
                        <a:t> $a en uno, luego retorna $a</a:t>
                      </a:r>
                      <a:endParaRPr lang="es-ES" dirty="0"/>
                    </a:p>
                  </a:txBody>
                  <a:tcPr/>
                </a:tc>
              </a:tr>
              <a:tr h="370840">
                <a:tc>
                  <a:txBody>
                    <a:bodyPr/>
                    <a:lstStyle/>
                    <a:p>
                      <a:r>
                        <a:rPr lang="es-ES" dirty="0" smtClean="0"/>
                        <a:t>$a++</a:t>
                      </a:r>
                      <a:endParaRPr lang="es-ES" dirty="0"/>
                    </a:p>
                  </a:txBody>
                  <a:tcPr/>
                </a:tc>
                <a:tc>
                  <a:txBody>
                    <a:bodyPr/>
                    <a:lstStyle/>
                    <a:p>
                      <a:r>
                        <a:rPr lang="es-ES" dirty="0" smtClean="0"/>
                        <a:t>Post-incremento</a:t>
                      </a:r>
                      <a:endParaRPr lang="es-ES" dirty="0"/>
                    </a:p>
                  </a:txBody>
                  <a:tcPr/>
                </a:tc>
                <a:tc>
                  <a:txBody>
                    <a:bodyPr/>
                    <a:lstStyle/>
                    <a:p>
                      <a:r>
                        <a:rPr lang="es-ES" dirty="0" smtClean="0"/>
                        <a:t>Retorna $, luego incrementa $ en uno</a:t>
                      </a:r>
                      <a:endParaRPr lang="es-ES" dirty="0"/>
                    </a:p>
                  </a:txBody>
                  <a:tcPr/>
                </a:tc>
              </a:tr>
              <a:tr h="370840">
                <a:tc>
                  <a:txBody>
                    <a:bodyPr/>
                    <a:lstStyle/>
                    <a:p>
                      <a:r>
                        <a:rPr lang="es-ES" dirty="0" smtClean="0"/>
                        <a:t>--$a</a:t>
                      </a:r>
                      <a:endParaRPr lang="es-ES" dirty="0"/>
                    </a:p>
                  </a:txBody>
                  <a:tcPr/>
                </a:tc>
                <a:tc>
                  <a:txBody>
                    <a:bodyPr/>
                    <a:lstStyle/>
                    <a:p>
                      <a:r>
                        <a:rPr lang="es-ES" dirty="0" smtClean="0"/>
                        <a:t>Pre-decremento</a:t>
                      </a:r>
                      <a:endParaRPr lang="es-ES" dirty="0"/>
                    </a:p>
                  </a:txBody>
                  <a:tcPr/>
                </a:tc>
                <a:tc>
                  <a:txBody>
                    <a:bodyPr/>
                    <a:lstStyle/>
                    <a:p>
                      <a:r>
                        <a:rPr lang="es-ES" dirty="0" err="1" smtClean="0"/>
                        <a:t>Decrementa</a:t>
                      </a:r>
                      <a:r>
                        <a:rPr lang="es-ES" baseline="0" dirty="0" smtClean="0"/>
                        <a:t> $a en uno, luego retorna $a</a:t>
                      </a:r>
                      <a:endParaRPr lang="es-ES" dirty="0"/>
                    </a:p>
                  </a:txBody>
                  <a:tcPr/>
                </a:tc>
              </a:tr>
              <a:tr h="370840">
                <a:tc>
                  <a:txBody>
                    <a:bodyPr/>
                    <a:lstStyle/>
                    <a:p>
                      <a:r>
                        <a:rPr lang="es-ES" dirty="0" smtClean="0"/>
                        <a:t>$a--</a:t>
                      </a:r>
                      <a:endParaRPr lang="es-ES" dirty="0"/>
                    </a:p>
                  </a:txBody>
                  <a:tcPr/>
                </a:tc>
                <a:tc>
                  <a:txBody>
                    <a:bodyPr/>
                    <a:lstStyle/>
                    <a:p>
                      <a:r>
                        <a:rPr lang="es-ES" dirty="0" smtClean="0"/>
                        <a:t>Post-decremento</a:t>
                      </a:r>
                      <a:endParaRPr lang="es-ES" dirty="0"/>
                    </a:p>
                  </a:txBody>
                  <a:tcPr/>
                </a:tc>
                <a:tc>
                  <a:txBody>
                    <a:bodyPr/>
                    <a:lstStyle/>
                    <a:p>
                      <a:r>
                        <a:rPr lang="es-ES" dirty="0" smtClean="0"/>
                        <a:t>Retorna $a, luego</a:t>
                      </a:r>
                      <a:r>
                        <a:rPr lang="es-ES" baseline="0" dirty="0" smtClean="0"/>
                        <a:t> </a:t>
                      </a:r>
                      <a:r>
                        <a:rPr lang="es-ES" baseline="0" dirty="0" err="1" smtClean="0"/>
                        <a:t>decrementa</a:t>
                      </a:r>
                      <a:r>
                        <a:rPr lang="es-ES" baseline="0" dirty="0" smtClean="0"/>
                        <a:t> $a en uno</a:t>
                      </a:r>
                      <a:endParaRPr lang="es-ES" dirty="0"/>
                    </a:p>
                  </a:txBody>
                  <a:tcPr/>
                </a:tc>
              </a:tr>
            </a:tbl>
          </a:graphicData>
        </a:graphic>
      </p:graphicFrame>
    </p:spTree>
    <p:extLst>
      <p:ext uri="{BB962C8B-B14F-4D97-AF65-F5344CB8AC3E}">
        <p14:creationId xmlns:p14="http://schemas.microsoft.com/office/powerpoint/2010/main" val="100955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028549" y="491706"/>
            <a:ext cx="9788975" cy="6029074"/>
            <a:chOff x="3763643" y="4817470"/>
            <a:chExt cx="4664710" cy="7659109"/>
          </a:xfrm>
        </p:grpSpPr>
        <p:sp>
          <p:nvSpPr>
            <p:cNvPr id="3" name="Cuadro de texto 2"/>
            <p:cNvSpPr txBox="1">
              <a:spLocks noChangeArrowheads="1"/>
            </p:cNvSpPr>
            <p:nvPr/>
          </p:nvSpPr>
          <p:spPr bwMode="auto">
            <a:xfrm>
              <a:off x="3763643" y="4817470"/>
              <a:ext cx="4664710" cy="7375658"/>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smtClean="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"&lt;h3&gt;</a:t>
              </a:r>
              <a:r>
                <a:rPr lang="es-ES" dirty="0" err="1">
                  <a:latin typeface="Consolas" panose="020B0609020204030204" pitchFamily="49" charset="0"/>
                  <a:ea typeface="Calibri" panose="020F0502020204030204" pitchFamily="34" charset="0"/>
                  <a:cs typeface="Times New Roman" panose="02020603050405020304" pitchFamily="18" charset="0"/>
                </a:rPr>
                <a:t>Postincremento</a:t>
              </a:r>
              <a:r>
                <a:rPr lang="es-ES" dirty="0">
                  <a:latin typeface="Consolas" panose="020B0609020204030204" pitchFamily="49" charset="0"/>
                  <a:ea typeface="Calibri" panose="020F0502020204030204" pitchFamily="34" charset="0"/>
                  <a:cs typeface="Times New Roman" panose="02020603050405020304" pitchFamily="18" charset="0"/>
                </a:rPr>
                <a:t>&lt;/h3&gt;";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 = 5;</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"Debe ser 5: " . $a++ .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 /&gt;\n";</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"Debe ser 6: " . $a .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 /&gt;\n";</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"&lt;h3&gt;</a:t>
              </a:r>
              <a:r>
                <a:rPr lang="es-ES" dirty="0" err="1">
                  <a:latin typeface="Consolas" panose="020B0609020204030204" pitchFamily="49" charset="0"/>
                  <a:ea typeface="Calibri" panose="020F0502020204030204" pitchFamily="34" charset="0"/>
                  <a:cs typeface="Times New Roman" panose="02020603050405020304" pitchFamily="18" charset="0"/>
                </a:rPr>
                <a:t>Preincremento</a:t>
              </a:r>
              <a:r>
                <a:rPr lang="es-ES" dirty="0">
                  <a:latin typeface="Consolas" panose="020B0609020204030204" pitchFamily="49" charset="0"/>
                  <a:ea typeface="Calibri" panose="020F0502020204030204" pitchFamily="34" charset="0"/>
                  <a:cs typeface="Times New Roman" panose="02020603050405020304" pitchFamily="18" charset="0"/>
                </a:rPr>
                <a:t>&lt;/h3&gt;";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 = 5;</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"Debe ser 6: " . ++$a .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 /&gt;\n";</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"Debe ser 6: " . $a .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 /&gt;\n";</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"&lt;h3&gt;</a:t>
              </a:r>
              <a:r>
                <a:rPr lang="es-ES" dirty="0" err="1">
                  <a:latin typeface="Consolas" panose="020B0609020204030204" pitchFamily="49" charset="0"/>
                  <a:ea typeface="Calibri" panose="020F0502020204030204" pitchFamily="34" charset="0"/>
                  <a:cs typeface="Times New Roman" panose="02020603050405020304" pitchFamily="18" charset="0"/>
                </a:rPr>
                <a:t>Postdecremento</a:t>
              </a:r>
              <a:r>
                <a:rPr lang="es-ES" dirty="0">
                  <a:latin typeface="Consolas" panose="020B0609020204030204" pitchFamily="49" charset="0"/>
                  <a:ea typeface="Calibri" panose="020F0502020204030204" pitchFamily="34" charset="0"/>
                  <a:cs typeface="Times New Roman" panose="02020603050405020304" pitchFamily="18" charset="0"/>
                </a:rPr>
                <a:t>&lt;/h3&gt;";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 = 5;</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"Debe ser 5: " . $a-- .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 /&gt;\n";</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"Debe ser 4: " . $a .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 /&gt;\n";</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"&lt;h3&gt;</a:t>
              </a:r>
              <a:r>
                <a:rPr lang="es-ES" dirty="0" err="1">
                  <a:latin typeface="Consolas" panose="020B0609020204030204" pitchFamily="49" charset="0"/>
                  <a:ea typeface="Calibri" panose="020F0502020204030204" pitchFamily="34" charset="0"/>
                  <a:cs typeface="Times New Roman" panose="02020603050405020304" pitchFamily="18" charset="0"/>
                </a:rPr>
                <a:t>Predecremento</a:t>
              </a:r>
              <a:r>
                <a:rPr lang="es-ES" dirty="0">
                  <a:latin typeface="Consolas" panose="020B0609020204030204" pitchFamily="49" charset="0"/>
                  <a:ea typeface="Calibri" panose="020F0502020204030204" pitchFamily="34" charset="0"/>
                  <a:cs typeface="Times New Roman" panose="02020603050405020304" pitchFamily="18" charset="0"/>
                </a:rPr>
                <a:t>&lt;/h3&gt;";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 = 5;</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"Debe ser 4: " . --$a .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 /&gt;\n";</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"Debe ser 4: " . $a .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 /&gt;\n";</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4" name="Rectángulo 3"/>
            <p:cNvSpPr/>
            <p:nvPr/>
          </p:nvSpPr>
          <p:spPr>
            <a:xfrm>
              <a:off x="3763643" y="12193128"/>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6.8</a:t>
              </a:r>
              <a:endParaRPr lang="es-ES" dirty="0"/>
            </a:p>
          </p:txBody>
        </p:sp>
      </p:grpSp>
    </p:spTree>
    <p:extLst>
      <p:ext uri="{BB962C8B-B14F-4D97-AF65-F5344CB8AC3E}">
        <p14:creationId xmlns:p14="http://schemas.microsoft.com/office/powerpoint/2010/main" val="4056998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PHP?</a:t>
            </a:r>
            <a:endParaRPr lang="es-ES" dirty="0"/>
          </a:p>
        </p:txBody>
      </p:sp>
      <p:sp>
        <p:nvSpPr>
          <p:cNvPr id="3" name="Marcador de contenido 2"/>
          <p:cNvSpPr>
            <a:spLocks noGrp="1"/>
          </p:cNvSpPr>
          <p:nvPr>
            <p:ph idx="1"/>
          </p:nvPr>
        </p:nvSpPr>
        <p:spPr/>
        <p:txBody>
          <a:bodyPr/>
          <a:lstStyle/>
          <a:p>
            <a:r>
              <a:rPr lang="es-ES" dirty="0" err="1" smtClean="0"/>
              <a:t>Hypertext</a:t>
            </a:r>
            <a:r>
              <a:rPr lang="es-ES" dirty="0" smtClean="0"/>
              <a:t> </a:t>
            </a:r>
            <a:r>
              <a:rPr lang="es-ES" dirty="0" err="1" smtClean="0"/>
              <a:t>Preprocessor</a:t>
            </a:r>
            <a:endParaRPr lang="es-ES" dirty="0" smtClean="0"/>
          </a:p>
          <a:p>
            <a:r>
              <a:rPr lang="es-ES" dirty="0"/>
              <a:t>E</a:t>
            </a:r>
            <a:r>
              <a:rPr lang="es-ES" dirty="0" smtClean="0"/>
              <a:t>s </a:t>
            </a:r>
            <a:r>
              <a:rPr lang="es-ES" dirty="0"/>
              <a:t>un lenguaje de código abierto especialmente adecuado para el desarrollo web</a:t>
            </a:r>
            <a:r>
              <a:rPr lang="es-ES" dirty="0" smtClean="0"/>
              <a:t>.</a:t>
            </a:r>
          </a:p>
          <a:p>
            <a:r>
              <a:rPr lang="es-ES" dirty="0" smtClean="0"/>
              <a:t>Basado en el desarrollo de scripts del lado del servidor</a:t>
            </a:r>
            <a:endParaRPr lang="es-ES" dirty="0"/>
          </a:p>
          <a:p>
            <a:endParaRPr lang="es-ES" dirty="0"/>
          </a:p>
        </p:txBody>
      </p:sp>
    </p:spTree>
    <p:extLst>
      <p:ext uri="{BB962C8B-B14F-4D97-AF65-F5344CB8AC3E}">
        <p14:creationId xmlns:p14="http://schemas.microsoft.com/office/powerpoint/2010/main" val="4394783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Operadores Lógicos</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687657131"/>
              </p:ext>
            </p:extLst>
          </p:nvPr>
        </p:nvGraphicFramePr>
        <p:xfrm>
          <a:off x="685800" y="2141538"/>
          <a:ext cx="10131426" cy="2595880"/>
        </p:xfrm>
        <a:graphic>
          <a:graphicData uri="http://schemas.openxmlformats.org/drawingml/2006/table">
            <a:tbl>
              <a:tblPr firstRow="1" bandRow="1">
                <a:tableStyleId>{5C22544A-7EE6-4342-B048-85BDC9FD1C3A}</a:tableStyleId>
              </a:tblPr>
              <a:tblGrid>
                <a:gridCol w="1833880"/>
                <a:gridCol w="1778000"/>
                <a:gridCol w="6519546"/>
              </a:tblGrid>
              <a:tr h="370840">
                <a:tc>
                  <a:txBody>
                    <a:bodyPr/>
                    <a:lstStyle/>
                    <a:p>
                      <a:r>
                        <a:rPr lang="es-ES" dirty="0" smtClean="0"/>
                        <a:t>Ejemplo</a:t>
                      </a:r>
                      <a:endParaRPr lang="es-ES" dirty="0"/>
                    </a:p>
                  </a:txBody>
                  <a:tcPr/>
                </a:tc>
                <a:tc>
                  <a:txBody>
                    <a:bodyPr/>
                    <a:lstStyle/>
                    <a:p>
                      <a:r>
                        <a:rPr lang="es-ES" dirty="0" smtClean="0"/>
                        <a:t>Nombre</a:t>
                      </a:r>
                      <a:endParaRPr lang="es-ES" dirty="0"/>
                    </a:p>
                  </a:txBody>
                  <a:tcPr/>
                </a:tc>
                <a:tc>
                  <a:txBody>
                    <a:bodyPr/>
                    <a:lstStyle/>
                    <a:p>
                      <a:r>
                        <a:rPr lang="es-ES" dirty="0" smtClean="0"/>
                        <a:t>Resultado</a:t>
                      </a:r>
                      <a:endParaRPr lang="es-ES" dirty="0"/>
                    </a:p>
                  </a:txBody>
                  <a:tcPr/>
                </a:tc>
              </a:tr>
              <a:tr h="370840">
                <a:tc>
                  <a:txBody>
                    <a:bodyPr/>
                    <a:lstStyle/>
                    <a:p>
                      <a:r>
                        <a:rPr lang="es-ES" dirty="0" smtClean="0"/>
                        <a:t>$a and $b</a:t>
                      </a:r>
                      <a:endParaRPr lang="es-ES" dirty="0"/>
                    </a:p>
                  </a:txBody>
                  <a:tcPr/>
                </a:tc>
                <a:tc>
                  <a:txBody>
                    <a:bodyPr/>
                    <a:lstStyle/>
                    <a:p>
                      <a:r>
                        <a:rPr lang="es-ES" dirty="0" smtClean="0"/>
                        <a:t>And</a:t>
                      </a:r>
                    </a:p>
                  </a:txBody>
                  <a:tcPr/>
                </a:tc>
                <a:tc>
                  <a:txBody>
                    <a:bodyPr/>
                    <a:lstStyle/>
                    <a:p>
                      <a:r>
                        <a:rPr lang="es-ES" dirty="0" smtClean="0"/>
                        <a:t>True si $a y $b</a:t>
                      </a:r>
                      <a:r>
                        <a:rPr lang="es-ES" baseline="0" dirty="0" smtClean="0"/>
                        <a:t> son True</a:t>
                      </a:r>
                      <a:endParaRPr lang="es-ES" dirty="0"/>
                    </a:p>
                  </a:txBody>
                  <a:tcPr/>
                </a:tc>
              </a:tr>
              <a:tr h="370840">
                <a:tc>
                  <a:txBody>
                    <a:bodyPr/>
                    <a:lstStyle/>
                    <a:p>
                      <a:r>
                        <a:rPr lang="es-ES" dirty="0" smtClean="0"/>
                        <a:t>$a </a:t>
                      </a:r>
                      <a:r>
                        <a:rPr lang="es-ES" dirty="0" err="1" smtClean="0"/>
                        <a:t>or</a:t>
                      </a:r>
                      <a:r>
                        <a:rPr lang="es-ES" dirty="0" smtClean="0"/>
                        <a:t> %b</a:t>
                      </a:r>
                      <a:endParaRPr lang="es-ES" dirty="0"/>
                    </a:p>
                  </a:txBody>
                  <a:tcPr/>
                </a:tc>
                <a:tc>
                  <a:txBody>
                    <a:bodyPr/>
                    <a:lstStyle/>
                    <a:p>
                      <a:r>
                        <a:rPr lang="es-ES" dirty="0" err="1" smtClean="0"/>
                        <a:t>Or</a:t>
                      </a:r>
                      <a:r>
                        <a:rPr lang="es-ES" dirty="0" smtClean="0"/>
                        <a:t> inclusivo</a:t>
                      </a:r>
                      <a:endParaRPr lang="es-ES" dirty="0"/>
                    </a:p>
                  </a:txBody>
                  <a:tcPr/>
                </a:tc>
                <a:tc>
                  <a:txBody>
                    <a:bodyPr/>
                    <a:lstStyle/>
                    <a:p>
                      <a:r>
                        <a:rPr lang="es-ES" dirty="0" smtClean="0"/>
                        <a:t>True si cualquiera de $a o $b es True</a:t>
                      </a:r>
                      <a:endParaRPr lang="es-ES" dirty="0"/>
                    </a:p>
                  </a:txBody>
                  <a:tcPr/>
                </a:tc>
              </a:tr>
              <a:tr h="370840">
                <a:tc>
                  <a:txBody>
                    <a:bodyPr/>
                    <a:lstStyle/>
                    <a:p>
                      <a:r>
                        <a:rPr lang="es-ES" dirty="0" smtClean="0"/>
                        <a:t>$a </a:t>
                      </a:r>
                      <a:r>
                        <a:rPr lang="es-ES" dirty="0" err="1" smtClean="0"/>
                        <a:t>xor</a:t>
                      </a:r>
                      <a:r>
                        <a:rPr lang="es-ES" dirty="0" smtClean="0"/>
                        <a:t> $b</a:t>
                      </a:r>
                      <a:endParaRPr lang="es-ES" dirty="0"/>
                    </a:p>
                  </a:txBody>
                  <a:tcPr/>
                </a:tc>
                <a:tc>
                  <a:txBody>
                    <a:bodyPr/>
                    <a:lstStyle/>
                    <a:p>
                      <a:r>
                        <a:rPr lang="es-ES" dirty="0" err="1" smtClean="0"/>
                        <a:t>Or</a:t>
                      </a:r>
                      <a:r>
                        <a:rPr lang="es-ES" dirty="0" smtClean="0"/>
                        <a:t> exclusivo</a:t>
                      </a:r>
                      <a:endParaRPr lang="es-ES" dirty="0"/>
                    </a:p>
                  </a:txBody>
                  <a:tcPr/>
                </a:tc>
                <a:tc>
                  <a:txBody>
                    <a:bodyPr/>
                    <a:lstStyle/>
                    <a:p>
                      <a:r>
                        <a:rPr lang="es-ES" dirty="0" smtClean="0"/>
                        <a:t>True si $a o b $es True,</a:t>
                      </a:r>
                      <a:r>
                        <a:rPr lang="es-ES" baseline="0" dirty="0" smtClean="0"/>
                        <a:t> pero no ambos</a:t>
                      </a:r>
                      <a:endParaRPr lang="es-ES" dirty="0"/>
                    </a:p>
                  </a:txBody>
                  <a:tcPr/>
                </a:tc>
              </a:tr>
              <a:tr h="370840">
                <a:tc>
                  <a:txBody>
                    <a:bodyPr/>
                    <a:lstStyle/>
                    <a:p>
                      <a:r>
                        <a:rPr lang="es-ES" dirty="0" smtClean="0"/>
                        <a:t>!$a</a:t>
                      </a:r>
                      <a:endParaRPr lang="es-ES" dirty="0"/>
                    </a:p>
                  </a:txBody>
                  <a:tcPr/>
                </a:tc>
                <a:tc>
                  <a:txBody>
                    <a:bodyPr/>
                    <a:lstStyle/>
                    <a:p>
                      <a:r>
                        <a:rPr lang="es-ES" dirty="0" err="1" smtClean="0"/>
                        <a:t>Not</a:t>
                      </a:r>
                      <a:endParaRPr lang="es-ES" dirty="0"/>
                    </a:p>
                  </a:txBody>
                  <a:tcPr/>
                </a:tc>
                <a:tc>
                  <a:txBody>
                    <a:bodyPr/>
                    <a:lstStyle/>
                    <a:p>
                      <a:r>
                        <a:rPr lang="es-ES" dirty="0" smtClean="0"/>
                        <a:t>True si $a</a:t>
                      </a:r>
                      <a:r>
                        <a:rPr lang="es-ES" baseline="0" dirty="0" smtClean="0"/>
                        <a:t> no es True</a:t>
                      </a:r>
                      <a:endParaRPr lang="es-ES" dirty="0"/>
                    </a:p>
                  </a:txBody>
                  <a:tcPr/>
                </a:tc>
              </a:tr>
              <a:tr h="370840">
                <a:tc>
                  <a:txBody>
                    <a:bodyPr/>
                    <a:lstStyle/>
                    <a:p>
                      <a:r>
                        <a:rPr lang="es-ES" dirty="0" smtClean="0"/>
                        <a:t>$a &amp;&amp; $b</a:t>
                      </a:r>
                      <a:endParaRPr lang="es-ES" dirty="0"/>
                    </a:p>
                  </a:txBody>
                  <a:tcPr/>
                </a:tc>
                <a:tc>
                  <a:txBody>
                    <a:bodyPr/>
                    <a:lstStyle/>
                    <a:p>
                      <a:r>
                        <a:rPr lang="es-ES" dirty="0" smtClean="0"/>
                        <a:t>And</a:t>
                      </a:r>
                      <a:endParaRPr lang="es-ES" dirty="0"/>
                    </a:p>
                  </a:txBody>
                  <a:tcPr/>
                </a:tc>
                <a:tc>
                  <a:txBody>
                    <a:bodyPr/>
                    <a:lstStyle/>
                    <a:p>
                      <a:r>
                        <a:rPr lang="es-ES" dirty="0" smtClean="0"/>
                        <a:t>True si $a y $</a:t>
                      </a:r>
                      <a:r>
                        <a:rPr lang="es-ES" baseline="0" dirty="0" smtClean="0"/>
                        <a:t>b son True</a:t>
                      </a:r>
                      <a:endParaRPr lang="es-ES" dirty="0"/>
                    </a:p>
                  </a:txBody>
                  <a:tcPr/>
                </a:tc>
              </a:tr>
              <a:tr h="370840">
                <a:tc>
                  <a:txBody>
                    <a:bodyPr/>
                    <a:lstStyle/>
                    <a:p>
                      <a:r>
                        <a:rPr lang="es-ES" dirty="0" smtClean="0"/>
                        <a:t>$a ||</a:t>
                      </a:r>
                      <a:r>
                        <a:rPr lang="es-ES" baseline="0" dirty="0" smtClean="0"/>
                        <a:t> $b</a:t>
                      </a:r>
                      <a:endParaRPr lang="es-ES" dirty="0"/>
                    </a:p>
                  </a:txBody>
                  <a:tcPr/>
                </a:tc>
                <a:tc>
                  <a:txBody>
                    <a:bodyPr/>
                    <a:lstStyle/>
                    <a:p>
                      <a:r>
                        <a:rPr lang="es-ES" dirty="0" err="1" smtClean="0"/>
                        <a:t>Or</a:t>
                      </a:r>
                      <a:r>
                        <a:rPr lang="es-ES" dirty="0" smtClean="0"/>
                        <a:t> inclusivo</a:t>
                      </a:r>
                      <a:endParaRPr lang="es-ES" dirty="0"/>
                    </a:p>
                  </a:txBody>
                  <a:tcPr/>
                </a:tc>
                <a:tc>
                  <a:txBody>
                    <a:bodyPr/>
                    <a:lstStyle/>
                    <a:p>
                      <a:r>
                        <a:rPr lang="es-ES" dirty="0" smtClean="0"/>
                        <a:t>True si cualquiera de $a o $b es True</a:t>
                      </a:r>
                      <a:endParaRPr lang="es-ES" dirty="0"/>
                    </a:p>
                  </a:txBody>
                  <a:tcPr/>
                </a:tc>
              </a:tr>
            </a:tbl>
          </a:graphicData>
        </a:graphic>
      </p:graphicFrame>
      <p:sp>
        <p:nvSpPr>
          <p:cNvPr id="5" name="Cuadro de texto 2"/>
          <p:cNvSpPr txBox="1">
            <a:spLocks noChangeArrowheads="1"/>
          </p:cNvSpPr>
          <p:nvPr/>
        </p:nvSpPr>
        <p:spPr bwMode="auto">
          <a:xfrm>
            <a:off x="685800" y="5280710"/>
            <a:ext cx="10131426" cy="1047979"/>
          </a:xfrm>
          <a:prstGeom prst="rect">
            <a:avLst/>
          </a:prstGeom>
          <a:solidFill>
            <a:schemeClr val="bg1">
              <a:lumMod val="95000"/>
            </a:schemeClr>
          </a:solidFill>
          <a:ln w="9525">
            <a:solidFill>
              <a:schemeClr val="tx1"/>
            </a:solidFill>
            <a:miter lim="800000"/>
            <a:headEnd/>
            <a:tailEnd/>
          </a:ln>
        </p:spPr>
        <p:txBody>
          <a:bodyPr rot="0" vert="horz" wrap="square" lIns="91440" tIns="45720" rIns="91440" bIns="45720" anchor="t" anchorCtr="0">
            <a:spAutoFit/>
          </a:bodyPr>
          <a:lstStyle/>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Nota</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 Las operaciones and y &amp;&amp;, y </a:t>
            </a:r>
            <a:r>
              <a:rPr lang="es-ES" dirty="0" err="1" smtClean="0">
                <a:effectLst/>
                <a:latin typeface="Consolas" panose="020B0609020204030204" pitchFamily="49" charset="0"/>
                <a:ea typeface="Calibri" panose="020F0502020204030204" pitchFamily="34" charset="0"/>
                <a:cs typeface="Times New Roman" panose="02020603050405020304" pitchFamily="18" charset="0"/>
              </a:rPr>
              <a:t>or</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 y || son exactamente iguales en ejecución, la diferencia entre ellas es la precedencia que tienen, PHP ejecuta en el siguiente orden. !, &amp;&amp;, ||, and, </a:t>
            </a:r>
            <a:r>
              <a:rPr lang="es-ES" dirty="0" err="1" smtClean="0">
                <a:effectLst/>
                <a:latin typeface="Consolas" panose="020B0609020204030204" pitchFamily="49" charset="0"/>
                <a:ea typeface="Calibri" panose="020F0502020204030204" pitchFamily="34" charset="0"/>
                <a:cs typeface="Times New Roman" panose="02020603050405020304" pitchFamily="18" charset="0"/>
              </a:rPr>
              <a:t>xor</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 </a:t>
            </a:r>
            <a:r>
              <a:rPr lang="es-ES" dirty="0" err="1" smtClean="0">
                <a:effectLst/>
                <a:latin typeface="Consolas" panose="020B0609020204030204" pitchFamily="49" charset="0"/>
                <a:ea typeface="Calibri" panose="020F0502020204030204" pitchFamily="34" charset="0"/>
                <a:cs typeface="Times New Roman" panose="02020603050405020304" pitchFamily="18" charset="0"/>
              </a:rPr>
              <a:t>or</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5679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262229" y="1304926"/>
            <a:ext cx="9788975" cy="3510940"/>
            <a:chOff x="3763643" y="4637308"/>
            <a:chExt cx="4664710" cy="4460167"/>
          </a:xfrm>
        </p:grpSpPr>
        <p:sp>
          <p:nvSpPr>
            <p:cNvPr id="5" name="Cuadro de texto 2"/>
            <p:cNvSpPr txBox="1">
              <a:spLocks noChangeArrowheads="1"/>
            </p:cNvSpPr>
            <p:nvPr/>
          </p:nvSpPr>
          <p:spPr bwMode="auto">
            <a:xfrm>
              <a:off x="3763643" y="4637308"/>
              <a:ext cx="4664710" cy="4138280"/>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$a=true;</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$b=false;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(!$b);  	//true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 and $b);	//false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 </a:t>
              </a:r>
              <a:r>
                <a:rPr lang="es-ES" dirty="0" err="1">
                  <a:latin typeface="Consolas" panose="020B0609020204030204" pitchFamily="49" charset="0"/>
                  <a:ea typeface="Calibri" panose="020F0502020204030204" pitchFamily="34" charset="0"/>
                  <a:cs typeface="Times New Roman" panose="02020603050405020304" pitchFamily="18" charset="0"/>
                </a:rPr>
                <a:t>or</a:t>
              </a:r>
              <a:r>
                <a:rPr lang="es-ES" dirty="0">
                  <a:latin typeface="Consolas" panose="020B0609020204030204" pitchFamily="49" charset="0"/>
                  <a:ea typeface="Calibri" panose="020F0502020204030204" pitchFamily="34" charset="0"/>
                  <a:cs typeface="Times New Roman" panose="02020603050405020304" pitchFamily="18" charset="0"/>
                </a:rPr>
                <a:t> $a);	//true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 </a:t>
              </a:r>
              <a:r>
                <a:rPr lang="es-ES" dirty="0" err="1">
                  <a:latin typeface="Consolas" panose="020B0609020204030204" pitchFamily="49" charset="0"/>
                  <a:ea typeface="Calibri" panose="020F0502020204030204" pitchFamily="34" charset="0"/>
                  <a:cs typeface="Times New Roman" panose="02020603050405020304" pitchFamily="18" charset="0"/>
                </a:rPr>
                <a:t>xor</a:t>
              </a:r>
              <a:r>
                <a:rPr lang="es-ES" dirty="0">
                  <a:latin typeface="Consolas" panose="020B0609020204030204" pitchFamily="49" charset="0"/>
                  <a:ea typeface="Calibri" panose="020F0502020204030204" pitchFamily="34" charset="0"/>
                  <a:cs typeface="Times New Roman" panose="02020603050405020304" pitchFamily="18" charset="0"/>
                </a:rPr>
                <a:t> $a);	//false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 &amp;&amp; $a);	//true</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($b || $b);	//false</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6" name="Rectángulo 5"/>
            <p:cNvSpPr/>
            <p:nvPr/>
          </p:nvSpPr>
          <p:spPr>
            <a:xfrm>
              <a:off x="3763643" y="8814024"/>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6.9</a:t>
              </a:r>
              <a:endParaRPr lang="es-ES" dirty="0"/>
            </a:p>
          </p:txBody>
        </p:sp>
      </p:grpSp>
    </p:spTree>
    <p:extLst>
      <p:ext uri="{BB962C8B-B14F-4D97-AF65-F5344CB8AC3E}">
        <p14:creationId xmlns:p14="http://schemas.microsoft.com/office/powerpoint/2010/main" val="3826786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Operadores bit a bit</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942076071"/>
              </p:ext>
            </p:extLst>
          </p:nvPr>
        </p:nvGraphicFramePr>
        <p:xfrm>
          <a:off x="685800" y="2141538"/>
          <a:ext cx="10131426" cy="3134360"/>
        </p:xfrm>
        <a:graphic>
          <a:graphicData uri="http://schemas.openxmlformats.org/drawingml/2006/table">
            <a:tbl>
              <a:tblPr firstRow="1" bandRow="1">
                <a:tableStyleId>{5C22544A-7EE6-4342-B048-85BDC9FD1C3A}</a:tableStyleId>
              </a:tblPr>
              <a:tblGrid>
                <a:gridCol w="1051560"/>
                <a:gridCol w="1808480"/>
                <a:gridCol w="7271386"/>
              </a:tblGrid>
              <a:tr h="370840">
                <a:tc>
                  <a:txBody>
                    <a:bodyPr/>
                    <a:lstStyle/>
                    <a:p>
                      <a:r>
                        <a:rPr lang="es-ES" dirty="0" smtClean="0"/>
                        <a:t>Ejemplo</a:t>
                      </a:r>
                      <a:endParaRPr lang="es-ES" dirty="0"/>
                    </a:p>
                  </a:txBody>
                  <a:tcPr/>
                </a:tc>
                <a:tc>
                  <a:txBody>
                    <a:bodyPr/>
                    <a:lstStyle/>
                    <a:p>
                      <a:r>
                        <a:rPr lang="es-ES" dirty="0" smtClean="0"/>
                        <a:t>Nombre</a:t>
                      </a:r>
                      <a:endParaRPr lang="es-ES" dirty="0"/>
                    </a:p>
                  </a:txBody>
                  <a:tcPr/>
                </a:tc>
                <a:tc>
                  <a:txBody>
                    <a:bodyPr/>
                    <a:lstStyle/>
                    <a:p>
                      <a:r>
                        <a:rPr lang="es-ES" dirty="0" smtClean="0"/>
                        <a:t>Resultado</a:t>
                      </a:r>
                      <a:endParaRPr lang="es-ES" dirty="0"/>
                    </a:p>
                  </a:txBody>
                  <a:tcPr/>
                </a:tc>
              </a:tr>
              <a:tr h="370840">
                <a:tc>
                  <a:txBody>
                    <a:bodyPr/>
                    <a:lstStyle/>
                    <a:p>
                      <a:r>
                        <a:rPr lang="es-ES" dirty="0" smtClean="0"/>
                        <a:t>$a &amp; $b</a:t>
                      </a:r>
                      <a:endParaRPr lang="es-ES" dirty="0"/>
                    </a:p>
                  </a:txBody>
                  <a:tcPr/>
                </a:tc>
                <a:tc>
                  <a:txBody>
                    <a:bodyPr/>
                    <a:lstStyle/>
                    <a:p>
                      <a:r>
                        <a:rPr lang="es-ES" dirty="0" smtClean="0"/>
                        <a:t>And</a:t>
                      </a:r>
                      <a:endParaRPr lang="es-ES" dirty="0"/>
                    </a:p>
                  </a:txBody>
                  <a:tcPr/>
                </a:tc>
                <a:tc>
                  <a:txBody>
                    <a:bodyPr/>
                    <a:lstStyle/>
                    <a:p>
                      <a:r>
                        <a:rPr lang="es-ES" dirty="0" smtClean="0"/>
                        <a:t>Los bits</a:t>
                      </a:r>
                      <a:r>
                        <a:rPr lang="es-ES" baseline="0" dirty="0" smtClean="0"/>
                        <a:t> activos en ambos $a y $b son activados</a:t>
                      </a:r>
                      <a:endParaRPr lang="es-ES" dirty="0"/>
                    </a:p>
                  </a:txBody>
                  <a:tcPr/>
                </a:tc>
              </a:tr>
              <a:tr h="370840">
                <a:tc>
                  <a:txBody>
                    <a:bodyPr/>
                    <a:lstStyle/>
                    <a:p>
                      <a:r>
                        <a:rPr lang="es-ES" dirty="0" smtClean="0"/>
                        <a:t>$a</a:t>
                      </a:r>
                      <a:r>
                        <a:rPr lang="es-ES" baseline="0" dirty="0" smtClean="0"/>
                        <a:t> | $b</a:t>
                      </a:r>
                      <a:endParaRPr lang="es-ES" dirty="0"/>
                    </a:p>
                  </a:txBody>
                  <a:tcPr/>
                </a:tc>
                <a:tc>
                  <a:txBody>
                    <a:bodyPr/>
                    <a:lstStyle/>
                    <a:p>
                      <a:r>
                        <a:rPr lang="es-ES" dirty="0" err="1" smtClean="0"/>
                        <a:t>Or</a:t>
                      </a:r>
                      <a:r>
                        <a:rPr lang="es-ES" dirty="0" smtClean="0"/>
                        <a:t> inclusivo</a:t>
                      </a:r>
                      <a:endParaRPr lang="es-ES" dirty="0"/>
                    </a:p>
                  </a:txBody>
                  <a:tcPr/>
                </a:tc>
                <a:tc>
                  <a:txBody>
                    <a:bodyPr/>
                    <a:lstStyle/>
                    <a:p>
                      <a:r>
                        <a:rPr lang="es-ES" dirty="0" smtClean="0"/>
                        <a:t>Los bits</a:t>
                      </a:r>
                      <a:r>
                        <a:rPr lang="es-ES" baseline="0" dirty="0" smtClean="0"/>
                        <a:t> activos ya sea en $a o $b son activados</a:t>
                      </a:r>
                      <a:endParaRPr lang="es-ES" dirty="0"/>
                    </a:p>
                  </a:txBody>
                  <a:tcPr/>
                </a:tc>
              </a:tr>
              <a:tr h="370840">
                <a:tc>
                  <a:txBody>
                    <a:bodyPr/>
                    <a:lstStyle/>
                    <a:p>
                      <a:r>
                        <a:rPr lang="es-ES" dirty="0" smtClean="0"/>
                        <a:t>$a ^</a:t>
                      </a:r>
                      <a:r>
                        <a:rPr lang="es-ES" baseline="0" dirty="0" smtClean="0"/>
                        <a:t> $b</a:t>
                      </a:r>
                      <a:endParaRPr lang="es-ES" dirty="0"/>
                    </a:p>
                  </a:txBody>
                  <a:tcPr/>
                </a:tc>
                <a:tc>
                  <a:txBody>
                    <a:bodyPr/>
                    <a:lstStyle/>
                    <a:p>
                      <a:r>
                        <a:rPr lang="es-ES" dirty="0" err="1" smtClean="0"/>
                        <a:t>Xor</a:t>
                      </a:r>
                      <a:r>
                        <a:rPr lang="es-ES" dirty="0" smtClean="0"/>
                        <a:t> (</a:t>
                      </a:r>
                      <a:r>
                        <a:rPr lang="es-ES" dirty="0" err="1" smtClean="0"/>
                        <a:t>or</a:t>
                      </a:r>
                      <a:r>
                        <a:rPr lang="es-ES" baseline="0" dirty="0" smtClean="0"/>
                        <a:t> exclusivo)</a:t>
                      </a:r>
                      <a:endParaRPr lang="es-ES" dirty="0"/>
                    </a:p>
                  </a:txBody>
                  <a:tcPr/>
                </a:tc>
                <a:tc>
                  <a:txBody>
                    <a:bodyPr/>
                    <a:lstStyle/>
                    <a:p>
                      <a:r>
                        <a:rPr lang="es-ES" dirty="0" smtClean="0"/>
                        <a:t>Los bits activos en $a o en $b, pero no en ambos, son activados</a:t>
                      </a:r>
                      <a:endParaRPr lang="es-ES" dirty="0"/>
                    </a:p>
                  </a:txBody>
                  <a:tcPr/>
                </a:tc>
              </a:tr>
              <a:tr h="370840">
                <a:tc>
                  <a:txBody>
                    <a:bodyPr/>
                    <a:lstStyle/>
                    <a:p>
                      <a:r>
                        <a:rPr lang="es-ES" dirty="0" smtClean="0"/>
                        <a:t>~</a:t>
                      </a:r>
                      <a:r>
                        <a:rPr lang="es-ES" baseline="0" dirty="0" smtClean="0"/>
                        <a:t> $a</a:t>
                      </a:r>
                      <a:endParaRPr lang="es-ES" dirty="0"/>
                    </a:p>
                  </a:txBody>
                  <a:tcPr/>
                </a:tc>
                <a:tc>
                  <a:txBody>
                    <a:bodyPr/>
                    <a:lstStyle/>
                    <a:p>
                      <a:r>
                        <a:rPr lang="es-ES" dirty="0" err="1" smtClean="0"/>
                        <a:t>Not</a:t>
                      </a:r>
                      <a:endParaRPr lang="es-ES" dirty="0"/>
                    </a:p>
                  </a:txBody>
                  <a:tcPr/>
                </a:tc>
                <a:tc>
                  <a:txBody>
                    <a:bodyPr/>
                    <a:lstStyle/>
                    <a:p>
                      <a:r>
                        <a:rPr lang="es-ES" dirty="0" smtClean="0"/>
                        <a:t>Los bits</a:t>
                      </a:r>
                      <a:r>
                        <a:rPr lang="es-ES" baseline="0" dirty="0" smtClean="0"/>
                        <a:t> activos en $a son desactivados y viceversa</a:t>
                      </a:r>
                      <a:endParaRPr lang="es-ES" dirty="0"/>
                    </a:p>
                  </a:txBody>
                  <a:tcPr/>
                </a:tc>
              </a:tr>
              <a:tr h="370840">
                <a:tc>
                  <a:txBody>
                    <a:bodyPr/>
                    <a:lstStyle/>
                    <a:p>
                      <a:r>
                        <a:rPr lang="es-ES" dirty="0" smtClean="0"/>
                        <a:t>$a &lt;&lt;</a:t>
                      </a:r>
                      <a:r>
                        <a:rPr lang="es-ES" baseline="0" dirty="0" smtClean="0"/>
                        <a:t> $b</a:t>
                      </a:r>
                      <a:endParaRPr lang="es-ES" dirty="0"/>
                    </a:p>
                  </a:txBody>
                  <a:tcPr/>
                </a:tc>
                <a:tc>
                  <a:txBody>
                    <a:bodyPr/>
                    <a:lstStyle/>
                    <a:p>
                      <a:r>
                        <a:rPr lang="es-ES" dirty="0" err="1" smtClean="0"/>
                        <a:t>Shift</a:t>
                      </a:r>
                      <a:r>
                        <a:rPr lang="es-ES" baseline="0" dirty="0" smtClean="0"/>
                        <a:t> </a:t>
                      </a:r>
                      <a:r>
                        <a:rPr lang="es-ES" baseline="0" dirty="0" err="1" smtClean="0"/>
                        <a:t>left</a:t>
                      </a:r>
                      <a:endParaRPr lang="es-ES" dirty="0"/>
                    </a:p>
                  </a:txBody>
                  <a:tcPr/>
                </a:tc>
                <a:tc>
                  <a:txBody>
                    <a:bodyPr/>
                    <a:lstStyle/>
                    <a:p>
                      <a:r>
                        <a:rPr lang="es-ES" dirty="0" smtClean="0"/>
                        <a:t>Desplaza los bits de $a, $b pasos a la</a:t>
                      </a:r>
                      <a:r>
                        <a:rPr lang="es-ES" baseline="0" dirty="0" smtClean="0"/>
                        <a:t> izquierda (cada paso es equivalente a multiplicar por dos)</a:t>
                      </a:r>
                      <a:endParaRPr lang="es-ES" dirty="0"/>
                    </a:p>
                  </a:txBody>
                  <a:tcPr/>
                </a:tc>
              </a:tr>
              <a:tr h="370840">
                <a:tc>
                  <a:txBody>
                    <a:bodyPr/>
                    <a:lstStyle/>
                    <a:p>
                      <a:r>
                        <a:rPr lang="es-ES" dirty="0" smtClean="0"/>
                        <a:t>$a &gt;&gt; $b</a:t>
                      </a:r>
                      <a:endParaRPr lang="es-ES" dirty="0"/>
                    </a:p>
                  </a:txBody>
                  <a:tcPr/>
                </a:tc>
                <a:tc>
                  <a:txBody>
                    <a:bodyPr/>
                    <a:lstStyle/>
                    <a:p>
                      <a:r>
                        <a:rPr lang="es-ES" dirty="0" err="1" smtClean="0"/>
                        <a:t>Shift</a:t>
                      </a:r>
                      <a:r>
                        <a:rPr lang="es-ES" baseline="0" dirty="0" smtClean="0"/>
                        <a:t> </a:t>
                      </a:r>
                      <a:r>
                        <a:rPr lang="es-ES" baseline="0" dirty="0" err="1" smtClean="0"/>
                        <a:t>right</a:t>
                      </a:r>
                      <a:endParaRPr lang="es-ES" dirty="0"/>
                    </a:p>
                  </a:txBody>
                  <a:tcPr/>
                </a:tc>
                <a:tc>
                  <a:txBody>
                    <a:bodyPr/>
                    <a:lstStyle/>
                    <a:p>
                      <a:r>
                        <a:rPr lang="es-ES" dirty="0" smtClean="0"/>
                        <a:t>Desplaza los bits de $a,</a:t>
                      </a:r>
                      <a:r>
                        <a:rPr lang="es-ES" baseline="0" dirty="0" smtClean="0"/>
                        <a:t> $b pasos a la derecha (cada paso es equivalente a dividir por dos)</a:t>
                      </a:r>
                      <a:endParaRPr lang="es-ES" dirty="0"/>
                    </a:p>
                  </a:txBody>
                  <a:tcPr/>
                </a:tc>
              </a:tr>
            </a:tbl>
          </a:graphicData>
        </a:graphic>
      </p:graphicFrame>
      <p:sp>
        <p:nvSpPr>
          <p:cNvPr id="5" name="Cuadro de texto 2"/>
          <p:cNvSpPr txBox="1">
            <a:spLocks noChangeArrowheads="1"/>
          </p:cNvSpPr>
          <p:nvPr/>
        </p:nvSpPr>
        <p:spPr bwMode="auto">
          <a:xfrm>
            <a:off x="685800" y="5544609"/>
            <a:ext cx="10131426" cy="729430"/>
          </a:xfrm>
          <a:prstGeom prst="rect">
            <a:avLst/>
          </a:prstGeom>
          <a:solidFill>
            <a:schemeClr val="bg1">
              <a:lumMod val="95000"/>
            </a:schemeClr>
          </a:solidFill>
          <a:ln w="9525">
            <a:solidFill>
              <a:schemeClr val="tx1"/>
            </a:solidFill>
            <a:miter lim="800000"/>
            <a:headEnd/>
            <a:tailEnd/>
          </a:ln>
        </p:spPr>
        <p:txBody>
          <a:bodyPr rot="0" vert="horz" wrap="square" lIns="91440" tIns="45720" rIns="91440" bIns="45720" anchor="t" anchorCtr="0">
            <a:spAutoFit/>
          </a:bodyPr>
          <a:lstStyle/>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Nota</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 Permiten la evaluación y la manipulación de bits específicos dentro de un </a:t>
            </a:r>
            <a:r>
              <a:rPr lang="es-ES" b="1" i="1" dirty="0" err="1" smtClean="0">
                <a:effectLst/>
                <a:latin typeface="Consolas" panose="020B0609020204030204" pitchFamily="49" charset="0"/>
                <a:ea typeface="Calibri" panose="020F0502020204030204" pitchFamily="34" charset="0"/>
                <a:cs typeface="Times New Roman" panose="02020603050405020304" pitchFamily="18" charset="0"/>
              </a:rPr>
              <a:t>integer</a:t>
            </a:r>
            <a:r>
              <a:rPr lang="es-ES" dirty="0" smtClean="0">
                <a:effectLst/>
                <a:latin typeface="Consolas" panose="020B0609020204030204" pitchFamily="49" charset="0"/>
                <a:ea typeface="Calibri" panose="020F0502020204030204" pitchFamily="34" charset="0"/>
                <a:cs typeface="Times New Roman" panose="02020603050405020304" pitchFamily="18" charset="0"/>
              </a:rPr>
              <a: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05971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670561" y="71120"/>
            <a:ext cx="10817524" cy="6694239"/>
            <a:chOff x="3763643" y="4446551"/>
            <a:chExt cx="4664710" cy="7553880"/>
          </a:xfrm>
        </p:grpSpPr>
        <p:sp>
          <p:nvSpPr>
            <p:cNvPr id="3" name="Cuadro de texto 2"/>
            <p:cNvSpPr txBox="1">
              <a:spLocks noChangeArrowheads="1"/>
            </p:cNvSpPr>
            <p:nvPr/>
          </p:nvSpPr>
          <p:spPr bwMode="auto">
            <a:xfrm>
              <a:off x="3763643" y="4446551"/>
              <a:ext cx="4664710" cy="7270429"/>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format</a:t>
              </a:r>
              <a:r>
                <a:rPr lang="es-ES" dirty="0">
                  <a:latin typeface="Consolas" panose="020B0609020204030204" pitchFamily="49" charset="0"/>
                  <a:ea typeface="Calibri" panose="020F0502020204030204" pitchFamily="34" charset="0"/>
                  <a:cs typeface="Times New Roman" panose="02020603050405020304" pitchFamily="18" charset="0"/>
                </a:rPr>
                <a:t> = '(%1$2d = %1$04b) = (%2$2d = %2$04b</a:t>
              </a:r>
              <a:r>
                <a:rPr lang="es-ES" u="sng" dirty="0" smtClean="0">
                  <a:latin typeface="Consolas" panose="020B0609020204030204" pitchFamily="49" charset="0"/>
                  <a:ea typeface="Calibri" panose="020F0502020204030204" pitchFamily="34" charset="0"/>
                  <a:cs typeface="Times New Roman" panose="02020603050405020304" pitchFamily="18" charset="0"/>
                </a:rPr>
                <a:t>)'.'</a:t>
              </a:r>
              <a:r>
                <a:rPr lang="es-ES" dirty="0" smtClean="0">
                  <a:latin typeface="Consolas" panose="020B0609020204030204" pitchFamily="49" charset="0"/>
                  <a:ea typeface="Calibri" panose="020F0502020204030204" pitchFamily="34" charset="0"/>
                  <a:cs typeface="Times New Roman" panose="02020603050405020304" pitchFamily="18" charset="0"/>
                </a:rPr>
                <a:t> </a:t>
              </a:r>
              <a:r>
                <a:rPr lang="es-ES" dirty="0">
                  <a:latin typeface="Consolas" panose="020B0609020204030204" pitchFamily="49" charset="0"/>
                  <a:ea typeface="Calibri" panose="020F0502020204030204" pitchFamily="34" charset="0"/>
                  <a:cs typeface="Times New Roman" panose="02020603050405020304" pitchFamily="18" charset="0"/>
                </a:rPr>
                <a:t>%3$s (%4$2d = %4$04b)' .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values</a:t>
              </a:r>
              <a:r>
                <a:rPr lang="es-ES" dirty="0">
                  <a:latin typeface="Consolas" panose="020B0609020204030204" pitchFamily="49" charset="0"/>
                  <a:ea typeface="Calibri" panose="020F0502020204030204" pitchFamily="34" charset="0"/>
                  <a:cs typeface="Times New Roman" panose="02020603050405020304" pitchFamily="18" charset="0"/>
                </a:rPr>
                <a:t> = </a:t>
              </a:r>
              <a:r>
                <a:rPr lang="es-ES" dirty="0" err="1">
                  <a:latin typeface="Consolas" panose="020B0609020204030204" pitchFamily="49" charset="0"/>
                  <a:ea typeface="Calibri" panose="020F0502020204030204" pitchFamily="34" charset="0"/>
                  <a:cs typeface="Times New Roman" panose="02020603050405020304" pitchFamily="18" charset="0"/>
                </a:rPr>
                <a:t>array</a:t>
              </a:r>
              <a:r>
                <a:rPr lang="es-ES" dirty="0">
                  <a:latin typeface="Consolas" panose="020B0609020204030204" pitchFamily="49" charset="0"/>
                  <a:ea typeface="Calibri" panose="020F0502020204030204" pitchFamily="34" charset="0"/>
                  <a:cs typeface="Times New Roman" panose="02020603050405020304" pitchFamily="18" charset="0"/>
                </a:rPr>
                <a:t>(0, 1, 2, 4, 8);</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$test = 1 + 4;</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 AND bit a bit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foreach</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values</a:t>
              </a:r>
              <a:r>
                <a:rPr lang="es-ES" dirty="0">
                  <a:latin typeface="Consolas" panose="020B0609020204030204" pitchFamily="49" charset="0"/>
                  <a:ea typeface="Calibri" panose="020F0502020204030204" pitchFamily="34" charset="0"/>
                  <a:cs typeface="Times New Roman" panose="02020603050405020304" pitchFamily="18" charset="0"/>
                </a:rPr>
                <a:t> as $</a:t>
              </a:r>
              <a:r>
                <a:rPr lang="es-ES" dirty="0" err="1">
                  <a:latin typeface="Consolas" panose="020B0609020204030204" pitchFamily="49" charset="0"/>
                  <a:ea typeface="Calibri" panose="020F0502020204030204" pitchFamily="34" charset="0"/>
                  <a:cs typeface="Times New Roman" panose="02020603050405020304" pitchFamily="18" charset="0"/>
                </a:rPr>
                <a:t>value</a:t>
              </a:r>
              <a:r>
                <a:rPr lang="es-ES" dirty="0">
                  <a:latin typeface="Consolas" panose="020B0609020204030204" pitchFamily="49" charset="0"/>
                  <a:ea typeface="Calibri" panose="020F0502020204030204" pitchFamily="34" charset="0"/>
                  <a:cs typeface="Times New Roman" panose="02020603050405020304" pitchFamily="18" charset="0"/>
                </a:rPr>
                <a:t>) {</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result</a:t>
              </a:r>
              <a:r>
                <a:rPr lang="es-ES" dirty="0">
                  <a:latin typeface="Consolas" panose="020B0609020204030204" pitchFamily="49" charset="0"/>
                  <a:ea typeface="Calibri" panose="020F0502020204030204" pitchFamily="34" charset="0"/>
                  <a:cs typeface="Times New Roman" panose="02020603050405020304" pitchFamily="18" charset="0"/>
                </a:rPr>
                <a:t> = $</a:t>
              </a:r>
              <a:r>
                <a:rPr lang="es-ES" dirty="0" err="1">
                  <a:latin typeface="Consolas" panose="020B0609020204030204" pitchFamily="49" charset="0"/>
                  <a:ea typeface="Calibri" panose="020F0502020204030204" pitchFamily="34" charset="0"/>
                  <a:cs typeface="Times New Roman" panose="02020603050405020304" pitchFamily="18" charset="0"/>
                </a:rPr>
                <a:t>value</a:t>
              </a:r>
              <a:r>
                <a:rPr lang="es-ES" dirty="0">
                  <a:latin typeface="Consolas" panose="020B0609020204030204" pitchFamily="49" charset="0"/>
                  <a:ea typeface="Calibri" panose="020F0502020204030204" pitchFamily="34" charset="0"/>
                  <a:cs typeface="Times New Roman" panose="02020603050405020304" pitchFamily="18" charset="0"/>
                </a:rPr>
                <a:t> &amp; $test;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printf</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format</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result</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value</a:t>
              </a:r>
              <a:r>
                <a:rPr lang="es-ES" dirty="0">
                  <a:latin typeface="Consolas" panose="020B0609020204030204" pitchFamily="49" charset="0"/>
                  <a:ea typeface="Calibri" panose="020F0502020204030204" pitchFamily="34" charset="0"/>
                  <a:cs typeface="Times New Roman" panose="02020603050405020304" pitchFamily="18" charset="0"/>
                </a:rPr>
                <a:t>, '&amp;', $test);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 OR inclusivo bit a bit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foreach</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values</a:t>
              </a:r>
              <a:r>
                <a:rPr lang="es-ES" dirty="0">
                  <a:latin typeface="Consolas" panose="020B0609020204030204" pitchFamily="49" charset="0"/>
                  <a:ea typeface="Calibri" panose="020F0502020204030204" pitchFamily="34" charset="0"/>
                  <a:cs typeface="Times New Roman" panose="02020603050405020304" pitchFamily="18" charset="0"/>
                </a:rPr>
                <a:t> as $</a:t>
              </a:r>
              <a:r>
                <a:rPr lang="es-ES" dirty="0" err="1">
                  <a:latin typeface="Consolas" panose="020B0609020204030204" pitchFamily="49" charset="0"/>
                  <a:ea typeface="Calibri" panose="020F0502020204030204" pitchFamily="34" charset="0"/>
                  <a:cs typeface="Times New Roman" panose="02020603050405020304" pitchFamily="18" charset="0"/>
                </a:rPr>
                <a:t>value</a:t>
              </a:r>
              <a:r>
                <a:rPr lang="es-ES" dirty="0">
                  <a:latin typeface="Consolas" panose="020B0609020204030204" pitchFamily="49" charset="0"/>
                  <a:ea typeface="Calibri" panose="020F0502020204030204" pitchFamily="34" charset="0"/>
                  <a:cs typeface="Times New Roman" panose="02020603050405020304" pitchFamily="18" charset="0"/>
                </a:rPr>
                <a:t>) {</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result</a:t>
              </a:r>
              <a:r>
                <a:rPr lang="es-ES" dirty="0">
                  <a:latin typeface="Consolas" panose="020B0609020204030204" pitchFamily="49" charset="0"/>
                  <a:ea typeface="Calibri" panose="020F0502020204030204" pitchFamily="34" charset="0"/>
                  <a:cs typeface="Times New Roman" panose="02020603050405020304" pitchFamily="18" charset="0"/>
                </a:rPr>
                <a:t> = $</a:t>
              </a:r>
              <a:r>
                <a:rPr lang="es-ES" dirty="0" err="1">
                  <a:latin typeface="Consolas" panose="020B0609020204030204" pitchFamily="49" charset="0"/>
                  <a:ea typeface="Calibri" panose="020F0502020204030204" pitchFamily="34" charset="0"/>
                  <a:cs typeface="Times New Roman" panose="02020603050405020304" pitchFamily="18" charset="0"/>
                </a:rPr>
                <a:t>value</a:t>
              </a:r>
              <a:r>
                <a:rPr lang="es-ES" dirty="0">
                  <a:latin typeface="Consolas" panose="020B0609020204030204" pitchFamily="49" charset="0"/>
                  <a:ea typeface="Calibri" panose="020F0502020204030204" pitchFamily="34" charset="0"/>
                  <a:cs typeface="Times New Roman" panose="02020603050405020304" pitchFamily="18" charset="0"/>
                </a:rPr>
                <a:t> | $test;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printf</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format</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result</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value</a:t>
              </a:r>
              <a:r>
                <a:rPr lang="es-ES" dirty="0">
                  <a:latin typeface="Consolas" panose="020B0609020204030204" pitchFamily="49" charset="0"/>
                  <a:ea typeface="Calibri" panose="020F0502020204030204" pitchFamily="34" charset="0"/>
                  <a:cs typeface="Times New Roman" panose="02020603050405020304" pitchFamily="18" charset="0"/>
                </a:rPr>
                <a:t>, '|', $test);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 OR exclusivo (XOR) bit a bit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foreach</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values</a:t>
              </a:r>
              <a:r>
                <a:rPr lang="es-ES" dirty="0">
                  <a:latin typeface="Consolas" panose="020B0609020204030204" pitchFamily="49" charset="0"/>
                  <a:ea typeface="Calibri" panose="020F0502020204030204" pitchFamily="34" charset="0"/>
                  <a:cs typeface="Times New Roman" panose="02020603050405020304" pitchFamily="18" charset="0"/>
                </a:rPr>
                <a:t> as $</a:t>
              </a:r>
              <a:r>
                <a:rPr lang="es-ES" dirty="0" err="1">
                  <a:latin typeface="Consolas" panose="020B0609020204030204" pitchFamily="49" charset="0"/>
                  <a:ea typeface="Calibri" panose="020F0502020204030204" pitchFamily="34" charset="0"/>
                  <a:cs typeface="Times New Roman" panose="02020603050405020304" pitchFamily="18" charset="0"/>
                </a:rPr>
                <a:t>value</a:t>
              </a:r>
              <a:r>
                <a:rPr lang="es-ES" dirty="0">
                  <a:latin typeface="Consolas" panose="020B0609020204030204" pitchFamily="49" charset="0"/>
                  <a:ea typeface="Calibri" panose="020F0502020204030204" pitchFamily="34" charset="0"/>
                  <a:cs typeface="Times New Roman" panose="02020603050405020304" pitchFamily="18" charset="0"/>
                </a:rPr>
                <a:t>) {</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result</a:t>
              </a:r>
              <a:r>
                <a:rPr lang="es-ES" dirty="0">
                  <a:latin typeface="Consolas" panose="020B0609020204030204" pitchFamily="49" charset="0"/>
                  <a:ea typeface="Calibri" panose="020F0502020204030204" pitchFamily="34" charset="0"/>
                  <a:cs typeface="Times New Roman" panose="02020603050405020304" pitchFamily="18" charset="0"/>
                </a:rPr>
                <a:t> = $</a:t>
              </a:r>
              <a:r>
                <a:rPr lang="es-ES" dirty="0" err="1">
                  <a:latin typeface="Consolas" panose="020B0609020204030204" pitchFamily="49" charset="0"/>
                  <a:ea typeface="Calibri" panose="020F0502020204030204" pitchFamily="34" charset="0"/>
                  <a:cs typeface="Times New Roman" panose="02020603050405020304" pitchFamily="18" charset="0"/>
                </a:rPr>
                <a:t>value</a:t>
              </a:r>
              <a:r>
                <a:rPr lang="es-ES" dirty="0">
                  <a:latin typeface="Consolas" panose="020B0609020204030204" pitchFamily="49" charset="0"/>
                  <a:ea typeface="Calibri" panose="020F0502020204030204" pitchFamily="34" charset="0"/>
                  <a:cs typeface="Times New Roman" panose="02020603050405020304" pitchFamily="18" charset="0"/>
                </a:rPr>
                <a:t> ^ $test;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printf</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format</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result</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value</a:t>
              </a:r>
              <a:r>
                <a:rPr lang="es-ES" dirty="0">
                  <a:latin typeface="Consolas" panose="020B0609020204030204" pitchFamily="49" charset="0"/>
                  <a:ea typeface="Calibri" panose="020F0502020204030204" pitchFamily="34" charset="0"/>
                  <a:cs typeface="Times New Roman" panose="02020603050405020304" pitchFamily="18" charset="0"/>
                </a:rPr>
                <a:t>, '^', $test);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4" name="Rectángulo 3"/>
            <p:cNvSpPr/>
            <p:nvPr/>
          </p:nvSpPr>
          <p:spPr>
            <a:xfrm>
              <a:off x="3763643" y="11716980"/>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6.10</a:t>
              </a:r>
              <a:endParaRPr lang="es-ES" dirty="0"/>
            </a:p>
          </p:txBody>
        </p:sp>
      </p:grpSp>
    </p:spTree>
    <p:extLst>
      <p:ext uri="{BB962C8B-B14F-4D97-AF65-F5344CB8AC3E}">
        <p14:creationId xmlns:p14="http://schemas.microsoft.com/office/powerpoint/2010/main" val="40288725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Estructuras de control</a:t>
            </a:r>
            <a:endParaRPr lang="es-ES" dirty="0"/>
          </a:p>
        </p:txBody>
      </p:sp>
      <p:sp>
        <p:nvSpPr>
          <p:cNvPr id="3" name="Marcador de texto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1348987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IF…</a:t>
            </a:r>
            <a:r>
              <a:rPr lang="es-ES" dirty="0" err="1" smtClean="0"/>
              <a:t>else</a:t>
            </a:r>
            <a:r>
              <a:rPr lang="es-ES" dirty="0" smtClean="0"/>
              <a:t>…</a:t>
            </a:r>
            <a:r>
              <a:rPr lang="es-ES" dirty="0" err="1" smtClean="0"/>
              <a:t>elseif</a:t>
            </a:r>
            <a:endParaRPr lang="es-ES" dirty="0"/>
          </a:p>
        </p:txBody>
      </p:sp>
      <p:sp>
        <p:nvSpPr>
          <p:cNvPr id="3" name="Marcador de contenido 2"/>
          <p:cNvSpPr>
            <a:spLocks noGrp="1"/>
          </p:cNvSpPr>
          <p:nvPr>
            <p:ph idx="1"/>
          </p:nvPr>
        </p:nvSpPr>
        <p:spPr>
          <a:xfrm>
            <a:off x="685801" y="2142067"/>
            <a:ext cx="10131425" cy="1058333"/>
          </a:xfrm>
        </p:spPr>
        <p:txBody>
          <a:bodyPr/>
          <a:lstStyle/>
          <a:p>
            <a:r>
              <a:rPr lang="es-ES" dirty="0" smtClean="0"/>
              <a:t>Permite la ejecución condicional de segmentos de código, si la expresión evaluada es verdadera se ejecuta, sino se brinca o se ejecuta otra expresión.</a:t>
            </a:r>
            <a:endParaRPr lang="es-ES" dirty="0"/>
          </a:p>
        </p:txBody>
      </p:sp>
      <p:grpSp>
        <p:nvGrpSpPr>
          <p:cNvPr id="4" name="Grupo 3"/>
          <p:cNvGrpSpPr/>
          <p:nvPr/>
        </p:nvGrpSpPr>
        <p:grpSpPr>
          <a:xfrm>
            <a:off x="857025" y="3515361"/>
            <a:ext cx="9788975" cy="2871820"/>
            <a:chOff x="3763643" y="4587121"/>
            <a:chExt cx="4664710" cy="3257901"/>
          </a:xfrm>
        </p:grpSpPr>
        <p:sp>
          <p:nvSpPr>
            <p:cNvPr id="5" name="Cuadro de texto 2"/>
            <p:cNvSpPr txBox="1">
              <a:spLocks noChangeArrowheads="1"/>
            </p:cNvSpPr>
            <p:nvPr/>
          </p:nvSpPr>
          <p:spPr bwMode="auto">
            <a:xfrm>
              <a:off x="3763643" y="4587121"/>
              <a:ext cx="4664710" cy="3236070"/>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$a=4;</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$b=3;</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if</a:t>
              </a:r>
              <a:r>
                <a:rPr lang="es-ES" dirty="0">
                  <a:latin typeface="Consolas" panose="020B0609020204030204" pitchFamily="49" charset="0"/>
                  <a:ea typeface="Calibri" panose="020F0502020204030204" pitchFamily="34" charset="0"/>
                  <a:cs typeface="Times New Roman" panose="02020603050405020304" pitchFamily="18" charset="0"/>
                </a:rPr>
                <a:t>($a&gt;$b)</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"Es verdad";</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6" name="Rectángulo 5"/>
            <p:cNvSpPr/>
            <p:nvPr/>
          </p:nvSpPr>
          <p:spPr>
            <a:xfrm>
              <a:off x="3763643" y="7561571"/>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7.1</a:t>
              </a:r>
              <a:endParaRPr lang="es-ES" dirty="0"/>
            </a:p>
          </p:txBody>
        </p:sp>
      </p:grpSp>
    </p:spTree>
    <p:extLst>
      <p:ext uri="{BB962C8B-B14F-4D97-AF65-F5344CB8AC3E}">
        <p14:creationId xmlns:p14="http://schemas.microsoft.com/office/powerpoint/2010/main" val="38682620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999265" y="1351281"/>
            <a:ext cx="9788975" cy="4389119"/>
            <a:chOff x="3763643" y="4587121"/>
            <a:chExt cx="4664710" cy="4037615"/>
          </a:xfrm>
        </p:grpSpPr>
        <p:sp>
          <p:nvSpPr>
            <p:cNvPr id="5" name="Cuadro de texto 2"/>
            <p:cNvSpPr txBox="1">
              <a:spLocks noChangeArrowheads="1"/>
            </p:cNvSpPr>
            <p:nvPr/>
          </p:nvSpPr>
          <p:spPr bwMode="auto">
            <a:xfrm>
              <a:off x="3763643" y="4587121"/>
              <a:ext cx="4664710" cy="3754164"/>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$a=4;</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$b=3;</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if</a:t>
              </a:r>
              <a:r>
                <a:rPr lang="es-ES" dirty="0">
                  <a:latin typeface="Consolas" panose="020B0609020204030204" pitchFamily="49" charset="0"/>
                  <a:ea typeface="Calibri" panose="020F0502020204030204" pitchFamily="34" charset="0"/>
                  <a:cs typeface="Times New Roman" panose="02020603050405020304" pitchFamily="18" charset="0"/>
                </a:rPr>
                <a:t>($a&lt;$b)</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"Es verdad";</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else</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"Es falso";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6" name="Rectángulo 5"/>
            <p:cNvSpPr/>
            <p:nvPr/>
          </p:nvSpPr>
          <p:spPr>
            <a:xfrm>
              <a:off x="3763643" y="8341285"/>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7.2</a:t>
              </a:r>
              <a:endParaRPr lang="es-ES" dirty="0"/>
            </a:p>
          </p:txBody>
        </p:sp>
      </p:grpSp>
    </p:spTree>
    <p:extLst>
      <p:ext uri="{BB962C8B-B14F-4D97-AF65-F5344CB8AC3E}">
        <p14:creationId xmlns:p14="http://schemas.microsoft.com/office/powerpoint/2010/main" val="14257594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548640" y="245766"/>
            <a:ext cx="11084559" cy="6327754"/>
            <a:chOff x="3763643" y="4445394"/>
            <a:chExt cx="4664710" cy="6137673"/>
          </a:xfrm>
        </p:grpSpPr>
        <p:sp>
          <p:nvSpPr>
            <p:cNvPr id="3" name="Cuadro de texto 2"/>
            <p:cNvSpPr txBox="1">
              <a:spLocks noChangeArrowheads="1"/>
            </p:cNvSpPr>
            <p:nvPr/>
          </p:nvSpPr>
          <p:spPr bwMode="auto">
            <a:xfrm>
              <a:off x="3763643" y="4445394"/>
              <a:ext cx="4664710" cy="5854221"/>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sz="1600" dirty="0">
                  <a:latin typeface="Consolas" panose="020B0609020204030204" pitchFamily="49" charset="0"/>
                  <a:ea typeface="Calibri" panose="020F0502020204030204" pitchFamily="34" charset="0"/>
                  <a:cs typeface="Times New Roman" panose="02020603050405020304" pitchFamily="18" charset="0"/>
                </a:rPr>
                <a:t>&lt;?</a:t>
              </a:r>
              <a:r>
                <a:rPr lang="es-ES" sz="1600" dirty="0" err="1">
                  <a:latin typeface="Consolas" panose="020B0609020204030204" pitchFamily="49" charset="0"/>
                  <a:ea typeface="Calibri" panose="020F0502020204030204" pitchFamily="34" charset="0"/>
                  <a:cs typeface="Times New Roman" panose="02020603050405020304" pitchFamily="18" charset="0"/>
                </a:rPr>
                <a:t>php</a:t>
              </a:r>
              <a:endParaRPr lang="es-E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sz="1600" dirty="0">
                  <a:latin typeface="Consolas" panose="020B0609020204030204" pitchFamily="49" charset="0"/>
                  <a:ea typeface="Calibri" panose="020F0502020204030204" pitchFamily="34" charset="0"/>
                  <a:cs typeface="Times New Roman" panose="02020603050405020304" pitchFamily="18" charset="0"/>
                </a:rPr>
                <a:t>$a=4;</a:t>
              </a:r>
            </a:p>
            <a:p>
              <a:pPr>
                <a:lnSpc>
                  <a:spcPct val="115000"/>
                </a:lnSpc>
                <a:spcAft>
                  <a:spcPts val="0"/>
                </a:spcAft>
              </a:pPr>
              <a:r>
                <a:rPr lang="es-ES" sz="1600" dirty="0">
                  <a:latin typeface="Consolas" panose="020B0609020204030204" pitchFamily="49" charset="0"/>
                  <a:ea typeface="Calibri" panose="020F0502020204030204" pitchFamily="34" charset="0"/>
                  <a:cs typeface="Times New Roman" panose="02020603050405020304" pitchFamily="18" charset="0"/>
                </a:rPr>
                <a:t>$b=3;</a:t>
              </a:r>
            </a:p>
            <a:p>
              <a:pPr>
                <a:lnSpc>
                  <a:spcPct val="115000"/>
                </a:lnSpc>
                <a:spcAft>
                  <a:spcPts val="0"/>
                </a:spcAft>
              </a:pPr>
              <a:r>
                <a:rPr lang="es-ES" sz="1600" dirty="0">
                  <a:latin typeface="Consolas" panose="020B0609020204030204" pitchFamily="49" charset="0"/>
                  <a:ea typeface="Calibri" panose="020F0502020204030204" pitchFamily="34" charset="0"/>
                  <a:cs typeface="Times New Roman" panose="02020603050405020304" pitchFamily="18" charset="0"/>
                </a:rPr>
                <a:t>$c=5;</a:t>
              </a:r>
            </a:p>
            <a:p>
              <a:pPr>
                <a:lnSpc>
                  <a:spcPct val="115000"/>
                </a:lnSpc>
                <a:spcAft>
                  <a:spcPts val="0"/>
                </a:spcAft>
              </a:pPr>
              <a:r>
                <a:rPr lang="es-ES" sz="1600" dirty="0" err="1">
                  <a:latin typeface="Consolas" panose="020B0609020204030204" pitchFamily="49" charset="0"/>
                  <a:ea typeface="Calibri" panose="020F0502020204030204" pitchFamily="34" charset="0"/>
                  <a:cs typeface="Times New Roman" panose="02020603050405020304" pitchFamily="18" charset="0"/>
                </a:rPr>
                <a:t>if</a:t>
              </a:r>
              <a:r>
                <a:rPr lang="es-ES" sz="1600" dirty="0">
                  <a:latin typeface="Consolas" panose="020B0609020204030204" pitchFamily="49" charset="0"/>
                  <a:ea typeface="Calibri" panose="020F0502020204030204" pitchFamily="34" charset="0"/>
                  <a:cs typeface="Times New Roman" panose="02020603050405020304" pitchFamily="18" charset="0"/>
                </a:rPr>
                <a:t>($a&lt;$b)</a:t>
              </a:r>
            </a:p>
            <a:p>
              <a:pPr>
                <a:lnSpc>
                  <a:spcPct val="115000"/>
                </a:lnSpc>
                <a:spcAft>
                  <a:spcPts val="0"/>
                </a:spcAft>
              </a:pPr>
              <a:r>
                <a:rPr lang="es-ES" sz="16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sz="1600" dirty="0">
                  <a:latin typeface="Consolas" panose="020B0609020204030204" pitchFamily="49" charset="0"/>
                  <a:ea typeface="Calibri" panose="020F0502020204030204" pitchFamily="34" charset="0"/>
                  <a:cs typeface="Times New Roman" panose="02020603050405020304" pitchFamily="18" charset="0"/>
                </a:rPr>
                <a:t>	echo "a es menor que b";</a:t>
              </a:r>
            </a:p>
            <a:p>
              <a:pPr>
                <a:lnSpc>
                  <a:spcPct val="115000"/>
                </a:lnSpc>
                <a:spcAft>
                  <a:spcPts val="0"/>
                </a:spcAft>
              </a:pPr>
              <a:r>
                <a:rPr lang="es-ES" sz="16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sz="1600" dirty="0" err="1">
                  <a:latin typeface="Consolas" panose="020B0609020204030204" pitchFamily="49" charset="0"/>
                  <a:ea typeface="Calibri" panose="020F0502020204030204" pitchFamily="34" charset="0"/>
                  <a:cs typeface="Times New Roman" panose="02020603050405020304" pitchFamily="18" charset="0"/>
                </a:rPr>
                <a:t>elseif</a:t>
              </a:r>
              <a:r>
                <a:rPr lang="es-ES" sz="1600" dirty="0">
                  <a:latin typeface="Consolas" panose="020B0609020204030204" pitchFamily="49" charset="0"/>
                  <a:ea typeface="Calibri" panose="020F0502020204030204" pitchFamily="34" charset="0"/>
                  <a:cs typeface="Times New Roman" panose="02020603050405020304" pitchFamily="18" charset="0"/>
                </a:rPr>
                <a:t>($c==$a)</a:t>
              </a:r>
            </a:p>
            <a:p>
              <a:pPr>
                <a:lnSpc>
                  <a:spcPct val="115000"/>
                </a:lnSpc>
                <a:spcAft>
                  <a:spcPts val="0"/>
                </a:spcAft>
              </a:pPr>
              <a:r>
                <a:rPr lang="es-ES" sz="16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sz="1600" dirty="0">
                  <a:latin typeface="Consolas" panose="020B0609020204030204" pitchFamily="49" charset="0"/>
                  <a:ea typeface="Calibri" panose="020F0502020204030204" pitchFamily="34" charset="0"/>
                  <a:cs typeface="Times New Roman" panose="02020603050405020304" pitchFamily="18" charset="0"/>
                </a:rPr>
                <a:t>	echo "c y a son iguales";</a:t>
              </a:r>
            </a:p>
            <a:p>
              <a:pPr>
                <a:lnSpc>
                  <a:spcPct val="115000"/>
                </a:lnSpc>
                <a:spcAft>
                  <a:spcPts val="0"/>
                </a:spcAft>
              </a:pPr>
              <a:r>
                <a:rPr lang="es-ES" sz="16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sz="1600" dirty="0" err="1">
                  <a:latin typeface="Consolas" panose="020B0609020204030204" pitchFamily="49" charset="0"/>
                  <a:ea typeface="Calibri" panose="020F0502020204030204" pitchFamily="34" charset="0"/>
                  <a:cs typeface="Times New Roman" panose="02020603050405020304" pitchFamily="18" charset="0"/>
                </a:rPr>
                <a:t>elseif</a:t>
              </a:r>
              <a:r>
                <a:rPr lang="es-ES" sz="1600" dirty="0">
                  <a:latin typeface="Consolas" panose="020B0609020204030204" pitchFamily="49" charset="0"/>
                  <a:ea typeface="Calibri" panose="020F0502020204030204" pitchFamily="34" charset="0"/>
                  <a:cs typeface="Times New Roman" panose="02020603050405020304" pitchFamily="18" charset="0"/>
                </a:rPr>
                <a:t>($c&gt;$a)</a:t>
              </a:r>
            </a:p>
            <a:p>
              <a:pPr>
                <a:lnSpc>
                  <a:spcPct val="115000"/>
                </a:lnSpc>
                <a:spcAft>
                  <a:spcPts val="0"/>
                </a:spcAft>
              </a:pPr>
              <a:r>
                <a:rPr lang="es-ES" sz="16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sz="1600" dirty="0">
                  <a:latin typeface="Consolas" panose="020B0609020204030204" pitchFamily="49" charset="0"/>
                  <a:ea typeface="Calibri" panose="020F0502020204030204" pitchFamily="34" charset="0"/>
                  <a:cs typeface="Times New Roman" panose="02020603050405020304" pitchFamily="18" charset="0"/>
                </a:rPr>
                <a:t>	echo "c es mayor que a";</a:t>
              </a:r>
            </a:p>
            <a:p>
              <a:pPr>
                <a:lnSpc>
                  <a:spcPct val="115000"/>
                </a:lnSpc>
                <a:spcAft>
                  <a:spcPts val="0"/>
                </a:spcAft>
              </a:pPr>
              <a:r>
                <a:rPr lang="es-ES" sz="16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sz="1600" dirty="0" err="1">
                  <a:latin typeface="Consolas" panose="020B0609020204030204" pitchFamily="49" charset="0"/>
                  <a:ea typeface="Calibri" panose="020F0502020204030204" pitchFamily="34" charset="0"/>
                  <a:cs typeface="Times New Roman" panose="02020603050405020304" pitchFamily="18" charset="0"/>
                </a:rPr>
                <a:t>else</a:t>
              </a:r>
              <a:endParaRPr lang="es-ES" sz="16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sz="16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sz="1600" dirty="0">
                  <a:latin typeface="Consolas" panose="020B0609020204030204" pitchFamily="49" charset="0"/>
                  <a:ea typeface="Calibri" panose="020F0502020204030204" pitchFamily="34" charset="0"/>
                  <a:cs typeface="Times New Roman" panose="02020603050405020304" pitchFamily="18" charset="0"/>
                </a:rPr>
                <a:t>	echo "nada es verdad";</a:t>
              </a:r>
            </a:p>
            <a:p>
              <a:pPr>
                <a:lnSpc>
                  <a:spcPct val="115000"/>
                </a:lnSpc>
                <a:spcAft>
                  <a:spcPts val="0"/>
                </a:spcAft>
              </a:pPr>
              <a:r>
                <a:rPr lang="es-ES" sz="16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sz="1600"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4" name="Rectángulo 3"/>
            <p:cNvSpPr/>
            <p:nvPr/>
          </p:nvSpPr>
          <p:spPr>
            <a:xfrm>
              <a:off x="3763643" y="10299616"/>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sz="1600" dirty="0" smtClean="0"/>
                <a:t>Código 7.3</a:t>
              </a:r>
              <a:endParaRPr lang="es-ES" sz="1600" dirty="0"/>
            </a:p>
          </p:txBody>
        </p:sp>
      </p:grpSp>
    </p:spTree>
    <p:extLst>
      <p:ext uri="{BB962C8B-B14F-4D97-AF65-F5344CB8AC3E}">
        <p14:creationId xmlns:p14="http://schemas.microsoft.com/office/powerpoint/2010/main" val="22680348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switch</a:t>
            </a:r>
            <a:endParaRPr lang="es-ES" dirty="0"/>
          </a:p>
        </p:txBody>
      </p:sp>
      <p:sp>
        <p:nvSpPr>
          <p:cNvPr id="3" name="Marcador de contenido 2"/>
          <p:cNvSpPr>
            <a:spLocks noGrp="1"/>
          </p:cNvSpPr>
          <p:nvPr>
            <p:ph idx="1"/>
          </p:nvPr>
        </p:nvSpPr>
        <p:spPr>
          <a:xfrm>
            <a:off x="685801" y="2142067"/>
            <a:ext cx="10131425" cy="1027853"/>
          </a:xfrm>
        </p:spPr>
        <p:txBody>
          <a:bodyPr/>
          <a:lstStyle/>
          <a:p>
            <a:r>
              <a:rPr lang="es-ES" dirty="0" smtClean="0"/>
              <a:t>Es similar una serie de sentencias </a:t>
            </a:r>
            <a:r>
              <a:rPr lang="es-ES" i="1" dirty="0" err="1" smtClean="0"/>
              <a:t>if</a:t>
            </a:r>
            <a:r>
              <a:rPr lang="es-ES" dirty="0" smtClean="0"/>
              <a:t> en la misma expresión. Se compara una expresión con muchos valores diferentes y se ejecuta una parte del código dependiendo del valor.</a:t>
            </a:r>
            <a:endParaRPr lang="es-ES" dirty="0"/>
          </a:p>
        </p:txBody>
      </p:sp>
    </p:spTree>
    <p:extLst>
      <p:ext uri="{BB962C8B-B14F-4D97-AF65-F5344CB8AC3E}">
        <p14:creationId xmlns:p14="http://schemas.microsoft.com/office/powerpoint/2010/main" val="33154129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222785" y="619760"/>
            <a:ext cx="9788975" cy="5737260"/>
            <a:chOff x="3763643" y="4587121"/>
            <a:chExt cx="4664710" cy="6508565"/>
          </a:xfrm>
        </p:grpSpPr>
        <p:sp>
          <p:nvSpPr>
            <p:cNvPr id="5" name="Cuadro de texto 2"/>
            <p:cNvSpPr txBox="1">
              <a:spLocks noChangeArrowheads="1"/>
            </p:cNvSpPr>
            <p:nvPr/>
          </p:nvSpPr>
          <p:spPr bwMode="auto">
            <a:xfrm>
              <a:off x="3763643" y="4587121"/>
              <a:ext cx="4664710" cy="6225114"/>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$i=1;</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switch</a:t>
              </a:r>
              <a:r>
                <a:rPr lang="es-ES" dirty="0">
                  <a:latin typeface="Consolas" panose="020B0609020204030204" pitchFamily="49" charset="0"/>
                  <a:ea typeface="Calibri" panose="020F0502020204030204" pitchFamily="34" charset="0"/>
                  <a:cs typeface="Times New Roman" panose="02020603050405020304" pitchFamily="18" charset="0"/>
                </a:rPr>
                <a:t> ($i) {</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case 0:</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"i es igual a 0";</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break;</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case 1:</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"i es igual a 1";</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break;</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case 2:</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"i es igual a 2";</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break;</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default: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"i es otra cosa";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break;</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6" name="Rectángulo 5"/>
            <p:cNvSpPr/>
            <p:nvPr/>
          </p:nvSpPr>
          <p:spPr>
            <a:xfrm>
              <a:off x="3763643" y="10812235"/>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7.4</a:t>
              </a:r>
              <a:endParaRPr lang="es-ES" dirty="0"/>
            </a:p>
          </p:txBody>
        </p:sp>
      </p:grpSp>
    </p:spTree>
    <p:extLst>
      <p:ext uri="{BB962C8B-B14F-4D97-AF65-F5344CB8AC3E}">
        <p14:creationId xmlns:p14="http://schemas.microsoft.com/office/powerpoint/2010/main" val="19871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INSTALACIÓN (Apache Server)</a:t>
            </a:r>
            <a:endParaRPr lang="es-ES" dirty="0"/>
          </a:p>
        </p:txBody>
      </p:sp>
      <p:sp>
        <p:nvSpPr>
          <p:cNvPr id="5" name="Marcador de texto 4"/>
          <p:cNvSpPr>
            <a:spLocks noGrp="1"/>
          </p:cNvSpPr>
          <p:nvPr>
            <p:ph type="body" idx="1"/>
          </p:nvPr>
        </p:nvSpPr>
        <p:spPr/>
        <p:txBody>
          <a:bodyPr/>
          <a:lstStyle/>
          <a:p>
            <a:r>
              <a:rPr lang="es-ES" dirty="0" smtClean="0"/>
              <a:t>FEDORA / CENTOS, WINDOWS (XAMPP)</a:t>
            </a:r>
            <a:endParaRPr lang="es-ES" dirty="0"/>
          </a:p>
        </p:txBody>
      </p:sp>
    </p:spTree>
    <p:extLst>
      <p:ext uri="{BB962C8B-B14F-4D97-AF65-F5344CB8AC3E}">
        <p14:creationId xmlns:p14="http://schemas.microsoft.com/office/powerpoint/2010/main" val="36728717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WHILE</a:t>
            </a:r>
            <a:endParaRPr lang="es-ES" dirty="0"/>
          </a:p>
        </p:txBody>
      </p:sp>
      <p:grpSp>
        <p:nvGrpSpPr>
          <p:cNvPr id="4" name="Grupo 3"/>
          <p:cNvGrpSpPr/>
          <p:nvPr/>
        </p:nvGrpSpPr>
        <p:grpSpPr>
          <a:xfrm>
            <a:off x="857025" y="3835410"/>
            <a:ext cx="9788975" cy="2551772"/>
            <a:chOff x="3763643" y="4950196"/>
            <a:chExt cx="4664710" cy="2894826"/>
          </a:xfrm>
        </p:grpSpPr>
        <p:sp>
          <p:nvSpPr>
            <p:cNvPr id="5" name="Cuadro de texto 2"/>
            <p:cNvSpPr txBox="1">
              <a:spLocks noChangeArrowheads="1"/>
            </p:cNvSpPr>
            <p:nvPr/>
          </p:nvSpPr>
          <p:spPr bwMode="auto">
            <a:xfrm>
              <a:off x="3763643" y="4950196"/>
              <a:ext cx="4664710" cy="2611376"/>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$i=0;</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while</a:t>
              </a:r>
              <a:r>
                <a:rPr lang="es-ES" dirty="0">
                  <a:latin typeface="Consolas" panose="020B0609020204030204" pitchFamily="49" charset="0"/>
                  <a:ea typeface="Calibri" panose="020F0502020204030204" pitchFamily="34" charset="0"/>
                  <a:cs typeface="Times New Roman" panose="02020603050405020304" pitchFamily="18" charset="0"/>
                </a:rPr>
                <a:t> ($i&lt;=10) {</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"Voy en la </a:t>
              </a:r>
              <a:r>
                <a:rPr lang="es-ES" dirty="0" err="1">
                  <a:latin typeface="Consolas" panose="020B0609020204030204" pitchFamily="49" charset="0"/>
                  <a:ea typeface="Calibri" panose="020F0502020204030204" pitchFamily="34" charset="0"/>
                  <a:cs typeface="Times New Roman" panose="02020603050405020304" pitchFamily="18" charset="0"/>
                </a:rPr>
                <a:t>iteracion</a:t>
              </a:r>
              <a:r>
                <a:rPr lang="es-ES" dirty="0">
                  <a:latin typeface="Consolas" panose="020B0609020204030204" pitchFamily="49" charset="0"/>
                  <a:ea typeface="Calibri" panose="020F0502020204030204" pitchFamily="34" charset="0"/>
                  <a:cs typeface="Times New Roman" panose="02020603050405020304" pitchFamily="18" charset="0"/>
                </a:rPr>
                <a:t> $i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$i++;</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6" name="Rectángulo 5"/>
            <p:cNvSpPr/>
            <p:nvPr/>
          </p:nvSpPr>
          <p:spPr>
            <a:xfrm>
              <a:off x="3763643" y="7561571"/>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7.5</a:t>
              </a:r>
              <a:endParaRPr lang="es-ES" dirty="0"/>
            </a:p>
          </p:txBody>
        </p:sp>
      </p:grpSp>
      <p:sp>
        <p:nvSpPr>
          <p:cNvPr id="7" name="Marcador de contenido 2"/>
          <p:cNvSpPr>
            <a:spLocks noGrp="1"/>
          </p:cNvSpPr>
          <p:nvPr>
            <p:ph idx="1"/>
          </p:nvPr>
        </p:nvSpPr>
        <p:spPr>
          <a:xfrm>
            <a:off x="685801" y="2142067"/>
            <a:ext cx="10131425" cy="1027853"/>
          </a:xfrm>
        </p:spPr>
        <p:txBody>
          <a:bodyPr/>
          <a:lstStyle/>
          <a:p>
            <a:r>
              <a:rPr lang="es-ES" dirty="0" err="1" smtClean="0"/>
              <a:t>while</a:t>
            </a:r>
            <a:r>
              <a:rPr lang="es-ES" dirty="0" smtClean="0"/>
              <a:t>(exp1){}</a:t>
            </a:r>
          </a:p>
          <a:p>
            <a:r>
              <a:rPr lang="es-ES" dirty="0" smtClean="0"/>
              <a:t>Se ejecuta la instrucción dentro de la estructura mientras se cumpla la condición (exp1) indicada.</a:t>
            </a:r>
            <a:endParaRPr lang="es-ES" dirty="0"/>
          </a:p>
        </p:txBody>
      </p:sp>
    </p:spTree>
    <p:extLst>
      <p:ext uri="{BB962C8B-B14F-4D97-AF65-F5344CB8AC3E}">
        <p14:creationId xmlns:p14="http://schemas.microsoft.com/office/powerpoint/2010/main" val="21570362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DO - WHILE</a:t>
            </a:r>
            <a:endParaRPr lang="es-ES" dirty="0"/>
          </a:p>
        </p:txBody>
      </p:sp>
      <p:grpSp>
        <p:nvGrpSpPr>
          <p:cNvPr id="4" name="Grupo 3"/>
          <p:cNvGrpSpPr/>
          <p:nvPr/>
        </p:nvGrpSpPr>
        <p:grpSpPr>
          <a:xfrm>
            <a:off x="857025" y="3835410"/>
            <a:ext cx="9788975" cy="2551772"/>
            <a:chOff x="3763643" y="4950196"/>
            <a:chExt cx="4664710" cy="2894826"/>
          </a:xfrm>
        </p:grpSpPr>
        <p:sp>
          <p:nvSpPr>
            <p:cNvPr id="5" name="Cuadro de texto 2"/>
            <p:cNvSpPr txBox="1">
              <a:spLocks noChangeArrowheads="1"/>
            </p:cNvSpPr>
            <p:nvPr/>
          </p:nvSpPr>
          <p:spPr bwMode="auto">
            <a:xfrm>
              <a:off x="3763643" y="4950196"/>
              <a:ext cx="4664710" cy="2611376"/>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$k=0;</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do{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"Voy en la </a:t>
              </a:r>
              <a:r>
                <a:rPr lang="es-ES" dirty="0" err="1">
                  <a:latin typeface="Consolas" panose="020B0609020204030204" pitchFamily="49" charset="0"/>
                  <a:ea typeface="Calibri" panose="020F0502020204030204" pitchFamily="34" charset="0"/>
                  <a:cs typeface="Times New Roman" panose="02020603050405020304" pitchFamily="18" charset="0"/>
                </a:rPr>
                <a:t>iteracion</a:t>
              </a:r>
              <a:r>
                <a:rPr lang="es-ES" dirty="0">
                  <a:latin typeface="Consolas" panose="020B0609020204030204" pitchFamily="49" charset="0"/>
                  <a:ea typeface="Calibri" panose="020F0502020204030204" pitchFamily="34" charset="0"/>
                  <a:cs typeface="Times New Roman" panose="02020603050405020304" pitchFamily="18" charset="0"/>
                </a:rPr>
                <a:t> $k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$k++;</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while</a:t>
              </a:r>
              <a:r>
                <a:rPr lang="es-ES" dirty="0">
                  <a:latin typeface="Consolas" panose="020B0609020204030204" pitchFamily="49" charset="0"/>
                  <a:ea typeface="Calibri" panose="020F0502020204030204" pitchFamily="34" charset="0"/>
                  <a:cs typeface="Times New Roman" panose="02020603050405020304" pitchFamily="18" charset="0"/>
                </a:rPr>
                <a:t> ($k&lt;=10); </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6" name="Rectángulo 5"/>
            <p:cNvSpPr/>
            <p:nvPr/>
          </p:nvSpPr>
          <p:spPr>
            <a:xfrm>
              <a:off x="3763643" y="7561571"/>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7.6</a:t>
              </a:r>
              <a:endParaRPr lang="es-ES" dirty="0"/>
            </a:p>
          </p:txBody>
        </p:sp>
      </p:grpSp>
      <p:sp>
        <p:nvSpPr>
          <p:cNvPr id="7" name="Marcador de contenido 2"/>
          <p:cNvSpPr>
            <a:spLocks noGrp="1"/>
          </p:cNvSpPr>
          <p:nvPr>
            <p:ph idx="1"/>
          </p:nvPr>
        </p:nvSpPr>
        <p:spPr>
          <a:xfrm>
            <a:off x="685801" y="2142067"/>
            <a:ext cx="10131425" cy="1088813"/>
          </a:xfrm>
        </p:spPr>
        <p:txBody>
          <a:bodyPr>
            <a:normAutofit/>
          </a:bodyPr>
          <a:lstStyle/>
          <a:p>
            <a:r>
              <a:rPr lang="es-ES" dirty="0" smtClean="0"/>
              <a:t>do{}</a:t>
            </a:r>
            <a:r>
              <a:rPr lang="es-ES" dirty="0" err="1" smtClean="0"/>
              <a:t>while</a:t>
            </a:r>
            <a:r>
              <a:rPr lang="es-ES" dirty="0" smtClean="0"/>
              <a:t>(exp1);</a:t>
            </a:r>
          </a:p>
          <a:p>
            <a:r>
              <a:rPr lang="es-ES" dirty="0" smtClean="0"/>
              <a:t>Se ejecuta la instrucción dentro de la estructura por lo menos una vez, al final de la ejecución del código se evalúa la condición (exp1) para poder continuar.</a:t>
            </a:r>
            <a:endParaRPr lang="es-ES" dirty="0"/>
          </a:p>
        </p:txBody>
      </p:sp>
    </p:spTree>
    <p:extLst>
      <p:ext uri="{BB962C8B-B14F-4D97-AF65-F5344CB8AC3E}">
        <p14:creationId xmlns:p14="http://schemas.microsoft.com/office/powerpoint/2010/main" val="854859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a:t>
            </a:r>
            <a:endParaRPr lang="es-ES" dirty="0"/>
          </a:p>
        </p:txBody>
      </p:sp>
      <p:grpSp>
        <p:nvGrpSpPr>
          <p:cNvPr id="4" name="Grupo 3"/>
          <p:cNvGrpSpPr/>
          <p:nvPr/>
        </p:nvGrpSpPr>
        <p:grpSpPr>
          <a:xfrm>
            <a:off x="857025" y="4153959"/>
            <a:ext cx="9788975" cy="2233223"/>
            <a:chOff x="3763643" y="5311570"/>
            <a:chExt cx="4664710" cy="2533452"/>
          </a:xfrm>
        </p:grpSpPr>
        <p:sp>
          <p:nvSpPr>
            <p:cNvPr id="5" name="Cuadro de texto 2"/>
            <p:cNvSpPr txBox="1">
              <a:spLocks noChangeArrowheads="1"/>
            </p:cNvSpPr>
            <p:nvPr/>
          </p:nvSpPr>
          <p:spPr bwMode="auto">
            <a:xfrm>
              <a:off x="3763643" y="5311570"/>
              <a:ext cx="4664710" cy="2250001"/>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$k=10;</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for</a:t>
              </a:r>
              <a:r>
                <a:rPr lang="es-ES" dirty="0">
                  <a:latin typeface="Consolas" panose="020B0609020204030204" pitchFamily="49" charset="0"/>
                  <a:ea typeface="Calibri" panose="020F0502020204030204" pitchFamily="34" charset="0"/>
                  <a:cs typeface="Times New Roman" panose="02020603050405020304" pitchFamily="18" charset="0"/>
                </a:rPr>
                <a:t> ($i=0; $i &lt;= $k; $i++) { </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"Voy en la </a:t>
              </a:r>
              <a:r>
                <a:rPr lang="es-ES" dirty="0" err="1">
                  <a:latin typeface="Consolas" panose="020B0609020204030204" pitchFamily="49" charset="0"/>
                  <a:ea typeface="Calibri" panose="020F0502020204030204" pitchFamily="34" charset="0"/>
                  <a:cs typeface="Times New Roman" panose="02020603050405020304" pitchFamily="18" charset="0"/>
                </a:rPr>
                <a:t>iteracion</a:t>
              </a:r>
              <a:r>
                <a:rPr lang="es-ES" dirty="0">
                  <a:latin typeface="Consolas" panose="020B0609020204030204" pitchFamily="49" charset="0"/>
                  <a:ea typeface="Calibri" panose="020F0502020204030204" pitchFamily="34" charset="0"/>
                  <a:cs typeface="Times New Roman" panose="02020603050405020304" pitchFamily="18" charset="0"/>
                </a:rPr>
                <a:t> $i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6" name="Rectángulo 5"/>
            <p:cNvSpPr/>
            <p:nvPr/>
          </p:nvSpPr>
          <p:spPr>
            <a:xfrm>
              <a:off x="3763643" y="7561571"/>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7.7</a:t>
              </a:r>
              <a:endParaRPr lang="es-ES" dirty="0"/>
            </a:p>
          </p:txBody>
        </p:sp>
      </p:grpSp>
      <p:sp>
        <p:nvSpPr>
          <p:cNvPr id="7" name="Marcador de contenido 2"/>
          <p:cNvSpPr>
            <a:spLocks noGrp="1"/>
          </p:cNvSpPr>
          <p:nvPr>
            <p:ph idx="1"/>
          </p:nvPr>
        </p:nvSpPr>
        <p:spPr>
          <a:xfrm>
            <a:off x="685801" y="2012646"/>
            <a:ext cx="10131425" cy="1891453"/>
          </a:xfrm>
        </p:spPr>
        <p:txBody>
          <a:bodyPr>
            <a:normAutofit lnSpcReduction="10000"/>
          </a:bodyPr>
          <a:lstStyle/>
          <a:p>
            <a:r>
              <a:rPr lang="es-ES" dirty="0" err="1" smtClean="0"/>
              <a:t>for</a:t>
            </a:r>
            <a:r>
              <a:rPr lang="es-ES" dirty="0" smtClean="0"/>
              <a:t>(exp1;exp2;exp3){}</a:t>
            </a:r>
          </a:p>
          <a:p>
            <a:r>
              <a:rPr lang="es-ES" dirty="0" smtClean="0"/>
              <a:t>Se ejecuta una cantidad de veces definida.</a:t>
            </a:r>
          </a:p>
          <a:p>
            <a:r>
              <a:rPr lang="es-ES" dirty="0"/>
              <a:t>A</a:t>
            </a:r>
            <a:r>
              <a:rPr lang="es-ES" dirty="0" smtClean="0"/>
              <a:t>l inicio del proceso se ejecuta exp1.</a:t>
            </a:r>
          </a:p>
          <a:p>
            <a:r>
              <a:rPr lang="es-ES" dirty="0"/>
              <a:t>E</a:t>
            </a:r>
            <a:r>
              <a:rPr lang="es-ES" dirty="0" smtClean="0"/>
              <a:t>n el </a:t>
            </a:r>
            <a:r>
              <a:rPr lang="es-ES" dirty="0" err="1" smtClean="0"/>
              <a:t>incio</a:t>
            </a:r>
            <a:r>
              <a:rPr lang="es-ES" dirty="0" smtClean="0"/>
              <a:t> de cada iteración se </a:t>
            </a:r>
            <a:r>
              <a:rPr lang="es-ES" dirty="0" err="1" smtClean="0"/>
              <a:t>evalua</a:t>
            </a:r>
            <a:r>
              <a:rPr lang="es-ES" dirty="0" smtClean="0"/>
              <a:t> la exp2, si es TRUE el bucle continua, sino, el bucle finaliza.</a:t>
            </a:r>
          </a:p>
          <a:p>
            <a:r>
              <a:rPr lang="es-ES" dirty="0" smtClean="0"/>
              <a:t>Al final de cada iteración se ejecuta exp3.</a:t>
            </a:r>
            <a:endParaRPr lang="es-ES" dirty="0"/>
          </a:p>
        </p:txBody>
      </p:sp>
    </p:spTree>
    <p:extLst>
      <p:ext uri="{BB962C8B-B14F-4D97-AF65-F5344CB8AC3E}">
        <p14:creationId xmlns:p14="http://schemas.microsoft.com/office/powerpoint/2010/main" val="17495070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FOREACH</a:t>
            </a:r>
            <a:endParaRPr lang="es-ES" dirty="0"/>
          </a:p>
        </p:txBody>
      </p:sp>
      <p:sp>
        <p:nvSpPr>
          <p:cNvPr id="3" name="Marcador de contenido 2"/>
          <p:cNvSpPr>
            <a:spLocks noGrp="1"/>
          </p:cNvSpPr>
          <p:nvPr>
            <p:ph idx="1"/>
          </p:nvPr>
        </p:nvSpPr>
        <p:spPr>
          <a:xfrm>
            <a:off x="685801" y="1998134"/>
            <a:ext cx="10131425" cy="1657773"/>
          </a:xfrm>
        </p:spPr>
        <p:txBody>
          <a:bodyPr/>
          <a:lstStyle/>
          <a:p>
            <a:r>
              <a:rPr lang="es-ES" dirty="0" smtClean="0"/>
              <a:t>Proporciona un modo sencillo de iterar sobre </a:t>
            </a:r>
            <a:r>
              <a:rPr lang="es-ES" dirty="0" err="1" smtClean="0"/>
              <a:t>arrays</a:t>
            </a:r>
            <a:r>
              <a:rPr lang="es-ES" dirty="0" smtClean="0"/>
              <a:t>.</a:t>
            </a:r>
            <a:endParaRPr lang="es-ES" dirty="0"/>
          </a:p>
          <a:p>
            <a:r>
              <a:rPr lang="es-ES" dirty="0" smtClean="0"/>
              <a:t>Solo </a:t>
            </a:r>
            <a:r>
              <a:rPr lang="es-ES" dirty="0" err="1" smtClean="0"/>
              <a:t>fuciona</a:t>
            </a:r>
            <a:r>
              <a:rPr lang="es-ES" dirty="0" smtClean="0"/>
              <a:t> sobre </a:t>
            </a:r>
            <a:r>
              <a:rPr lang="es-ES" dirty="0" err="1" smtClean="0"/>
              <a:t>arrays</a:t>
            </a:r>
            <a:r>
              <a:rPr lang="es-ES" dirty="0" smtClean="0"/>
              <a:t> y objetos.</a:t>
            </a:r>
          </a:p>
          <a:p>
            <a:r>
              <a:rPr lang="es-ES" dirty="0" err="1"/>
              <a:t>foreach</a:t>
            </a:r>
            <a:r>
              <a:rPr lang="es-ES" dirty="0"/>
              <a:t>($array </a:t>
            </a:r>
            <a:r>
              <a:rPr lang="es-ES" dirty="0" smtClean="0"/>
              <a:t>as </a:t>
            </a:r>
            <a:r>
              <a:rPr lang="es-ES" dirty="0"/>
              <a:t>$valor</a:t>
            </a:r>
            <a:r>
              <a:rPr lang="es-ES" dirty="0" smtClean="0"/>
              <a:t>)</a:t>
            </a:r>
          </a:p>
          <a:p>
            <a:r>
              <a:rPr lang="es-ES" dirty="0" err="1" smtClean="0"/>
              <a:t>foreach</a:t>
            </a:r>
            <a:r>
              <a:rPr lang="es-ES" dirty="0" smtClean="0"/>
              <a:t>($array</a:t>
            </a:r>
            <a:r>
              <a:rPr lang="es-ES" dirty="0"/>
              <a:t> </a:t>
            </a:r>
            <a:r>
              <a:rPr lang="es-ES" dirty="0" smtClean="0"/>
              <a:t>as $clave =&gt; $valor)</a:t>
            </a:r>
            <a:endParaRPr lang="es-ES" dirty="0"/>
          </a:p>
        </p:txBody>
      </p:sp>
      <p:grpSp>
        <p:nvGrpSpPr>
          <p:cNvPr id="4" name="Grupo 3"/>
          <p:cNvGrpSpPr/>
          <p:nvPr/>
        </p:nvGrpSpPr>
        <p:grpSpPr>
          <a:xfrm>
            <a:off x="857025" y="4153959"/>
            <a:ext cx="9788975" cy="2233223"/>
            <a:chOff x="3763643" y="5311570"/>
            <a:chExt cx="4664710" cy="2533452"/>
          </a:xfrm>
        </p:grpSpPr>
        <p:sp>
          <p:nvSpPr>
            <p:cNvPr id="5" name="Cuadro de texto 2"/>
            <p:cNvSpPr txBox="1">
              <a:spLocks noChangeArrowheads="1"/>
            </p:cNvSpPr>
            <p:nvPr/>
          </p:nvSpPr>
          <p:spPr bwMode="auto">
            <a:xfrm>
              <a:off x="3763643" y="5311570"/>
              <a:ext cx="4664710" cy="2250001"/>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$letras=</a:t>
              </a:r>
              <a:r>
                <a:rPr lang="es-ES" dirty="0" err="1">
                  <a:latin typeface="Consolas" panose="020B0609020204030204" pitchFamily="49" charset="0"/>
                  <a:ea typeface="Calibri" panose="020F0502020204030204" pitchFamily="34" charset="0"/>
                  <a:cs typeface="Times New Roman" panose="02020603050405020304" pitchFamily="18" charset="0"/>
                </a:rPr>
                <a:t>array</a:t>
              </a:r>
              <a:r>
                <a:rPr lang="es-ES" dirty="0">
                  <a:latin typeface="Consolas" panose="020B0609020204030204" pitchFamily="49" charset="0"/>
                  <a:ea typeface="Calibri" panose="020F0502020204030204" pitchFamily="34" charset="0"/>
                  <a:cs typeface="Times New Roman" panose="02020603050405020304" pitchFamily="18" charset="0"/>
                </a:rPr>
                <a:t>("A","B","C","D","E","F","G","H","I","J","K");</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foreach</a:t>
              </a:r>
              <a:r>
                <a:rPr lang="es-ES" dirty="0">
                  <a:latin typeface="Consolas" panose="020B0609020204030204" pitchFamily="49" charset="0"/>
                  <a:ea typeface="Calibri" panose="020F0502020204030204" pitchFamily="34" charset="0"/>
                  <a:cs typeface="Times New Roman" panose="02020603050405020304" pitchFamily="18" charset="0"/>
                </a:rPr>
                <a:t> ($letras as $</a:t>
              </a:r>
              <a:r>
                <a:rPr lang="es-ES" dirty="0" err="1">
                  <a:latin typeface="Consolas" panose="020B0609020204030204" pitchFamily="49" charset="0"/>
                  <a:ea typeface="Calibri" panose="020F0502020204030204" pitchFamily="34" charset="0"/>
                  <a:cs typeface="Times New Roman" panose="02020603050405020304" pitchFamily="18" charset="0"/>
                </a:rPr>
                <a:t>key</a:t>
              </a:r>
              <a:r>
                <a:rPr lang="es-ES" dirty="0">
                  <a:latin typeface="Consolas" panose="020B0609020204030204" pitchFamily="49" charset="0"/>
                  <a:ea typeface="Calibri" panose="020F0502020204030204" pitchFamily="34" charset="0"/>
                  <a:cs typeface="Times New Roman" panose="02020603050405020304" pitchFamily="18" charset="0"/>
                </a:rPr>
                <a:t> =&gt; $</a:t>
              </a:r>
              <a:r>
                <a:rPr lang="es-ES" dirty="0" err="1">
                  <a:latin typeface="Consolas" panose="020B0609020204030204" pitchFamily="49" charset="0"/>
                  <a:ea typeface="Calibri" panose="020F0502020204030204" pitchFamily="34" charset="0"/>
                  <a:cs typeface="Times New Roman" panose="02020603050405020304" pitchFamily="18" charset="0"/>
                </a:rPr>
                <a:t>value</a:t>
              </a:r>
              <a:r>
                <a:rPr lang="es-ES" dirty="0">
                  <a:latin typeface="Consolas" panose="020B0609020204030204" pitchFamily="49" charset="0"/>
                  <a:ea typeface="Calibri" panose="020F0502020204030204" pitchFamily="34" charset="0"/>
                  <a:cs typeface="Times New Roman" panose="02020603050405020304" pitchFamily="18" charset="0"/>
                </a:rPr>
                <a:t>) {</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"Voy en la letra $</a:t>
              </a:r>
              <a:r>
                <a:rPr lang="es-ES" dirty="0" err="1">
                  <a:latin typeface="Consolas" panose="020B0609020204030204" pitchFamily="49" charset="0"/>
                  <a:ea typeface="Calibri" panose="020F0502020204030204" pitchFamily="34" charset="0"/>
                  <a:cs typeface="Times New Roman" panose="02020603050405020304" pitchFamily="18" charset="0"/>
                </a:rPr>
                <a:t>key</a:t>
              </a:r>
              <a:r>
                <a:rPr lang="es-ES" dirty="0">
                  <a:latin typeface="Consolas" panose="020B0609020204030204" pitchFamily="49" charset="0"/>
                  <a:ea typeface="Calibri" panose="020F0502020204030204" pitchFamily="34" charset="0"/>
                  <a:cs typeface="Times New Roman" panose="02020603050405020304" pitchFamily="18" charset="0"/>
                </a:rPr>
                <a:t> =&gt; $</a:t>
              </a:r>
              <a:r>
                <a:rPr lang="es-ES" dirty="0" err="1">
                  <a:latin typeface="Consolas" panose="020B0609020204030204" pitchFamily="49" charset="0"/>
                  <a:ea typeface="Calibri" panose="020F0502020204030204" pitchFamily="34" charset="0"/>
                  <a:cs typeface="Times New Roman" panose="02020603050405020304" pitchFamily="18" charset="0"/>
                </a:rPr>
                <a:t>value</a:t>
              </a:r>
              <a:r>
                <a:rPr lang="es-ES" dirty="0">
                  <a:latin typeface="Consolas" panose="020B0609020204030204" pitchFamily="49" charset="0"/>
                  <a:ea typeface="Calibri" panose="020F0502020204030204" pitchFamily="34" charset="0"/>
                  <a:cs typeface="Times New Roman" panose="02020603050405020304" pitchFamily="18" charset="0"/>
                </a:rPr>
                <a:t>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p>
          </p:txBody>
        </p:sp>
        <p:sp>
          <p:nvSpPr>
            <p:cNvPr id="6" name="Rectángulo 5"/>
            <p:cNvSpPr/>
            <p:nvPr/>
          </p:nvSpPr>
          <p:spPr>
            <a:xfrm>
              <a:off x="3763643" y="7561571"/>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7.8</a:t>
              </a:r>
              <a:endParaRPr lang="es-ES" dirty="0"/>
            </a:p>
          </p:txBody>
        </p:sp>
      </p:grpSp>
    </p:spTree>
    <p:extLst>
      <p:ext uri="{BB962C8B-B14F-4D97-AF65-F5344CB8AC3E}">
        <p14:creationId xmlns:p14="http://schemas.microsoft.com/office/powerpoint/2010/main" val="39837389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ARRAYS</a:t>
            </a:r>
            <a:endParaRPr lang="es-ES" dirty="0"/>
          </a:p>
        </p:txBody>
      </p:sp>
      <p:sp>
        <p:nvSpPr>
          <p:cNvPr id="3" name="Marcador de contenido 2"/>
          <p:cNvSpPr>
            <a:spLocks noGrp="1"/>
          </p:cNvSpPr>
          <p:nvPr>
            <p:ph idx="1"/>
          </p:nvPr>
        </p:nvSpPr>
        <p:spPr/>
        <p:txBody>
          <a:bodyPr/>
          <a:lstStyle/>
          <a:p>
            <a:r>
              <a:rPr lang="es-ES" dirty="0" smtClean="0"/>
              <a:t>En PHP es un </a:t>
            </a:r>
            <a:r>
              <a:rPr lang="es-ES" i="1" dirty="0" smtClean="0"/>
              <a:t>array (arreglo)</a:t>
            </a:r>
            <a:r>
              <a:rPr lang="es-ES" dirty="0" smtClean="0"/>
              <a:t> es un mapa ordenado de datos, un mapa es un tipo de dato que asocia valores con claves.</a:t>
            </a:r>
          </a:p>
          <a:p>
            <a:r>
              <a:rPr lang="es-ES" dirty="0" smtClean="0"/>
              <a:t>Puede ser utilizado como un arreglo normal, lista (vector), pila, cola, colección, tabla asociativa, etc.</a:t>
            </a:r>
          </a:p>
          <a:p>
            <a:endParaRPr lang="es-ES" dirty="0"/>
          </a:p>
        </p:txBody>
      </p:sp>
    </p:spTree>
    <p:extLst>
      <p:ext uri="{BB962C8B-B14F-4D97-AF65-F5344CB8AC3E}">
        <p14:creationId xmlns:p14="http://schemas.microsoft.com/office/powerpoint/2010/main" val="22336822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064059" y="1604513"/>
            <a:ext cx="9788975" cy="3188434"/>
            <a:chOff x="3763643" y="4950196"/>
            <a:chExt cx="4664710" cy="1591212"/>
          </a:xfrm>
        </p:grpSpPr>
        <p:sp>
          <p:nvSpPr>
            <p:cNvPr id="5" name="Cuadro de texto 2"/>
            <p:cNvSpPr txBox="1">
              <a:spLocks noChangeArrowheads="1"/>
            </p:cNvSpPr>
            <p:nvPr/>
          </p:nvSpPr>
          <p:spPr bwMode="auto">
            <a:xfrm>
              <a:off x="3763643" y="4950196"/>
              <a:ext cx="4664710" cy="1307761"/>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"&lt;pre&gt;";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array</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Prius</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Corolla</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Camry</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 es un arreglo de carros</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/&gt;Erik tiene un ".$</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[0]; //Ojalá...</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/&gt;Juan tiene un ".$</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[1]; //Tampoco.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/&gt;José se comprará un ".$</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[2];</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endParaRPr lang="es-ES"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Rectángulo 5"/>
            <p:cNvSpPr/>
            <p:nvPr/>
          </p:nvSpPr>
          <p:spPr>
            <a:xfrm>
              <a:off x="3763643" y="6257957"/>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a:t>
              </a:r>
              <a:r>
                <a:rPr lang="es-ES" dirty="0" smtClean="0"/>
                <a:t>8.1</a:t>
              </a:r>
              <a:endParaRPr lang="es-ES" dirty="0"/>
            </a:p>
          </p:txBody>
        </p:sp>
      </p:grpSp>
    </p:spTree>
    <p:extLst>
      <p:ext uri="{BB962C8B-B14F-4D97-AF65-F5344CB8AC3E}">
        <p14:creationId xmlns:p14="http://schemas.microsoft.com/office/powerpoint/2010/main" val="36066972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064059" y="1483743"/>
            <a:ext cx="9788975" cy="3825531"/>
            <a:chOff x="3763643" y="4950196"/>
            <a:chExt cx="4664710" cy="1909160"/>
          </a:xfrm>
        </p:grpSpPr>
        <p:sp>
          <p:nvSpPr>
            <p:cNvPr id="3" name="Cuadro de texto 2"/>
            <p:cNvSpPr txBox="1">
              <a:spLocks noChangeArrowheads="1"/>
            </p:cNvSpPr>
            <p:nvPr/>
          </p:nvSpPr>
          <p:spPr bwMode="auto">
            <a:xfrm>
              <a:off x="3763643" y="4950196"/>
              <a:ext cx="4664710" cy="1625709"/>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"&lt;pre&gt;";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$bar=</a:t>
              </a:r>
              <a:r>
                <a:rPr lang="es-ES" dirty="0" err="1">
                  <a:latin typeface="Consolas" panose="020B0609020204030204" pitchFamily="49" charset="0"/>
                  <a:ea typeface="Calibri" panose="020F0502020204030204" pitchFamily="34" charset="0"/>
                  <a:cs typeface="Times New Roman" panose="02020603050405020304" pitchFamily="18" charset="0"/>
                </a:rPr>
                <a:t>array</a:t>
              </a: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for</a:t>
              </a:r>
              <a:r>
                <a:rPr lang="es-ES" dirty="0">
                  <a:latin typeface="Consolas" panose="020B0609020204030204" pitchFamily="49" charset="0"/>
                  <a:ea typeface="Calibri" panose="020F0502020204030204" pitchFamily="34" charset="0"/>
                  <a:cs typeface="Times New Roman" panose="02020603050405020304" pitchFamily="18" charset="0"/>
                </a:rPr>
                <a:t>($i=0; $i&lt;10; $i++)</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$bar[]="Variable $i";</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($bar);</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"&lt;/pre&gt;";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endParaRPr lang="es-ES" dirty="0">
                <a:latin typeface="Consolas" panose="020B0609020204030204" pitchFamily="49" charset="0"/>
                <a:ea typeface="Calibri" panose="020F0502020204030204" pitchFamily="34" charset="0"/>
                <a:cs typeface="Times New Roman" panose="02020603050405020304" pitchFamily="18" charset="0"/>
              </a:endParaRPr>
            </a:p>
          </p:txBody>
        </p:sp>
        <p:sp>
          <p:nvSpPr>
            <p:cNvPr id="4" name="Rectángulo 3"/>
            <p:cNvSpPr/>
            <p:nvPr/>
          </p:nvSpPr>
          <p:spPr>
            <a:xfrm>
              <a:off x="3763643" y="6575905"/>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a:t>
              </a:r>
              <a:r>
                <a:rPr lang="es-ES" dirty="0" smtClean="0"/>
                <a:t>8.2</a:t>
              </a:r>
              <a:endParaRPr lang="es-ES" dirty="0"/>
            </a:p>
          </p:txBody>
        </p:sp>
      </p:grpSp>
    </p:spTree>
    <p:extLst>
      <p:ext uri="{BB962C8B-B14F-4D97-AF65-F5344CB8AC3E}">
        <p14:creationId xmlns:p14="http://schemas.microsoft.com/office/powerpoint/2010/main" val="19112324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089938" y="1929802"/>
            <a:ext cx="9788975" cy="2551335"/>
            <a:chOff x="3763643" y="5586093"/>
            <a:chExt cx="4664710" cy="1273263"/>
          </a:xfrm>
        </p:grpSpPr>
        <p:sp>
          <p:nvSpPr>
            <p:cNvPr id="3" name="Cuadro de texto 2"/>
            <p:cNvSpPr txBox="1">
              <a:spLocks noChangeArrowheads="1"/>
            </p:cNvSpPr>
            <p:nvPr/>
          </p:nvSpPr>
          <p:spPr bwMode="auto">
            <a:xfrm>
              <a:off x="3763643" y="5586093"/>
              <a:ext cx="4664710" cy="989812"/>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"&lt;pre&gt;";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far</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array</a:t>
              </a:r>
              <a:r>
                <a:rPr lang="es-ES" dirty="0">
                  <a:latin typeface="Consolas" panose="020B0609020204030204" pitchFamily="49" charset="0"/>
                  <a:ea typeface="Calibri" panose="020F0502020204030204" pitchFamily="34" charset="0"/>
                  <a:cs typeface="Times New Roman" panose="02020603050405020304" pitchFamily="18" charset="0"/>
                </a:rPr>
                <a:t>("texto1",3,4.5,true,array(100,"2"));</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far</a:t>
              </a:r>
              <a:r>
                <a:rPr lang="es-ES" dirty="0" smtClean="0">
                  <a:latin typeface="Consolas" panose="020B0609020204030204" pitchFamily="49" charset="0"/>
                  <a:ea typeface="Calibri" panose="020F0502020204030204" pitchFamily="34" charset="0"/>
                  <a:cs typeface="Times New Roman" panose="02020603050405020304" pitchFamily="18" charset="0"/>
                </a:rPr>
                <a:t>);</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"&lt;/pre&gt;";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endParaRPr lang="es-ES" dirty="0">
                <a:latin typeface="Consolas" panose="020B0609020204030204" pitchFamily="49" charset="0"/>
                <a:ea typeface="Calibri" panose="020F0502020204030204" pitchFamily="34" charset="0"/>
                <a:cs typeface="Times New Roman" panose="02020603050405020304" pitchFamily="18" charset="0"/>
              </a:endParaRPr>
            </a:p>
          </p:txBody>
        </p:sp>
        <p:sp>
          <p:nvSpPr>
            <p:cNvPr id="4" name="Rectángulo 3"/>
            <p:cNvSpPr/>
            <p:nvPr/>
          </p:nvSpPr>
          <p:spPr>
            <a:xfrm>
              <a:off x="3763643" y="6575905"/>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a:t>
              </a:r>
              <a:r>
                <a:rPr lang="es-ES" dirty="0" smtClean="0"/>
                <a:t>8.3</a:t>
              </a:r>
              <a:endParaRPr lang="es-ES" dirty="0"/>
            </a:p>
          </p:txBody>
        </p:sp>
      </p:grpSp>
    </p:spTree>
    <p:extLst>
      <p:ext uri="{BB962C8B-B14F-4D97-AF65-F5344CB8AC3E}">
        <p14:creationId xmlns:p14="http://schemas.microsoft.com/office/powerpoint/2010/main" val="38565059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089938" y="96405"/>
            <a:ext cx="9788975" cy="6692469"/>
            <a:chOff x="3763643" y="4671122"/>
            <a:chExt cx="4664710" cy="3339927"/>
          </a:xfrm>
        </p:grpSpPr>
        <p:sp>
          <p:nvSpPr>
            <p:cNvPr id="3" name="Cuadro de texto 2"/>
            <p:cNvSpPr txBox="1">
              <a:spLocks noChangeArrowheads="1"/>
            </p:cNvSpPr>
            <p:nvPr/>
          </p:nvSpPr>
          <p:spPr bwMode="auto">
            <a:xfrm>
              <a:off x="3763643" y="4671122"/>
              <a:ext cx="4664710" cy="3056476"/>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array</a:t>
              </a: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"mascota"	=&gt;"perro",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"consola"	=&gt;"PlayStation4",</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"cigarros"	=&gt;"Delicados",</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"chela"		=&gt;"Bohemia",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"hijos"		=&gt;0,</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"deudas"	=&gt;1000,</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10		</a:t>
              </a:r>
              <a:r>
                <a:rPr lang="es-ES" dirty="0" smtClean="0">
                  <a:latin typeface="Consolas" panose="020B0609020204030204" pitchFamily="49" charset="0"/>
                  <a:ea typeface="Calibri" panose="020F0502020204030204" pitchFamily="34" charset="0"/>
                  <a:cs typeface="Times New Roman" panose="02020603050405020304" pitchFamily="18" charset="0"/>
                </a:rPr>
                <a:t>=&gt;</a:t>
              </a:r>
              <a:r>
                <a:rPr lang="es-ES" dirty="0">
                  <a:latin typeface="Consolas" panose="020B0609020204030204" pitchFamily="49" charset="0"/>
                  <a:ea typeface="Calibri" panose="020F0502020204030204" pitchFamily="34" charset="0"/>
                  <a:cs typeface="Times New Roman" panose="02020603050405020304" pitchFamily="18" charset="0"/>
                </a:rPr>
                <a:t>4.5</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 es una array asociativo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"&lt;pre&gt;";</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$llaves=</a:t>
              </a:r>
              <a:r>
                <a:rPr lang="es-ES" dirty="0" err="1">
                  <a:latin typeface="Consolas" panose="020B0609020204030204" pitchFamily="49" charset="0"/>
                  <a:ea typeface="Calibri" panose="020F0502020204030204" pitchFamily="34" charset="0"/>
                  <a:cs typeface="Times New Roman" panose="02020603050405020304" pitchFamily="18" charset="0"/>
                </a:rPr>
                <a:t>array_keys</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($llaves);</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foreach</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 as $</a:t>
              </a:r>
              <a:r>
                <a:rPr lang="es-ES" dirty="0" err="1">
                  <a:latin typeface="Consolas" panose="020B0609020204030204" pitchFamily="49" charset="0"/>
                  <a:ea typeface="Calibri" panose="020F0502020204030204" pitchFamily="34" charset="0"/>
                  <a:cs typeface="Times New Roman" panose="02020603050405020304" pitchFamily="18" charset="0"/>
                </a:rPr>
                <a:t>key</a:t>
              </a:r>
              <a:r>
                <a:rPr lang="es-ES" dirty="0">
                  <a:latin typeface="Consolas" panose="020B0609020204030204" pitchFamily="49" charset="0"/>
                  <a:ea typeface="Calibri" panose="020F0502020204030204" pitchFamily="34" charset="0"/>
                  <a:cs typeface="Times New Roman" panose="02020603050405020304" pitchFamily="18" charset="0"/>
                </a:rPr>
                <a:t> =&gt; $valor) {</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a:t>
              </a:r>
              <a:r>
                <a:rPr lang="es-ES" dirty="0" err="1">
                  <a:latin typeface="Consolas" panose="020B0609020204030204" pitchFamily="49" charset="0"/>
                  <a:ea typeface="Calibri" panose="020F0502020204030204" pitchFamily="34" charset="0"/>
                  <a:cs typeface="Times New Roman" panose="02020603050405020304" pitchFamily="18" charset="0"/>
                </a:rPr>
                <a:t>key</a:t>
              </a:r>
              <a:r>
                <a:rPr lang="es-ES" dirty="0">
                  <a:latin typeface="Consolas" panose="020B0609020204030204" pitchFamily="49" charset="0"/>
                  <a:ea typeface="Calibri" panose="020F0502020204030204" pitchFamily="34" charset="0"/>
                  <a:cs typeface="Times New Roman" panose="02020603050405020304" pitchFamily="18" charset="0"/>
                </a:rPr>
                <a:t>." =&gt; ".$valor."&lt;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smtClean="0">
                  <a:latin typeface="Consolas" panose="020B0609020204030204" pitchFamily="49" charset="0"/>
                  <a:ea typeface="Calibri" panose="020F0502020204030204" pitchFamily="34" charset="0"/>
                  <a:cs typeface="Times New Roman" panose="02020603050405020304" pitchFamily="18" charset="0"/>
                </a:rPr>
                <a:t>echo </a:t>
              </a:r>
              <a:r>
                <a:rPr lang="es-ES" dirty="0">
                  <a:latin typeface="Consolas" panose="020B0609020204030204" pitchFamily="49" charset="0"/>
                  <a:ea typeface="Calibri" panose="020F0502020204030204" pitchFamily="34" charset="0"/>
                  <a:cs typeface="Times New Roman" panose="02020603050405020304" pitchFamily="18" charset="0"/>
                </a:rPr>
                <a:t>"&lt;/pre&gt;";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endParaRPr lang="es-ES" dirty="0">
                <a:latin typeface="Consolas" panose="020B0609020204030204" pitchFamily="49" charset="0"/>
                <a:ea typeface="Calibri" panose="020F0502020204030204" pitchFamily="34" charset="0"/>
                <a:cs typeface="Times New Roman" panose="02020603050405020304" pitchFamily="18" charset="0"/>
              </a:endParaRPr>
            </a:p>
          </p:txBody>
        </p:sp>
        <p:sp>
          <p:nvSpPr>
            <p:cNvPr id="4" name="Rectángulo 3"/>
            <p:cNvSpPr/>
            <p:nvPr/>
          </p:nvSpPr>
          <p:spPr>
            <a:xfrm>
              <a:off x="3763643" y="7727598"/>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a:t>
              </a:r>
              <a:r>
                <a:rPr lang="es-ES" dirty="0" smtClean="0"/>
                <a:t>8.4</a:t>
              </a:r>
              <a:endParaRPr lang="es-ES" dirty="0"/>
            </a:p>
          </p:txBody>
        </p:sp>
      </p:grpSp>
    </p:spTree>
    <p:extLst>
      <p:ext uri="{BB962C8B-B14F-4D97-AF65-F5344CB8AC3E}">
        <p14:creationId xmlns:p14="http://schemas.microsoft.com/office/powerpoint/2010/main" val="26373183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1089938" y="178639"/>
            <a:ext cx="9788975" cy="6411246"/>
            <a:chOff x="3763643" y="4664806"/>
            <a:chExt cx="4664710" cy="3199581"/>
          </a:xfrm>
        </p:grpSpPr>
        <p:sp>
          <p:nvSpPr>
            <p:cNvPr id="3" name="Cuadro de texto 2"/>
            <p:cNvSpPr txBox="1">
              <a:spLocks noChangeArrowheads="1"/>
            </p:cNvSpPr>
            <p:nvPr/>
          </p:nvSpPr>
          <p:spPr bwMode="auto">
            <a:xfrm>
              <a:off x="3763643" y="4664806"/>
              <a:ext cx="4664710" cy="2900863"/>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&lt;?</a:t>
              </a:r>
              <a:r>
                <a:rPr lang="es-ES" sz="1200" dirty="0" err="1">
                  <a:latin typeface="Consolas" panose="020B0609020204030204" pitchFamily="49" charset="0"/>
                  <a:ea typeface="Calibri" panose="020F0502020204030204" pitchFamily="34" charset="0"/>
                  <a:cs typeface="Times New Roman" panose="02020603050405020304" pitchFamily="18" charset="0"/>
                </a:rPr>
                <a:t>php</a:t>
              </a:r>
              <a:endParaRPr lang="es-ES" sz="12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$dimensiones=</a:t>
              </a:r>
              <a:r>
                <a:rPr lang="es-ES" sz="1200" dirty="0" err="1">
                  <a:latin typeface="Consolas" panose="020B0609020204030204" pitchFamily="49" charset="0"/>
                  <a:ea typeface="Calibri" panose="020F0502020204030204" pitchFamily="34" charset="0"/>
                  <a:cs typeface="Times New Roman" panose="02020603050405020304" pitchFamily="18" charset="0"/>
                </a:rPr>
                <a:t>array</a:t>
              </a:r>
              <a:r>
                <a:rPr lang="es-ES" sz="12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"primera </a:t>
              </a:r>
              <a:r>
                <a:rPr lang="es-ES" sz="1200" dirty="0" err="1">
                  <a:latin typeface="Consolas" panose="020B0609020204030204" pitchFamily="49" charset="0"/>
                  <a:ea typeface="Calibri" panose="020F0502020204030204" pitchFamily="34" charset="0"/>
                  <a:cs typeface="Times New Roman" panose="02020603050405020304" pitchFamily="18" charset="0"/>
                </a:rPr>
                <a:t>dimension</a:t>
              </a:r>
              <a:r>
                <a:rPr lang="es-ES" sz="1200" dirty="0">
                  <a:latin typeface="Consolas" panose="020B0609020204030204" pitchFamily="49" charset="0"/>
                  <a:ea typeface="Calibri" panose="020F0502020204030204" pitchFamily="34" charset="0"/>
                  <a:cs typeface="Times New Roman" panose="02020603050405020304" pitchFamily="18" charset="0"/>
                </a:rPr>
                <a:t>" =&gt; array(</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"Ejemplo" =&gt; "Una </a:t>
              </a:r>
              <a:r>
                <a:rPr lang="es-ES" sz="1200" dirty="0" err="1">
                  <a:latin typeface="Consolas" panose="020B0609020204030204" pitchFamily="49" charset="0"/>
                  <a:ea typeface="Calibri" panose="020F0502020204030204" pitchFamily="34" charset="0"/>
                  <a:cs typeface="Times New Roman" panose="02020603050405020304" pitchFamily="18" charset="0"/>
                </a:rPr>
                <a:t>linea</a:t>
              </a:r>
              <a:r>
                <a:rPr lang="es-ES" sz="12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"segunda </a:t>
              </a:r>
              <a:r>
                <a:rPr lang="es-ES" sz="1200" dirty="0" err="1">
                  <a:latin typeface="Consolas" panose="020B0609020204030204" pitchFamily="49" charset="0"/>
                  <a:ea typeface="Calibri" panose="020F0502020204030204" pitchFamily="34" charset="0"/>
                  <a:cs typeface="Times New Roman" panose="02020603050405020304" pitchFamily="18" charset="0"/>
                </a:rPr>
                <a:t>dimension</a:t>
              </a:r>
              <a:r>
                <a:rPr lang="es-ES" sz="1200" dirty="0">
                  <a:latin typeface="Consolas" panose="020B0609020204030204" pitchFamily="49" charset="0"/>
                  <a:ea typeface="Calibri" panose="020F0502020204030204" pitchFamily="34" charset="0"/>
                  <a:cs typeface="Times New Roman" panose="02020603050405020304" pitchFamily="18" charset="0"/>
                </a:rPr>
                <a:t>" =&gt; array(</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"Ejemplo" =&gt; "Un cuadro (</a:t>
              </a:r>
              <a:r>
                <a:rPr lang="es-ES" sz="1200" dirty="0" err="1">
                  <a:latin typeface="Consolas" panose="020B0609020204030204" pitchFamily="49" charset="0"/>
                  <a:ea typeface="Calibri" panose="020F0502020204030204" pitchFamily="34" charset="0"/>
                  <a:cs typeface="Times New Roman" panose="02020603050405020304" pitchFamily="18" charset="0"/>
                </a:rPr>
                <a:t>geometrico</a:t>
              </a:r>
              <a:r>
                <a:rPr lang="es-ES" sz="12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"tercera </a:t>
              </a:r>
              <a:r>
                <a:rPr lang="es-ES" sz="1200" dirty="0" err="1">
                  <a:latin typeface="Consolas" panose="020B0609020204030204" pitchFamily="49" charset="0"/>
                  <a:ea typeface="Calibri" panose="020F0502020204030204" pitchFamily="34" charset="0"/>
                  <a:cs typeface="Times New Roman" panose="02020603050405020304" pitchFamily="18" charset="0"/>
                </a:rPr>
                <a:t>dimension</a:t>
              </a:r>
              <a:r>
                <a:rPr lang="es-ES" sz="1200" dirty="0">
                  <a:latin typeface="Consolas" panose="020B0609020204030204" pitchFamily="49" charset="0"/>
                  <a:ea typeface="Calibri" panose="020F0502020204030204" pitchFamily="34" charset="0"/>
                  <a:cs typeface="Times New Roman" panose="02020603050405020304" pitchFamily="18" charset="0"/>
                </a:rPr>
                <a:t>" =&gt; array(</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"Ejemplo" =&gt; "Un cubo",</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"cuarta </a:t>
              </a:r>
              <a:r>
                <a:rPr lang="es-ES" sz="1200" dirty="0" err="1">
                  <a:latin typeface="Consolas" panose="020B0609020204030204" pitchFamily="49" charset="0"/>
                  <a:ea typeface="Calibri" panose="020F0502020204030204" pitchFamily="34" charset="0"/>
                  <a:cs typeface="Times New Roman" panose="02020603050405020304" pitchFamily="18" charset="0"/>
                </a:rPr>
                <a:t>dimension</a:t>
              </a:r>
              <a:r>
                <a:rPr lang="es-ES" sz="1200" dirty="0">
                  <a:latin typeface="Consolas" panose="020B0609020204030204" pitchFamily="49" charset="0"/>
                  <a:ea typeface="Calibri" panose="020F0502020204030204" pitchFamily="34" charset="0"/>
                  <a:cs typeface="Times New Roman" panose="02020603050405020304" pitchFamily="18" charset="0"/>
                </a:rPr>
                <a:t>" =&gt; array(</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"Ejemplo" =&gt; "El tiempo",</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"quinta </a:t>
              </a:r>
              <a:r>
                <a:rPr lang="es-ES" sz="1200" dirty="0" err="1">
                  <a:latin typeface="Consolas" panose="020B0609020204030204" pitchFamily="49" charset="0"/>
                  <a:ea typeface="Calibri" panose="020F0502020204030204" pitchFamily="34" charset="0"/>
                  <a:cs typeface="Times New Roman" panose="02020603050405020304" pitchFamily="18" charset="0"/>
                </a:rPr>
                <a:t>dimension</a:t>
              </a:r>
              <a:r>
                <a:rPr lang="es-ES" sz="1200" dirty="0">
                  <a:latin typeface="Consolas" panose="020B0609020204030204" pitchFamily="49" charset="0"/>
                  <a:ea typeface="Calibri" panose="020F0502020204030204" pitchFamily="34" charset="0"/>
                  <a:cs typeface="Times New Roman" panose="02020603050405020304" pitchFamily="18" charset="0"/>
                </a:rPr>
                <a:t>" =&gt;array(</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"Einstein" =&gt; "Nunca </a:t>
              </a:r>
              <a:r>
                <a:rPr lang="es-ES" sz="1200" dirty="0" err="1">
                  <a:latin typeface="Consolas" panose="020B0609020204030204" pitchFamily="49" charset="0"/>
                  <a:ea typeface="Calibri" panose="020F0502020204030204" pitchFamily="34" charset="0"/>
                  <a:cs typeface="Times New Roman" panose="02020603050405020304" pitchFamily="18" charset="0"/>
                </a:rPr>
                <a:t>habia</a:t>
              </a:r>
              <a:r>
                <a:rPr lang="es-ES" sz="1200" dirty="0">
                  <a:latin typeface="Consolas" panose="020B0609020204030204" pitchFamily="49" charset="0"/>
                  <a:ea typeface="Calibri" panose="020F0502020204030204" pitchFamily="34" charset="0"/>
                  <a:cs typeface="Times New Roman" panose="02020603050405020304" pitchFamily="18" charset="0"/>
                </a:rPr>
                <a:t> llegado tan lejos",</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"...onceava </a:t>
              </a:r>
              <a:r>
                <a:rPr lang="es-ES" sz="1200" dirty="0" err="1">
                  <a:latin typeface="Consolas" panose="020B0609020204030204" pitchFamily="49" charset="0"/>
                  <a:ea typeface="Calibri" panose="020F0502020204030204" pitchFamily="34" charset="0"/>
                  <a:cs typeface="Times New Roman" panose="02020603050405020304" pitchFamily="18" charset="0"/>
                </a:rPr>
                <a:t>dimension</a:t>
              </a:r>
              <a:r>
                <a:rPr lang="es-ES" sz="1200" dirty="0">
                  <a:latin typeface="Consolas" panose="020B0609020204030204" pitchFamily="49" charset="0"/>
                  <a:ea typeface="Calibri" panose="020F0502020204030204" pitchFamily="34" charset="0"/>
                  <a:cs typeface="Times New Roman" panose="02020603050405020304" pitchFamily="18" charset="0"/>
                </a:rPr>
                <a:t>" =&gt;array(</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"Hawking" =&gt; "Cuerdas!!!",</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"ya </a:t>
              </a:r>
              <a:r>
                <a:rPr lang="es-ES" sz="1200" dirty="0" err="1">
                  <a:latin typeface="Consolas" panose="020B0609020204030204" pitchFamily="49" charset="0"/>
                  <a:ea typeface="Calibri" panose="020F0502020204030204" pitchFamily="34" charset="0"/>
                  <a:cs typeface="Times New Roman" panose="02020603050405020304" pitchFamily="18" charset="0"/>
                </a:rPr>
                <a:t>ahi</a:t>
              </a:r>
              <a:r>
                <a:rPr lang="es-ES" sz="1200" dirty="0">
                  <a:latin typeface="Consolas" panose="020B0609020204030204" pitchFamily="49" charset="0"/>
                  <a:ea typeface="Calibri" panose="020F0502020204030204" pitchFamily="34" charset="0"/>
                  <a:cs typeface="Times New Roman" panose="02020603050405020304" pitchFamily="18" charset="0"/>
                </a:rPr>
                <a:t> muere porfa"</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	)</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echo "&lt;pre&gt;";</a:t>
              </a:r>
            </a:p>
            <a:p>
              <a:pPr>
                <a:lnSpc>
                  <a:spcPct val="115000"/>
                </a:lnSpc>
                <a:spcAft>
                  <a:spcPts val="0"/>
                </a:spcAft>
              </a:pPr>
              <a:r>
                <a:rPr lang="es-ES" sz="1200" dirty="0" err="1">
                  <a:latin typeface="Consolas" panose="020B0609020204030204" pitchFamily="49" charset="0"/>
                  <a:ea typeface="Calibri" panose="020F0502020204030204" pitchFamily="34" charset="0"/>
                  <a:cs typeface="Times New Roman" panose="02020603050405020304" pitchFamily="18" charset="0"/>
                </a:rPr>
                <a:t>var_dump</a:t>
              </a:r>
              <a:r>
                <a:rPr lang="es-ES" sz="1200" dirty="0">
                  <a:latin typeface="Consolas" panose="020B0609020204030204" pitchFamily="49" charset="0"/>
                  <a:ea typeface="Calibri" panose="020F0502020204030204" pitchFamily="34" charset="0"/>
                  <a:cs typeface="Times New Roman" panose="02020603050405020304" pitchFamily="18" charset="0"/>
                </a:rPr>
                <a:t>($dimensiones);</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echo "&lt;/pre&gt;";</a:t>
              </a:r>
            </a:p>
            <a:p>
              <a:pPr>
                <a:lnSpc>
                  <a:spcPct val="115000"/>
                </a:lnSpc>
                <a:spcAft>
                  <a:spcPts val="0"/>
                </a:spcAft>
              </a:pPr>
              <a:r>
                <a:rPr lang="es-ES" sz="1200" dirty="0" err="1">
                  <a:latin typeface="Consolas" panose="020B0609020204030204" pitchFamily="49" charset="0"/>
                  <a:ea typeface="Calibri" panose="020F0502020204030204" pitchFamily="34" charset="0"/>
                  <a:cs typeface="Times New Roman" panose="02020603050405020304" pitchFamily="18" charset="0"/>
                </a:rPr>
                <a:t>unset</a:t>
              </a:r>
              <a:r>
                <a:rPr lang="es-ES" sz="1200" dirty="0">
                  <a:latin typeface="Consolas" panose="020B0609020204030204" pitchFamily="49" charset="0"/>
                  <a:ea typeface="Calibri" panose="020F0502020204030204" pitchFamily="34" charset="0"/>
                  <a:cs typeface="Times New Roman" panose="02020603050405020304" pitchFamily="18" charset="0"/>
                </a:rPr>
                <a:t>($dimensiones);</a:t>
              </a:r>
            </a:p>
            <a:p>
              <a:pPr>
                <a:lnSpc>
                  <a:spcPct val="115000"/>
                </a:lnSpc>
                <a:spcAft>
                  <a:spcPts val="0"/>
                </a:spcAft>
              </a:pPr>
              <a:r>
                <a:rPr lang="es-ES" sz="1200" dirty="0">
                  <a:latin typeface="Consolas" panose="020B0609020204030204" pitchFamily="49" charset="0"/>
                  <a:ea typeface="Calibri" panose="020F0502020204030204" pitchFamily="34" charset="0"/>
                  <a:cs typeface="Times New Roman" panose="02020603050405020304" pitchFamily="18" charset="0"/>
                </a:rPr>
                <a:t>?&gt;</a:t>
              </a:r>
              <a:endParaRPr lang="es-ES" sz="12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4" name="Rectángulo 3"/>
            <p:cNvSpPr/>
            <p:nvPr/>
          </p:nvSpPr>
          <p:spPr>
            <a:xfrm>
              <a:off x="3763643" y="7580936"/>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a:t>
              </a:r>
              <a:r>
                <a:rPr lang="es-ES" dirty="0" smtClean="0"/>
                <a:t>8.5</a:t>
              </a:r>
              <a:endParaRPr lang="es-ES" dirty="0"/>
            </a:p>
          </p:txBody>
        </p:sp>
      </p:grpSp>
    </p:spTree>
    <p:extLst>
      <p:ext uri="{BB962C8B-B14F-4D97-AF65-F5344CB8AC3E}">
        <p14:creationId xmlns:p14="http://schemas.microsoft.com/office/powerpoint/2010/main" val="1852170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INSTALAR HTTPD</a:t>
            </a:r>
            <a:endParaRPr lang="es-ES" dirty="0"/>
          </a:p>
        </p:txBody>
      </p:sp>
      <p:sp>
        <p:nvSpPr>
          <p:cNvPr id="5" name="Marcador de contenido 4"/>
          <p:cNvSpPr>
            <a:spLocks noGrp="1"/>
          </p:cNvSpPr>
          <p:nvPr>
            <p:ph idx="1"/>
          </p:nvPr>
        </p:nvSpPr>
        <p:spPr/>
        <p:txBody>
          <a:bodyPr/>
          <a:lstStyle/>
          <a:p>
            <a:r>
              <a:rPr lang="es-ES" b="1" dirty="0" err="1"/>
              <a:t>d</a:t>
            </a:r>
            <a:r>
              <a:rPr lang="es-ES" b="1" dirty="0" err="1" smtClean="0"/>
              <a:t>nf</a:t>
            </a:r>
            <a:r>
              <a:rPr lang="es-ES" b="1" dirty="0" smtClean="0"/>
              <a:t> –y </a:t>
            </a:r>
            <a:r>
              <a:rPr lang="es-ES" b="1" dirty="0" err="1" smtClean="0"/>
              <a:t>install</a:t>
            </a:r>
            <a:r>
              <a:rPr lang="es-ES" b="1" dirty="0" smtClean="0"/>
              <a:t> </a:t>
            </a:r>
            <a:r>
              <a:rPr lang="es-ES" b="1" dirty="0" err="1" smtClean="0"/>
              <a:t>httpd</a:t>
            </a:r>
            <a:endParaRPr lang="es-ES" b="1" dirty="0" smtClean="0"/>
          </a:p>
          <a:p>
            <a:r>
              <a:rPr lang="es-ES" b="1" dirty="0" smtClean="0"/>
              <a:t>nano </a:t>
            </a:r>
            <a:r>
              <a:rPr lang="es-ES" b="1" dirty="0"/>
              <a:t>/</a:t>
            </a:r>
            <a:r>
              <a:rPr lang="es-ES" b="1" dirty="0" err="1" smtClean="0"/>
              <a:t>etc</a:t>
            </a:r>
            <a:r>
              <a:rPr lang="es-ES" b="1" dirty="0" smtClean="0"/>
              <a:t>/</a:t>
            </a:r>
            <a:r>
              <a:rPr lang="es-ES" b="1" dirty="0" err="1" smtClean="0"/>
              <a:t>httpd</a:t>
            </a:r>
            <a:r>
              <a:rPr lang="es-ES" b="1" dirty="0" smtClean="0"/>
              <a:t>/</a:t>
            </a:r>
            <a:r>
              <a:rPr lang="es-ES" b="1" dirty="0" err="1" smtClean="0"/>
              <a:t>conf</a:t>
            </a:r>
            <a:r>
              <a:rPr lang="es-ES" b="1" dirty="0" smtClean="0"/>
              <a:t>/</a:t>
            </a:r>
            <a:r>
              <a:rPr lang="es-ES" b="1" dirty="0" err="1" smtClean="0"/>
              <a:t>httpd.conf</a:t>
            </a:r>
            <a:endParaRPr lang="es-ES" b="1" dirty="0" smtClean="0"/>
          </a:p>
          <a:p>
            <a:r>
              <a:rPr lang="en-US" b="1" dirty="0" err="1" smtClean="0"/>
              <a:t>AllowOverride</a:t>
            </a:r>
            <a:r>
              <a:rPr lang="en-US" b="1" dirty="0" smtClean="0"/>
              <a:t> All</a:t>
            </a:r>
          </a:p>
          <a:p>
            <a:r>
              <a:rPr lang="es-ES" b="1" dirty="0" err="1" smtClean="0"/>
              <a:t>DirectoryIndex</a:t>
            </a:r>
            <a:r>
              <a:rPr lang="es-ES" b="1" dirty="0" smtClean="0"/>
              <a:t> </a:t>
            </a:r>
            <a:r>
              <a:rPr lang="es-ES" b="1" dirty="0"/>
              <a:t>index.html </a:t>
            </a:r>
            <a:r>
              <a:rPr lang="es-ES" b="1" dirty="0" err="1"/>
              <a:t>index.cgi</a:t>
            </a:r>
            <a:r>
              <a:rPr lang="es-ES" b="1" dirty="0"/>
              <a:t> </a:t>
            </a:r>
            <a:r>
              <a:rPr lang="es-ES" b="1" dirty="0" err="1" smtClean="0"/>
              <a:t>index.php</a:t>
            </a:r>
            <a:endParaRPr lang="es-ES" b="1" dirty="0"/>
          </a:p>
        </p:txBody>
      </p:sp>
    </p:spTree>
    <p:extLst>
      <p:ext uri="{BB962C8B-B14F-4D97-AF65-F5344CB8AC3E}">
        <p14:creationId xmlns:p14="http://schemas.microsoft.com/office/powerpoint/2010/main" val="3864929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FUNCIONES</a:t>
            </a:r>
            <a:endParaRPr lang="es-ES" dirty="0"/>
          </a:p>
        </p:txBody>
      </p:sp>
      <p:sp>
        <p:nvSpPr>
          <p:cNvPr id="3" name="Marcador de contenido 2"/>
          <p:cNvSpPr>
            <a:spLocks noGrp="1"/>
          </p:cNvSpPr>
          <p:nvPr>
            <p:ph idx="1"/>
          </p:nvPr>
        </p:nvSpPr>
        <p:spPr>
          <a:xfrm>
            <a:off x="685801" y="2142067"/>
            <a:ext cx="10131425" cy="1636303"/>
          </a:xfrm>
        </p:spPr>
        <p:txBody>
          <a:bodyPr/>
          <a:lstStyle/>
          <a:p>
            <a:r>
              <a:rPr lang="es-ES" dirty="0" smtClean="0"/>
              <a:t>Una función es un bloque de código que puede ser utilizado repetidas veces en un programa.</a:t>
            </a:r>
          </a:p>
          <a:p>
            <a:r>
              <a:rPr lang="es-ES" dirty="0" smtClean="0"/>
              <a:t>No se ejecuta inmediatamente cuando una página carga</a:t>
            </a:r>
          </a:p>
          <a:p>
            <a:r>
              <a:rPr lang="es-ES" dirty="0" smtClean="0"/>
              <a:t>Se ejecutan al ser llamadas en el código</a:t>
            </a:r>
            <a:endParaRPr lang="es-ES" dirty="0"/>
          </a:p>
        </p:txBody>
      </p:sp>
      <p:sp>
        <p:nvSpPr>
          <p:cNvPr id="4" name="Cuadro de texto 2"/>
          <p:cNvSpPr txBox="1">
            <a:spLocks noChangeArrowheads="1"/>
          </p:cNvSpPr>
          <p:nvPr/>
        </p:nvSpPr>
        <p:spPr bwMode="auto">
          <a:xfrm>
            <a:off x="685800" y="3854570"/>
            <a:ext cx="10131426" cy="2303131"/>
          </a:xfrm>
          <a:prstGeom prst="rect">
            <a:avLst/>
          </a:prstGeom>
          <a:solidFill>
            <a:schemeClr val="bg1">
              <a:lumMod val="95000"/>
            </a:schemeClr>
          </a:solidFill>
          <a:ln w="9525">
            <a:solidFill>
              <a:schemeClr val="tx1"/>
            </a:solid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function</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($arg_1, $arg_2, /* ..., */ $</a:t>
            </a:r>
            <a:r>
              <a:rPr lang="es-ES" dirty="0" err="1">
                <a:latin typeface="Consolas" panose="020B0609020204030204" pitchFamily="49" charset="0"/>
                <a:ea typeface="Calibri" panose="020F0502020204030204" pitchFamily="34" charset="0"/>
                <a:cs typeface="Times New Roman" panose="02020603050405020304" pitchFamily="18" charset="0"/>
              </a:rPr>
              <a:t>arg_n</a:t>
            </a: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"Función de ejemplo.\n";</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return</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valor_devuelto</a:t>
            </a: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99687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089938" y="1024030"/>
            <a:ext cx="9788975" cy="4462628"/>
            <a:chOff x="3763643" y="5134060"/>
            <a:chExt cx="4664710" cy="2227108"/>
          </a:xfrm>
        </p:grpSpPr>
        <p:sp>
          <p:nvSpPr>
            <p:cNvPr id="5" name="Cuadro de texto 2"/>
            <p:cNvSpPr txBox="1">
              <a:spLocks noChangeArrowheads="1"/>
            </p:cNvSpPr>
            <p:nvPr/>
          </p:nvSpPr>
          <p:spPr bwMode="auto">
            <a:xfrm>
              <a:off x="3763643" y="5134060"/>
              <a:ext cx="4664710" cy="1943657"/>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function</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($bar="PHP",$op1=2,$op2=4)</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"Hola soy $bar";</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return</a:t>
              </a:r>
              <a:r>
                <a:rPr lang="es-ES" dirty="0">
                  <a:latin typeface="Consolas" panose="020B0609020204030204" pitchFamily="49" charset="0"/>
                  <a:ea typeface="Calibri" panose="020F0502020204030204" pitchFamily="34" charset="0"/>
                  <a:cs typeface="Times New Roman" panose="02020603050405020304" pitchFamily="18" charset="0"/>
                </a:rPr>
                <a:t> $op1*$op2;</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var</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a:t>
              </a:r>
              <a:r>
                <a:rPr lang="es-ES" dirty="0" err="1">
                  <a:latin typeface="Consolas" panose="020B0609020204030204" pitchFamily="49" charset="0"/>
                  <a:ea typeface="Calibri" panose="020F0502020204030204" pitchFamily="34" charset="0"/>
                  <a:cs typeface="Times New Roman" panose="02020603050405020304" pitchFamily="18" charset="0"/>
                </a:rPr>
                <a:t>var</a:t>
              </a: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$foo2=</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("Erik",5,9);</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$foo2;</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endParaRPr lang="es-ES"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Rectángulo 5"/>
            <p:cNvSpPr/>
            <p:nvPr/>
          </p:nvSpPr>
          <p:spPr>
            <a:xfrm>
              <a:off x="3763643" y="7077717"/>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a:t>
              </a:r>
              <a:r>
                <a:rPr lang="es-ES" dirty="0" smtClean="0"/>
                <a:t>9.1</a:t>
              </a:r>
              <a:endParaRPr lang="es-ES" dirty="0"/>
            </a:p>
          </p:txBody>
        </p:sp>
      </p:grpSp>
    </p:spTree>
    <p:extLst>
      <p:ext uri="{BB962C8B-B14F-4D97-AF65-F5344CB8AC3E}">
        <p14:creationId xmlns:p14="http://schemas.microsoft.com/office/powerpoint/2010/main" val="23457492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Funciones </a:t>
            </a:r>
            <a:r>
              <a:rPr lang="es-ES" dirty="0" err="1" smtClean="0"/>
              <a:t>VariabLEs</a:t>
            </a:r>
            <a:endParaRPr lang="es-ES" dirty="0"/>
          </a:p>
        </p:txBody>
      </p:sp>
      <p:sp>
        <p:nvSpPr>
          <p:cNvPr id="3" name="Marcador de contenido 2"/>
          <p:cNvSpPr>
            <a:spLocks noGrp="1"/>
          </p:cNvSpPr>
          <p:nvPr>
            <p:ph idx="1"/>
          </p:nvPr>
        </p:nvSpPr>
        <p:spPr>
          <a:xfrm>
            <a:off x="685801" y="2142067"/>
            <a:ext cx="10131425" cy="1317125"/>
          </a:xfrm>
        </p:spPr>
        <p:txBody>
          <a:bodyPr/>
          <a:lstStyle/>
          <a:p>
            <a:r>
              <a:rPr lang="es-ES" dirty="0"/>
              <a:t>PHP admite el concepto de funciones variables. Esto significa que si un nombre de variable tiene paréntesis anexos a él, PHP buscará una función con el mismo nombre que lo evaluado por la variable, e intentará ejecutarla.</a:t>
            </a:r>
          </a:p>
        </p:txBody>
      </p:sp>
    </p:spTree>
    <p:extLst>
      <p:ext uri="{BB962C8B-B14F-4D97-AF65-F5344CB8AC3E}">
        <p14:creationId xmlns:p14="http://schemas.microsoft.com/office/powerpoint/2010/main" val="38564971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p:cNvGrpSpPr/>
          <p:nvPr/>
        </p:nvGrpSpPr>
        <p:grpSpPr>
          <a:xfrm>
            <a:off x="1089938" y="109632"/>
            <a:ext cx="9788975" cy="6692470"/>
            <a:chOff x="3763643" y="4677722"/>
            <a:chExt cx="4664710" cy="3339927"/>
          </a:xfrm>
        </p:grpSpPr>
        <p:sp>
          <p:nvSpPr>
            <p:cNvPr id="5" name="Cuadro de texto 2"/>
            <p:cNvSpPr txBox="1">
              <a:spLocks noChangeArrowheads="1"/>
            </p:cNvSpPr>
            <p:nvPr/>
          </p:nvSpPr>
          <p:spPr bwMode="auto">
            <a:xfrm>
              <a:off x="3763643" y="4677722"/>
              <a:ext cx="4664710" cy="3056476"/>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function</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 {</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"En </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 /&gt;\n";</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function</a:t>
              </a:r>
              <a:r>
                <a:rPr lang="es-ES" dirty="0">
                  <a:latin typeface="Consolas" panose="020B0609020204030204" pitchFamily="49" charset="0"/>
                  <a:ea typeface="Calibri" panose="020F0502020204030204" pitchFamily="34" charset="0"/>
                  <a:cs typeface="Times New Roman" panose="02020603050405020304" pitchFamily="18" charset="0"/>
                </a:rPr>
                <a:t> bar($</a:t>
              </a:r>
              <a:r>
                <a:rPr lang="es-ES" dirty="0" err="1">
                  <a:latin typeface="Consolas" panose="020B0609020204030204" pitchFamily="49" charset="0"/>
                  <a:ea typeface="Calibri" panose="020F0502020204030204" pitchFamily="34" charset="0"/>
                  <a:cs typeface="Times New Roman" panose="02020603050405020304" pitchFamily="18" charset="0"/>
                </a:rPr>
                <a:t>arg</a:t>
              </a:r>
              <a:r>
                <a:rPr lang="es-ES" dirty="0">
                  <a:latin typeface="Consolas" panose="020B0609020204030204" pitchFamily="49" charset="0"/>
                  <a:ea typeface="Calibri" panose="020F0502020204030204" pitchFamily="34" charset="0"/>
                  <a:cs typeface="Times New Roman" panose="02020603050405020304" pitchFamily="18" charset="0"/>
                </a:rPr>
                <a:t> = '')</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"En bar(); el argumento era '$</a:t>
              </a:r>
              <a:r>
                <a:rPr lang="es-ES" dirty="0" err="1">
                  <a:latin typeface="Consolas" panose="020B0609020204030204" pitchFamily="49" charset="0"/>
                  <a:ea typeface="Calibri" panose="020F0502020204030204" pitchFamily="34" charset="0"/>
                  <a:cs typeface="Times New Roman" panose="02020603050405020304" pitchFamily="18" charset="0"/>
                </a:rPr>
                <a:t>arg</a:t>
              </a: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br</a:t>
              </a:r>
              <a:r>
                <a:rPr lang="es-ES" dirty="0">
                  <a:latin typeface="Consolas" panose="020B0609020204030204" pitchFamily="49" charset="0"/>
                  <a:ea typeface="Calibri" panose="020F0502020204030204" pitchFamily="34" charset="0"/>
                  <a:cs typeface="Times New Roman" panose="02020603050405020304" pitchFamily="18" charset="0"/>
                </a:rPr>
                <a:t> /&gt;\n";</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err="1" smtClean="0">
                  <a:latin typeface="Consolas" panose="020B0609020204030204" pitchFamily="49" charset="0"/>
                  <a:ea typeface="Calibri" panose="020F0502020204030204" pitchFamily="34" charset="0"/>
                  <a:cs typeface="Times New Roman" panose="02020603050405020304" pitchFamily="18" charset="0"/>
                </a:rPr>
                <a:t>function</a:t>
              </a:r>
              <a:r>
                <a:rPr lang="es-ES" dirty="0" smtClean="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hacerecho</a:t>
              </a:r>
              <a:r>
                <a:rPr lang="es-ES" dirty="0">
                  <a:latin typeface="Consolas" panose="020B0609020204030204" pitchFamily="49" charset="0"/>
                  <a:ea typeface="Calibri" panose="020F0502020204030204" pitchFamily="34" charset="0"/>
                  <a:cs typeface="Times New Roman" panose="02020603050405020304" pitchFamily="18" charset="0"/>
                </a:rPr>
                <a:t>($cadena)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echo $cadena;</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func</a:t>
              </a:r>
              <a:r>
                <a:rPr lang="es-ES" dirty="0">
                  <a:latin typeface="Consolas" panose="020B0609020204030204" pitchFamily="49" charset="0"/>
                  <a:ea typeface="Calibri" panose="020F0502020204030204" pitchFamily="34" charset="0"/>
                  <a:cs typeface="Times New Roman" panose="02020603050405020304" pitchFamily="18" charset="0"/>
                </a:rPr>
                <a:t> = '</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func</a:t>
              </a:r>
              <a:r>
                <a:rPr lang="es-ES" dirty="0">
                  <a:latin typeface="Consolas" panose="020B0609020204030204" pitchFamily="49" charset="0"/>
                  <a:ea typeface="Calibri" panose="020F0502020204030204" pitchFamily="34" charset="0"/>
                  <a:cs typeface="Times New Roman" panose="02020603050405020304" pitchFamily="18" charset="0"/>
                </a:rPr>
                <a:t>();        // Esto llama a </a:t>
              </a:r>
              <a:r>
                <a:rPr lang="es-ES" dirty="0" err="1">
                  <a:latin typeface="Consolas" panose="020B0609020204030204" pitchFamily="49" charset="0"/>
                  <a:ea typeface="Calibri" panose="020F0502020204030204" pitchFamily="34" charset="0"/>
                  <a:cs typeface="Times New Roman" panose="02020603050405020304" pitchFamily="18" charset="0"/>
                </a:rPr>
                <a:t>foo</a:t>
              </a: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func</a:t>
              </a:r>
              <a:r>
                <a:rPr lang="es-ES" dirty="0">
                  <a:latin typeface="Consolas" panose="020B0609020204030204" pitchFamily="49" charset="0"/>
                  <a:ea typeface="Calibri" panose="020F0502020204030204" pitchFamily="34" charset="0"/>
                  <a:cs typeface="Times New Roman" panose="02020603050405020304" pitchFamily="18" charset="0"/>
                </a:rPr>
                <a:t> = 'bar';</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func</a:t>
              </a:r>
              <a:r>
                <a:rPr lang="es-ES" dirty="0">
                  <a:latin typeface="Consolas" panose="020B0609020204030204" pitchFamily="49" charset="0"/>
                  <a:ea typeface="Calibri" panose="020F0502020204030204" pitchFamily="34" charset="0"/>
                  <a:cs typeface="Times New Roman" panose="02020603050405020304" pitchFamily="18" charset="0"/>
                </a:rPr>
                <a:t>('prueba');  // Esto llama a bar()</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func</a:t>
              </a:r>
              <a:r>
                <a:rPr lang="es-ES" dirty="0">
                  <a:latin typeface="Consolas" panose="020B0609020204030204" pitchFamily="49" charset="0"/>
                  <a:ea typeface="Calibri" panose="020F0502020204030204" pitchFamily="34" charset="0"/>
                  <a:cs typeface="Times New Roman" panose="02020603050405020304" pitchFamily="18" charset="0"/>
                </a:rPr>
                <a:t> = '</a:t>
              </a:r>
              <a:r>
                <a:rPr lang="es-ES" dirty="0" err="1">
                  <a:latin typeface="Consolas" panose="020B0609020204030204" pitchFamily="49" charset="0"/>
                  <a:ea typeface="Calibri" panose="020F0502020204030204" pitchFamily="34" charset="0"/>
                  <a:cs typeface="Times New Roman" panose="02020603050405020304" pitchFamily="18" charset="0"/>
                </a:rPr>
                <a:t>hacerecho</a:t>
              </a: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func</a:t>
              </a:r>
              <a:r>
                <a:rPr lang="es-ES" dirty="0">
                  <a:latin typeface="Consolas" panose="020B0609020204030204" pitchFamily="49" charset="0"/>
                  <a:ea typeface="Calibri" panose="020F0502020204030204" pitchFamily="34" charset="0"/>
                  <a:cs typeface="Times New Roman" panose="02020603050405020304" pitchFamily="18" charset="0"/>
                </a:rPr>
                <a:t>('prueba');  // Esto llama a </a:t>
              </a:r>
              <a:r>
                <a:rPr lang="es-ES" dirty="0" err="1">
                  <a:latin typeface="Consolas" panose="020B0609020204030204" pitchFamily="49" charset="0"/>
                  <a:ea typeface="Calibri" panose="020F0502020204030204" pitchFamily="34" charset="0"/>
                  <a:cs typeface="Times New Roman" panose="02020603050405020304" pitchFamily="18" charset="0"/>
                </a:rPr>
                <a:t>hacerecho</a:t>
              </a: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endParaRPr lang="es-ES"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Rectángulo 5"/>
            <p:cNvSpPr/>
            <p:nvPr/>
          </p:nvSpPr>
          <p:spPr>
            <a:xfrm>
              <a:off x="3763643" y="7734198"/>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a:t>
              </a:r>
              <a:r>
                <a:rPr lang="es-ES" dirty="0" smtClean="0"/>
                <a:t>9.2</a:t>
              </a:r>
              <a:endParaRPr lang="es-ES" dirty="0"/>
            </a:p>
          </p:txBody>
        </p:sp>
      </p:grpSp>
    </p:spTree>
    <p:extLst>
      <p:ext uri="{BB962C8B-B14F-4D97-AF65-F5344CB8AC3E}">
        <p14:creationId xmlns:p14="http://schemas.microsoft.com/office/powerpoint/2010/main" val="9090358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Funciones Anónimas</a:t>
            </a:r>
            <a:endParaRPr lang="es-ES" dirty="0"/>
          </a:p>
        </p:txBody>
      </p:sp>
      <p:sp>
        <p:nvSpPr>
          <p:cNvPr id="3" name="Marcador de contenido 2"/>
          <p:cNvSpPr>
            <a:spLocks noGrp="1"/>
          </p:cNvSpPr>
          <p:nvPr>
            <p:ph idx="1"/>
          </p:nvPr>
        </p:nvSpPr>
        <p:spPr>
          <a:xfrm>
            <a:off x="685801" y="2142068"/>
            <a:ext cx="10131425" cy="816792"/>
          </a:xfrm>
        </p:spPr>
        <p:txBody>
          <a:bodyPr/>
          <a:lstStyle/>
          <a:p>
            <a:r>
              <a:rPr lang="es-ES" dirty="0"/>
              <a:t>Las funciones anónimas, también conocidas como </a:t>
            </a:r>
            <a:r>
              <a:rPr lang="es-ES" i="1" dirty="0"/>
              <a:t>cierres</a:t>
            </a:r>
            <a:r>
              <a:rPr lang="es-ES" dirty="0"/>
              <a:t> (</a:t>
            </a:r>
            <a:r>
              <a:rPr lang="es-ES" dirty="0" err="1"/>
              <a:t>closures</a:t>
            </a:r>
            <a:r>
              <a:rPr lang="es-ES" dirty="0"/>
              <a:t>), permiten la creación de funciones que no tienen un nombre especificado.</a:t>
            </a:r>
          </a:p>
        </p:txBody>
      </p:sp>
      <p:grpSp>
        <p:nvGrpSpPr>
          <p:cNvPr id="4" name="Grupo 3"/>
          <p:cNvGrpSpPr/>
          <p:nvPr/>
        </p:nvGrpSpPr>
        <p:grpSpPr>
          <a:xfrm>
            <a:off x="857025" y="2958860"/>
            <a:ext cx="9788975" cy="3506983"/>
            <a:chOff x="3763643" y="6087905"/>
            <a:chExt cx="4664710" cy="1750186"/>
          </a:xfrm>
        </p:grpSpPr>
        <p:sp>
          <p:nvSpPr>
            <p:cNvPr id="5" name="Cuadro de texto 2"/>
            <p:cNvSpPr txBox="1">
              <a:spLocks noChangeArrowheads="1"/>
            </p:cNvSpPr>
            <p:nvPr/>
          </p:nvSpPr>
          <p:spPr bwMode="auto">
            <a:xfrm>
              <a:off x="3763643" y="6087905"/>
              <a:ext cx="4664710" cy="1466735"/>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$saludo = </a:t>
              </a:r>
              <a:r>
                <a:rPr lang="es-ES" dirty="0" err="1">
                  <a:latin typeface="Consolas" panose="020B0609020204030204" pitchFamily="49" charset="0"/>
                  <a:ea typeface="Calibri" panose="020F0502020204030204" pitchFamily="34" charset="0"/>
                  <a:cs typeface="Times New Roman" panose="02020603050405020304" pitchFamily="18" charset="0"/>
                </a:rPr>
                <a:t>function</a:t>
              </a:r>
              <a:r>
                <a:rPr lang="es-ES" dirty="0">
                  <a:latin typeface="Consolas" panose="020B0609020204030204" pitchFamily="49" charset="0"/>
                  <a:ea typeface="Calibri" panose="020F0502020204030204" pitchFamily="34" charset="0"/>
                  <a:cs typeface="Times New Roman" panose="02020603050405020304" pitchFamily="18" charset="0"/>
                </a:rPr>
                <a:t>($nombre)</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printf</a:t>
              </a:r>
              <a:r>
                <a:rPr lang="es-ES" dirty="0">
                  <a:latin typeface="Consolas" panose="020B0609020204030204" pitchFamily="49" charset="0"/>
                  <a:ea typeface="Calibri" panose="020F0502020204030204" pitchFamily="34" charset="0"/>
                  <a:cs typeface="Times New Roman" panose="02020603050405020304" pitchFamily="18" charset="0"/>
                </a:rPr>
                <a:t>("Hola %s\r\n", $nombre);</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$saludo('Mundo');</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$saludo('PHP');</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endParaRPr lang="es-ES"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Rectángulo 5"/>
            <p:cNvSpPr/>
            <p:nvPr/>
          </p:nvSpPr>
          <p:spPr>
            <a:xfrm>
              <a:off x="3763643" y="7554640"/>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a:t>
              </a:r>
              <a:r>
                <a:rPr lang="es-ES" dirty="0" smtClean="0"/>
                <a:t>9.3</a:t>
              </a:r>
              <a:endParaRPr lang="es-ES" dirty="0"/>
            </a:p>
          </p:txBody>
        </p:sp>
      </p:grpSp>
    </p:spTree>
    <p:extLst>
      <p:ext uri="{BB962C8B-B14F-4D97-AF65-F5344CB8AC3E}">
        <p14:creationId xmlns:p14="http://schemas.microsoft.com/office/powerpoint/2010/main" val="9069233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651295" y="281796"/>
            <a:ext cx="10131425" cy="580845"/>
          </a:xfrm>
        </p:spPr>
        <p:txBody>
          <a:bodyPr>
            <a:normAutofit fontScale="90000"/>
          </a:bodyPr>
          <a:lstStyle/>
          <a:p>
            <a:r>
              <a:rPr lang="es-ES" dirty="0" smtClean="0"/>
              <a:t>USE</a:t>
            </a:r>
            <a:endParaRPr lang="es-ES" dirty="0"/>
          </a:p>
        </p:txBody>
      </p:sp>
      <p:grpSp>
        <p:nvGrpSpPr>
          <p:cNvPr id="7" name="Grupo 6"/>
          <p:cNvGrpSpPr/>
          <p:nvPr/>
        </p:nvGrpSpPr>
        <p:grpSpPr>
          <a:xfrm>
            <a:off x="1089938" y="879257"/>
            <a:ext cx="9788975" cy="5922845"/>
            <a:chOff x="3763643" y="5061809"/>
            <a:chExt cx="4664710" cy="2955840"/>
          </a:xfrm>
        </p:grpSpPr>
        <p:sp>
          <p:nvSpPr>
            <p:cNvPr id="8" name="Cuadro de texto 2"/>
            <p:cNvSpPr txBox="1">
              <a:spLocks noChangeArrowheads="1"/>
            </p:cNvSpPr>
            <p:nvPr/>
          </p:nvSpPr>
          <p:spPr bwMode="auto">
            <a:xfrm>
              <a:off x="3763643" y="5061809"/>
              <a:ext cx="4664710" cy="2664096"/>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&lt;?</a:t>
              </a:r>
              <a:r>
                <a:rPr lang="es-ES" sz="900" dirty="0" err="1">
                  <a:latin typeface="Consolas" panose="020B0609020204030204" pitchFamily="49" charset="0"/>
                  <a:ea typeface="Calibri" panose="020F0502020204030204" pitchFamily="34" charset="0"/>
                  <a:cs typeface="Times New Roman" panose="02020603050405020304" pitchFamily="18" charset="0"/>
                </a:rPr>
                <a:t>php</a:t>
              </a:r>
              <a:endParaRPr lang="es-ES" sz="900"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$mensaje = 'hola';</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 Sin "use"</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$ejemplo = </a:t>
              </a:r>
              <a:r>
                <a:rPr lang="es-ES" sz="900" dirty="0" err="1">
                  <a:latin typeface="Consolas" panose="020B0609020204030204" pitchFamily="49" charset="0"/>
                  <a:ea typeface="Calibri" panose="020F0502020204030204" pitchFamily="34" charset="0"/>
                  <a:cs typeface="Times New Roman" panose="02020603050405020304" pitchFamily="18" charset="0"/>
                </a:rPr>
                <a:t>function</a:t>
              </a:r>
              <a:r>
                <a:rPr lang="es-ES" sz="900" dirty="0">
                  <a:latin typeface="Consolas" panose="020B0609020204030204" pitchFamily="49" charset="0"/>
                  <a:ea typeface="Calibri" panose="020F0502020204030204" pitchFamily="34" charset="0"/>
                  <a:cs typeface="Times New Roman" panose="02020603050405020304" pitchFamily="18" charset="0"/>
                </a:rPr>
                <a:t> () {</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    </a:t>
              </a:r>
              <a:r>
                <a:rPr lang="es-ES" sz="900" dirty="0" err="1">
                  <a:latin typeface="Consolas" panose="020B0609020204030204" pitchFamily="49" charset="0"/>
                  <a:ea typeface="Calibri" panose="020F0502020204030204" pitchFamily="34" charset="0"/>
                  <a:cs typeface="Times New Roman" panose="02020603050405020304" pitchFamily="18" charset="0"/>
                </a:rPr>
                <a:t>var_dump</a:t>
              </a:r>
              <a:r>
                <a:rPr lang="es-ES" sz="900" dirty="0">
                  <a:latin typeface="Consolas" panose="020B0609020204030204" pitchFamily="49" charset="0"/>
                  <a:ea typeface="Calibri" panose="020F0502020204030204" pitchFamily="34" charset="0"/>
                  <a:cs typeface="Times New Roman" panose="02020603050405020304" pitchFamily="18" charset="0"/>
                </a:rPr>
                <a:t>($mensaje);</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$ejemplo();</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 Heredar $mensaje</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$ejemplo = </a:t>
              </a:r>
              <a:r>
                <a:rPr lang="es-ES" sz="900" dirty="0" err="1">
                  <a:latin typeface="Consolas" panose="020B0609020204030204" pitchFamily="49" charset="0"/>
                  <a:ea typeface="Calibri" panose="020F0502020204030204" pitchFamily="34" charset="0"/>
                  <a:cs typeface="Times New Roman" panose="02020603050405020304" pitchFamily="18" charset="0"/>
                </a:rPr>
                <a:t>function</a:t>
              </a:r>
              <a:r>
                <a:rPr lang="es-ES" sz="900" dirty="0">
                  <a:latin typeface="Consolas" panose="020B0609020204030204" pitchFamily="49" charset="0"/>
                  <a:ea typeface="Calibri" panose="020F0502020204030204" pitchFamily="34" charset="0"/>
                  <a:cs typeface="Times New Roman" panose="02020603050405020304" pitchFamily="18" charset="0"/>
                </a:rPr>
                <a:t> () use ($mensaje) {</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    </a:t>
              </a:r>
              <a:r>
                <a:rPr lang="es-ES" sz="900" dirty="0" err="1">
                  <a:latin typeface="Consolas" panose="020B0609020204030204" pitchFamily="49" charset="0"/>
                  <a:ea typeface="Calibri" panose="020F0502020204030204" pitchFamily="34" charset="0"/>
                  <a:cs typeface="Times New Roman" panose="02020603050405020304" pitchFamily="18" charset="0"/>
                </a:rPr>
                <a:t>var_dump</a:t>
              </a:r>
              <a:r>
                <a:rPr lang="es-ES" sz="900" dirty="0">
                  <a:latin typeface="Consolas" panose="020B0609020204030204" pitchFamily="49" charset="0"/>
                  <a:ea typeface="Calibri" panose="020F0502020204030204" pitchFamily="34" charset="0"/>
                  <a:cs typeface="Times New Roman" panose="02020603050405020304" pitchFamily="18" charset="0"/>
                </a:rPr>
                <a:t>($mensaje);</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$ejemplo();</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 El valor de la variable heredada está cuando la función</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 está definida, no cuando se le invoca</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$mensaje = 'mundo';</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$ejemplo();</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 Reiniciar el mensaje</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$mensaje = 'hola';</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 Heredar por referencia</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$ejemplo = </a:t>
              </a:r>
              <a:r>
                <a:rPr lang="es-ES" sz="900" dirty="0" err="1">
                  <a:latin typeface="Consolas" panose="020B0609020204030204" pitchFamily="49" charset="0"/>
                  <a:ea typeface="Calibri" panose="020F0502020204030204" pitchFamily="34" charset="0"/>
                  <a:cs typeface="Times New Roman" panose="02020603050405020304" pitchFamily="18" charset="0"/>
                </a:rPr>
                <a:t>function</a:t>
              </a:r>
              <a:r>
                <a:rPr lang="es-ES" sz="900" dirty="0">
                  <a:latin typeface="Consolas" panose="020B0609020204030204" pitchFamily="49" charset="0"/>
                  <a:ea typeface="Calibri" panose="020F0502020204030204" pitchFamily="34" charset="0"/>
                  <a:cs typeface="Times New Roman" panose="02020603050405020304" pitchFamily="18" charset="0"/>
                </a:rPr>
                <a:t> () use (&amp;$mensaje) {</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    </a:t>
              </a:r>
              <a:r>
                <a:rPr lang="es-ES" sz="900" dirty="0" err="1">
                  <a:latin typeface="Consolas" panose="020B0609020204030204" pitchFamily="49" charset="0"/>
                  <a:ea typeface="Calibri" panose="020F0502020204030204" pitchFamily="34" charset="0"/>
                  <a:cs typeface="Times New Roman" panose="02020603050405020304" pitchFamily="18" charset="0"/>
                </a:rPr>
                <a:t>var_dump</a:t>
              </a:r>
              <a:r>
                <a:rPr lang="es-ES" sz="900" dirty="0">
                  <a:latin typeface="Consolas" panose="020B0609020204030204" pitchFamily="49" charset="0"/>
                  <a:ea typeface="Calibri" panose="020F0502020204030204" pitchFamily="34" charset="0"/>
                  <a:cs typeface="Times New Roman" panose="02020603050405020304" pitchFamily="18" charset="0"/>
                </a:rPr>
                <a:t>($mensaje);</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$ejemplo();</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 El valor cambiado en el ámbito padre</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 se refleja dentro de la llamada a la función</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$mensaje = 'mundo';</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$ejemplo();</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 Los cierres también aceptan argumentos normales</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$ejemplo = </a:t>
              </a:r>
              <a:r>
                <a:rPr lang="es-ES" sz="900" dirty="0" err="1">
                  <a:latin typeface="Consolas" panose="020B0609020204030204" pitchFamily="49" charset="0"/>
                  <a:ea typeface="Calibri" panose="020F0502020204030204" pitchFamily="34" charset="0"/>
                  <a:cs typeface="Times New Roman" panose="02020603050405020304" pitchFamily="18" charset="0"/>
                </a:rPr>
                <a:t>function</a:t>
              </a:r>
              <a:r>
                <a:rPr lang="es-ES" sz="900" dirty="0">
                  <a:latin typeface="Consolas" panose="020B0609020204030204" pitchFamily="49" charset="0"/>
                  <a:ea typeface="Calibri" panose="020F0502020204030204" pitchFamily="34" charset="0"/>
                  <a:cs typeface="Times New Roman" panose="02020603050405020304" pitchFamily="18" charset="0"/>
                </a:rPr>
                <a:t> ($</a:t>
              </a:r>
              <a:r>
                <a:rPr lang="es-ES" sz="900" dirty="0" err="1">
                  <a:latin typeface="Consolas" panose="020B0609020204030204" pitchFamily="49" charset="0"/>
                  <a:ea typeface="Calibri" panose="020F0502020204030204" pitchFamily="34" charset="0"/>
                  <a:cs typeface="Times New Roman" panose="02020603050405020304" pitchFamily="18" charset="0"/>
                </a:rPr>
                <a:t>arg</a:t>
              </a:r>
              <a:r>
                <a:rPr lang="es-ES" sz="900" dirty="0">
                  <a:latin typeface="Consolas" panose="020B0609020204030204" pitchFamily="49" charset="0"/>
                  <a:ea typeface="Calibri" panose="020F0502020204030204" pitchFamily="34" charset="0"/>
                  <a:cs typeface="Times New Roman" panose="02020603050405020304" pitchFamily="18" charset="0"/>
                </a:rPr>
                <a:t>) use ($mensaje) {</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    </a:t>
              </a:r>
              <a:r>
                <a:rPr lang="es-ES" sz="900" dirty="0" err="1">
                  <a:latin typeface="Consolas" panose="020B0609020204030204" pitchFamily="49" charset="0"/>
                  <a:ea typeface="Calibri" panose="020F0502020204030204" pitchFamily="34" charset="0"/>
                  <a:cs typeface="Times New Roman" panose="02020603050405020304" pitchFamily="18" charset="0"/>
                </a:rPr>
                <a:t>var_dump</a:t>
              </a:r>
              <a:r>
                <a:rPr lang="es-ES" sz="900" dirty="0">
                  <a:latin typeface="Consolas" panose="020B0609020204030204" pitchFamily="49" charset="0"/>
                  <a:ea typeface="Calibri" panose="020F0502020204030204" pitchFamily="34" charset="0"/>
                  <a:cs typeface="Times New Roman" panose="02020603050405020304" pitchFamily="18" charset="0"/>
                </a:rPr>
                <a:t>($</a:t>
              </a:r>
              <a:r>
                <a:rPr lang="es-ES" sz="900" dirty="0" err="1">
                  <a:latin typeface="Consolas" panose="020B0609020204030204" pitchFamily="49" charset="0"/>
                  <a:ea typeface="Calibri" panose="020F0502020204030204" pitchFamily="34" charset="0"/>
                  <a:cs typeface="Times New Roman" panose="02020603050405020304" pitchFamily="18" charset="0"/>
                </a:rPr>
                <a:t>arg</a:t>
              </a:r>
              <a:r>
                <a:rPr lang="es-ES" sz="900" dirty="0">
                  <a:latin typeface="Consolas" panose="020B0609020204030204" pitchFamily="49" charset="0"/>
                  <a:ea typeface="Calibri" panose="020F0502020204030204" pitchFamily="34" charset="0"/>
                  <a:cs typeface="Times New Roman" panose="02020603050405020304" pitchFamily="18" charset="0"/>
                </a:rPr>
                <a:t> . ' ' . $mensaje);</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$ejemplo("hola");</a:t>
              </a:r>
            </a:p>
            <a:p>
              <a:pPr>
                <a:lnSpc>
                  <a:spcPct val="115000"/>
                </a:lnSpc>
                <a:spcAft>
                  <a:spcPts val="0"/>
                </a:spcAft>
              </a:pPr>
              <a:r>
                <a:rPr lang="es-ES" sz="900" dirty="0">
                  <a:latin typeface="Consolas" panose="020B0609020204030204" pitchFamily="49" charset="0"/>
                  <a:ea typeface="Calibri" panose="020F0502020204030204" pitchFamily="34" charset="0"/>
                  <a:cs typeface="Times New Roman" panose="02020603050405020304" pitchFamily="18" charset="0"/>
                </a:rPr>
                <a:t>?&gt;</a:t>
              </a:r>
              <a:endParaRPr lang="es-ES" sz="9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9" name="Rectángulo 8"/>
            <p:cNvSpPr/>
            <p:nvPr/>
          </p:nvSpPr>
          <p:spPr>
            <a:xfrm>
              <a:off x="3763643" y="7734198"/>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a:t>
              </a:r>
              <a:r>
                <a:rPr lang="es-ES" dirty="0" smtClean="0"/>
                <a:t>9.4</a:t>
              </a:r>
              <a:endParaRPr lang="es-ES" dirty="0"/>
            </a:p>
          </p:txBody>
        </p:sp>
      </p:grpSp>
    </p:spTree>
    <p:extLst>
      <p:ext uri="{BB962C8B-B14F-4D97-AF65-F5344CB8AC3E}">
        <p14:creationId xmlns:p14="http://schemas.microsoft.com/office/powerpoint/2010/main" val="11599780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798" y="333537"/>
            <a:ext cx="10131425" cy="1456267"/>
          </a:xfrm>
        </p:spPr>
        <p:txBody>
          <a:bodyPr/>
          <a:lstStyle/>
          <a:p>
            <a:r>
              <a:rPr lang="es-ES" dirty="0" smtClean="0"/>
              <a:t>FUNCIONES RECURSIVAS</a:t>
            </a:r>
            <a:endParaRPr lang="es-ES" dirty="0"/>
          </a:p>
        </p:txBody>
      </p:sp>
      <p:sp>
        <p:nvSpPr>
          <p:cNvPr id="3" name="Marcador de contenido 2"/>
          <p:cNvSpPr>
            <a:spLocks noGrp="1"/>
          </p:cNvSpPr>
          <p:nvPr>
            <p:ph idx="1"/>
          </p:nvPr>
        </p:nvSpPr>
        <p:spPr>
          <a:xfrm>
            <a:off x="685798" y="1572959"/>
            <a:ext cx="10131425" cy="653826"/>
          </a:xfrm>
        </p:spPr>
        <p:txBody>
          <a:bodyPr/>
          <a:lstStyle/>
          <a:p>
            <a:r>
              <a:rPr lang="es-ES" dirty="0" smtClean="0"/>
              <a:t>PHP soporta funciones recursivas.</a:t>
            </a:r>
            <a:endParaRPr lang="es-ES" dirty="0"/>
          </a:p>
        </p:txBody>
      </p:sp>
      <p:grpSp>
        <p:nvGrpSpPr>
          <p:cNvPr id="4" name="Grupo 3"/>
          <p:cNvGrpSpPr/>
          <p:nvPr/>
        </p:nvGrpSpPr>
        <p:grpSpPr>
          <a:xfrm>
            <a:off x="857022" y="2226786"/>
            <a:ext cx="9788975" cy="4462629"/>
            <a:chOff x="3763643" y="6087905"/>
            <a:chExt cx="4664710" cy="2227108"/>
          </a:xfrm>
        </p:grpSpPr>
        <p:sp>
          <p:nvSpPr>
            <p:cNvPr id="5" name="Cuadro de texto 2"/>
            <p:cNvSpPr txBox="1">
              <a:spLocks noChangeArrowheads="1"/>
            </p:cNvSpPr>
            <p:nvPr/>
          </p:nvSpPr>
          <p:spPr bwMode="auto">
            <a:xfrm>
              <a:off x="3763643" y="6087905"/>
              <a:ext cx="4664710" cy="1943657"/>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pt-BR" dirty="0">
                  <a:latin typeface="Consolas" panose="020B0609020204030204" pitchFamily="49" charset="0"/>
                  <a:ea typeface="Calibri" panose="020F0502020204030204" pitchFamily="34" charset="0"/>
                  <a:cs typeface="Times New Roman" panose="02020603050405020304" pitchFamily="18" charset="0"/>
                </a:rPr>
                <a:t>&lt;?</a:t>
              </a:r>
              <a:r>
                <a:rPr lang="pt-BR" dirty="0" err="1">
                  <a:latin typeface="Consolas" panose="020B0609020204030204" pitchFamily="49" charset="0"/>
                  <a:ea typeface="Calibri" panose="020F0502020204030204" pitchFamily="34" charset="0"/>
                  <a:cs typeface="Times New Roman" panose="02020603050405020304" pitchFamily="18" charset="0"/>
                </a:rPr>
                <a:t>php</a:t>
              </a:r>
              <a:endParaRPr lang="pt-BR"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pt-BR" dirty="0" err="1">
                  <a:latin typeface="Consolas" panose="020B0609020204030204" pitchFamily="49" charset="0"/>
                  <a:ea typeface="Calibri" panose="020F0502020204030204" pitchFamily="34" charset="0"/>
                  <a:cs typeface="Times New Roman" panose="02020603050405020304" pitchFamily="18" charset="0"/>
                </a:rPr>
                <a:t>function</a:t>
              </a:r>
              <a:r>
                <a:rPr lang="pt-BR" dirty="0">
                  <a:latin typeface="Consolas" panose="020B0609020204030204" pitchFamily="49" charset="0"/>
                  <a:ea typeface="Calibri" panose="020F0502020204030204" pitchFamily="34" charset="0"/>
                  <a:cs typeface="Times New Roman" panose="02020603050405020304" pitchFamily="18" charset="0"/>
                </a:rPr>
                <a:t> </a:t>
              </a:r>
              <a:r>
                <a:rPr lang="pt-BR" dirty="0" err="1">
                  <a:latin typeface="Consolas" panose="020B0609020204030204" pitchFamily="49" charset="0"/>
                  <a:ea typeface="Calibri" panose="020F0502020204030204" pitchFamily="34" charset="0"/>
                  <a:cs typeface="Times New Roman" panose="02020603050405020304" pitchFamily="18" charset="0"/>
                </a:rPr>
                <a:t>multiplicacion</a:t>
              </a:r>
              <a:r>
                <a:rPr lang="pt-BR" dirty="0">
                  <a:latin typeface="Consolas" panose="020B0609020204030204" pitchFamily="49" charset="0"/>
                  <a:ea typeface="Calibri" panose="020F0502020204030204" pitchFamily="34" charset="0"/>
                  <a:cs typeface="Times New Roman" panose="02020603050405020304" pitchFamily="18" charset="0"/>
                </a:rPr>
                <a:t>($</a:t>
              </a:r>
              <a:r>
                <a:rPr lang="pt-BR" dirty="0" err="1">
                  <a:latin typeface="Consolas" panose="020B0609020204030204" pitchFamily="49" charset="0"/>
                  <a:ea typeface="Calibri" panose="020F0502020204030204" pitchFamily="34" charset="0"/>
                  <a:cs typeface="Times New Roman" panose="02020603050405020304" pitchFamily="18" charset="0"/>
                </a:rPr>
                <a:t>a,$b,$n</a:t>
              </a:r>
              <a:r>
                <a:rPr lang="pt-BR" dirty="0">
                  <a:latin typeface="Consolas" panose="020B0609020204030204" pitchFamily="49" charset="0"/>
                  <a:ea typeface="Calibri" panose="020F0502020204030204" pitchFamily="34" charset="0"/>
                  <a:cs typeface="Times New Roman" panose="02020603050405020304" pitchFamily="18" charset="0"/>
                </a:rPr>
                <a:t>=1)</a:t>
              </a:r>
            </a:p>
            <a:p>
              <a:pPr>
                <a:lnSpc>
                  <a:spcPct val="115000"/>
                </a:lnSpc>
                <a:spcAft>
                  <a:spcPts val="0"/>
                </a:spcAft>
              </a:pPr>
              <a:r>
                <a:rPr lang="pt-BR"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pt-BR" dirty="0">
                  <a:latin typeface="Consolas" panose="020B0609020204030204" pitchFamily="49" charset="0"/>
                  <a:ea typeface="Calibri" panose="020F0502020204030204" pitchFamily="34" charset="0"/>
                  <a:cs typeface="Times New Roman" panose="02020603050405020304" pitchFamily="18" charset="0"/>
                </a:rPr>
                <a:t>	</a:t>
              </a:r>
              <a:r>
                <a:rPr lang="pt-BR" dirty="0" err="1">
                  <a:latin typeface="Consolas" panose="020B0609020204030204" pitchFamily="49" charset="0"/>
                  <a:ea typeface="Calibri" panose="020F0502020204030204" pitchFamily="34" charset="0"/>
                  <a:cs typeface="Times New Roman" panose="02020603050405020304" pitchFamily="18" charset="0"/>
                </a:rPr>
                <a:t>if</a:t>
              </a:r>
              <a:r>
                <a:rPr lang="pt-BR" dirty="0">
                  <a:latin typeface="Consolas" panose="020B0609020204030204" pitchFamily="49" charset="0"/>
                  <a:ea typeface="Calibri" panose="020F0502020204030204" pitchFamily="34" charset="0"/>
                  <a:cs typeface="Times New Roman" panose="02020603050405020304" pitchFamily="18" charset="0"/>
                </a:rPr>
                <a:t>($n&lt;$b)</a:t>
              </a:r>
            </a:p>
            <a:p>
              <a:pPr>
                <a:lnSpc>
                  <a:spcPct val="115000"/>
                </a:lnSpc>
                <a:spcAft>
                  <a:spcPts val="0"/>
                </a:spcAft>
              </a:pPr>
              <a:r>
                <a:rPr lang="pt-BR" dirty="0">
                  <a:latin typeface="Consolas" panose="020B0609020204030204" pitchFamily="49" charset="0"/>
                  <a:ea typeface="Calibri" panose="020F0502020204030204" pitchFamily="34" charset="0"/>
                  <a:cs typeface="Times New Roman" panose="02020603050405020304" pitchFamily="18" charset="0"/>
                </a:rPr>
                <a:t>	{</a:t>
              </a:r>
            </a:p>
            <a:p>
              <a:pPr>
                <a:lnSpc>
                  <a:spcPct val="115000"/>
                </a:lnSpc>
                <a:spcAft>
                  <a:spcPts val="0"/>
                </a:spcAft>
              </a:pPr>
              <a:r>
                <a:rPr lang="pt-BR" dirty="0">
                  <a:latin typeface="Consolas" panose="020B0609020204030204" pitchFamily="49" charset="0"/>
                  <a:ea typeface="Calibri" panose="020F0502020204030204" pitchFamily="34" charset="0"/>
                  <a:cs typeface="Times New Roman" panose="02020603050405020304" pitchFamily="18" charset="0"/>
                </a:rPr>
                <a:t>		$n++;</a:t>
              </a:r>
            </a:p>
            <a:p>
              <a:pPr>
                <a:lnSpc>
                  <a:spcPct val="115000"/>
                </a:lnSpc>
                <a:spcAft>
                  <a:spcPts val="0"/>
                </a:spcAft>
              </a:pPr>
              <a:r>
                <a:rPr lang="pt-BR" dirty="0">
                  <a:latin typeface="Consolas" panose="020B0609020204030204" pitchFamily="49" charset="0"/>
                  <a:ea typeface="Calibri" panose="020F0502020204030204" pitchFamily="34" charset="0"/>
                  <a:cs typeface="Times New Roman" panose="02020603050405020304" pitchFamily="18" charset="0"/>
                </a:rPr>
                <a:t>		</a:t>
              </a:r>
              <a:r>
                <a:rPr lang="pt-BR" dirty="0" err="1">
                  <a:latin typeface="Consolas" panose="020B0609020204030204" pitchFamily="49" charset="0"/>
                  <a:ea typeface="Calibri" panose="020F0502020204030204" pitchFamily="34" charset="0"/>
                  <a:cs typeface="Times New Roman" panose="02020603050405020304" pitchFamily="18" charset="0"/>
                </a:rPr>
                <a:t>return</a:t>
              </a:r>
              <a:r>
                <a:rPr lang="pt-BR" dirty="0">
                  <a:latin typeface="Consolas" panose="020B0609020204030204" pitchFamily="49" charset="0"/>
                  <a:ea typeface="Calibri" panose="020F0502020204030204" pitchFamily="34" charset="0"/>
                  <a:cs typeface="Times New Roman" panose="02020603050405020304" pitchFamily="18" charset="0"/>
                </a:rPr>
                <a:t> </a:t>
              </a:r>
              <a:r>
                <a:rPr lang="pt-BR" dirty="0" err="1">
                  <a:latin typeface="Consolas" panose="020B0609020204030204" pitchFamily="49" charset="0"/>
                  <a:ea typeface="Calibri" panose="020F0502020204030204" pitchFamily="34" charset="0"/>
                  <a:cs typeface="Times New Roman" panose="02020603050405020304" pitchFamily="18" charset="0"/>
                </a:rPr>
                <a:t>multiplicacion</a:t>
              </a:r>
              <a:r>
                <a:rPr lang="pt-BR" dirty="0">
                  <a:latin typeface="Consolas" panose="020B0609020204030204" pitchFamily="49" charset="0"/>
                  <a:ea typeface="Calibri" panose="020F0502020204030204" pitchFamily="34" charset="0"/>
                  <a:cs typeface="Times New Roman" panose="02020603050405020304" pitchFamily="18" charset="0"/>
                </a:rPr>
                <a:t>($</a:t>
              </a:r>
              <a:r>
                <a:rPr lang="pt-BR" dirty="0" err="1">
                  <a:latin typeface="Consolas" panose="020B0609020204030204" pitchFamily="49" charset="0"/>
                  <a:ea typeface="Calibri" panose="020F0502020204030204" pitchFamily="34" charset="0"/>
                  <a:cs typeface="Times New Roman" panose="02020603050405020304" pitchFamily="18" charset="0"/>
                </a:rPr>
                <a:t>a,$b,$n</a:t>
              </a:r>
              <a:r>
                <a:rPr lang="pt-BR" dirty="0">
                  <a:latin typeface="Consolas" panose="020B0609020204030204" pitchFamily="49" charset="0"/>
                  <a:ea typeface="Calibri" panose="020F0502020204030204" pitchFamily="34" charset="0"/>
                  <a:cs typeface="Times New Roman" panose="02020603050405020304" pitchFamily="18" charset="0"/>
                </a:rPr>
                <a:t>)+$a;</a:t>
              </a:r>
            </a:p>
            <a:p>
              <a:pPr>
                <a:lnSpc>
                  <a:spcPct val="115000"/>
                </a:lnSpc>
                <a:spcAft>
                  <a:spcPts val="0"/>
                </a:spcAft>
              </a:pPr>
              <a:r>
                <a:rPr lang="pt-BR" dirty="0">
                  <a:latin typeface="Consolas" panose="020B0609020204030204" pitchFamily="49" charset="0"/>
                  <a:ea typeface="Calibri" panose="020F0502020204030204" pitchFamily="34" charset="0"/>
                  <a:cs typeface="Times New Roman" panose="02020603050405020304" pitchFamily="18" charset="0"/>
                </a:rPr>
                <a:t>	}</a:t>
              </a:r>
            </a:p>
            <a:p>
              <a:pPr>
                <a:lnSpc>
                  <a:spcPct val="115000"/>
                </a:lnSpc>
                <a:spcAft>
                  <a:spcPts val="0"/>
                </a:spcAft>
              </a:pPr>
              <a:r>
                <a:rPr lang="pt-BR" dirty="0">
                  <a:latin typeface="Consolas" panose="020B0609020204030204" pitchFamily="49" charset="0"/>
                  <a:ea typeface="Calibri" panose="020F0502020204030204" pitchFamily="34" charset="0"/>
                  <a:cs typeface="Times New Roman" panose="02020603050405020304" pitchFamily="18" charset="0"/>
                </a:rPr>
                <a:t>	</a:t>
              </a:r>
              <a:r>
                <a:rPr lang="pt-BR" dirty="0" err="1">
                  <a:latin typeface="Consolas" panose="020B0609020204030204" pitchFamily="49" charset="0"/>
                  <a:ea typeface="Calibri" panose="020F0502020204030204" pitchFamily="34" charset="0"/>
                  <a:cs typeface="Times New Roman" panose="02020603050405020304" pitchFamily="18" charset="0"/>
                </a:rPr>
                <a:t>return</a:t>
              </a:r>
              <a:r>
                <a:rPr lang="pt-BR" dirty="0">
                  <a:latin typeface="Consolas" panose="020B0609020204030204" pitchFamily="49" charset="0"/>
                  <a:ea typeface="Calibri" panose="020F0502020204030204" pitchFamily="34" charset="0"/>
                  <a:cs typeface="Times New Roman" panose="02020603050405020304" pitchFamily="18" charset="0"/>
                </a:rPr>
                <a:t> $a;</a:t>
              </a:r>
            </a:p>
            <a:p>
              <a:pPr>
                <a:lnSpc>
                  <a:spcPct val="115000"/>
                </a:lnSpc>
                <a:spcAft>
                  <a:spcPts val="0"/>
                </a:spcAft>
              </a:pPr>
              <a:r>
                <a:rPr lang="pt-BR" dirty="0">
                  <a:latin typeface="Consolas" panose="020B0609020204030204" pitchFamily="49" charset="0"/>
                  <a:ea typeface="Calibri" panose="020F0502020204030204" pitchFamily="34" charset="0"/>
                  <a:cs typeface="Times New Roman" panose="02020603050405020304" pitchFamily="18" charset="0"/>
                </a:rPr>
                <a:t>}</a:t>
              </a:r>
            </a:p>
            <a:p>
              <a:pPr>
                <a:lnSpc>
                  <a:spcPct val="115000"/>
                </a:lnSpc>
                <a:spcAft>
                  <a:spcPts val="0"/>
                </a:spcAft>
              </a:pPr>
              <a:r>
                <a:rPr lang="pt-BR" dirty="0" err="1">
                  <a:latin typeface="Consolas" panose="020B0609020204030204" pitchFamily="49" charset="0"/>
                  <a:ea typeface="Calibri" panose="020F0502020204030204" pitchFamily="34" charset="0"/>
                  <a:cs typeface="Times New Roman" panose="02020603050405020304" pitchFamily="18" charset="0"/>
                </a:rPr>
                <a:t>echo</a:t>
              </a:r>
              <a:r>
                <a:rPr lang="pt-BR" dirty="0">
                  <a:latin typeface="Consolas" panose="020B0609020204030204" pitchFamily="49" charset="0"/>
                  <a:ea typeface="Calibri" panose="020F0502020204030204" pitchFamily="34" charset="0"/>
                  <a:cs typeface="Times New Roman" panose="02020603050405020304" pitchFamily="18" charset="0"/>
                </a:rPr>
                <a:t> </a:t>
              </a:r>
              <a:r>
                <a:rPr lang="pt-BR" dirty="0" err="1">
                  <a:latin typeface="Consolas" panose="020B0609020204030204" pitchFamily="49" charset="0"/>
                  <a:ea typeface="Calibri" panose="020F0502020204030204" pitchFamily="34" charset="0"/>
                  <a:cs typeface="Times New Roman" panose="02020603050405020304" pitchFamily="18" charset="0"/>
                </a:rPr>
                <a:t>multiplicacion</a:t>
              </a:r>
              <a:r>
                <a:rPr lang="pt-BR" dirty="0">
                  <a:latin typeface="Consolas" panose="020B0609020204030204" pitchFamily="49" charset="0"/>
                  <a:ea typeface="Calibri" panose="020F0502020204030204" pitchFamily="34" charset="0"/>
                  <a:cs typeface="Times New Roman" panose="02020603050405020304" pitchFamily="18" charset="0"/>
                </a:rPr>
                <a:t>(3,4);</a:t>
              </a:r>
            </a:p>
            <a:p>
              <a:pPr>
                <a:lnSpc>
                  <a:spcPct val="115000"/>
                </a:lnSpc>
                <a:spcAft>
                  <a:spcPts val="0"/>
                </a:spcAft>
              </a:pPr>
              <a:r>
                <a:rPr lang="pt-BR" dirty="0">
                  <a:latin typeface="Consolas" panose="020B0609020204030204" pitchFamily="49" charset="0"/>
                  <a:ea typeface="Calibri" panose="020F0502020204030204" pitchFamily="34" charset="0"/>
                  <a:cs typeface="Times New Roman" panose="02020603050405020304" pitchFamily="18" charset="0"/>
                </a:rPr>
                <a:t>?&gt;</a:t>
              </a:r>
              <a:endParaRPr lang="es-ES"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Rectángulo 5"/>
            <p:cNvSpPr/>
            <p:nvPr/>
          </p:nvSpPr>
          <p:spPr>
            <a:xfrm>
              <a:off x="3763643" y="8031562"/>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a:t>
              </a:r>
              <a:r>
                <a:rPr lang="es-ES" dirty="0" smtClean="0"/>
                <a:t>9.3</a:t>
              </a:r>
              <a:endParaRPr lang="es-ES" dirty="0"/>
            </a:p>
          </p:txBody>
        </p:sp>
      </p:grpSp>
    </p:spTree>
    <p:extLst>
      <p:ext uri="{BB962C8B-B14F-4D97-AF65-F5344CB8AC3E}">
        <p14:creationId xmlns:p14="http://schemas.microsoft.com/office/powerpoint/2010/main" val="2507138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Variables Globales y predefinidas</a:t>
            </a:r>
            <a:endParaRPr lang="es-ES" dirty="0"/>
          </a:p>
        </p:txBody>
      </p:sp>
      <p:sp>
        <p:nvSpPr>
          <p:cNvPr id="3" name="Marcador de contenido 2"/>
          <p:cNvSpPr>
            <a:spLocks noGrp="1"/>
          </p:cNvSpPr>
          <p:nvPr>
            <p:ph idx="1"/>
          </p:nvPr>
        </p:nvSpPr>
        <p:spPr>
          <a:xfrm>
            <a:off x="685801" y="2142068"/>
            <a:ext cx="10131425" cy="3577246"/>
          </a:xfrm>
        </p:spPr>
        <p:txBody>
          <a:bodyPr/>
          <a:lstStyle/>
          <a:p>
            <a:r>
              <a:rPr lang="es-ES" dirty="0"/>
              <a:t>PHP proporciona una gran cantidad de variables predefinidas para todos los scripts. Las variables representan de todo, desde variables externas hasta variables de entorno incorporadas, desde los últimos mensajes de error hasta los últimos encabezados recuperados. </a:t>
            </a:r>
          </a:p>
        </p:txBody>
      </p:sp>
    </p:spTree>
    <p:extLst>
      <p:ext uri="{BB962C8B-B14F-4D97-AF65-F5344CB8AC3E}">
        <p14:creationId xmlns:p14="http://schemas.microsoft.com/office/powerpoint/2010/main" val="25272166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$_SERVER</a:t>
            </a:r>
            <a:endParaRPr lang="es-ES" dirty="0"/>
          </a:p>
        </p:txBody>
      </p:sp>
      <p:sp>
        <p:nvSpPr>
          <p:cNvPr id="3" name="Marcador de contenido 2"/>
          <p:cNvSpPr>
            <a:spLocks noGrp="1"/>
          </p:cNvSpPr>
          <p:nvPr>
            <p:ph idx="1"/>
          </p:nvPr>
        </p:nvSpPr>
        <p:spPr>
          <a:xfrm>
            <a:off x="685801" y="2142068"/>
            <a:ext cx="10131425" cy="911684"/>
          </a:xfrm>
        </p:spPr>
        <p:txBody>
          <a:bodyPr/>
          <a:lstStyle/>
          <a:p>
            <a:r>
              <a:rPr lang="es-ES" u="sng" dirty="0" smtClean="0"/>
              <a:t>Es</a:t>
            </a:r>
            <a:r>
              <a:rPr lang="es-ES" dirty="0" smtClean="0"/>
              <a:t> </a:t>
            </a:r>
            <a:r>
              <a:rPr lang="es-ES" dirty="0"/>
              <a:t>un array que contiene información, tales como cabeceras, rutas y ubicaciones de script. Las entradas de este array son creadas por el servidor web.</a:t>
            </a:r>
          </a:p>
        </p:txBody>
      </p:sp>
      <p:grpSp>
        <p:nvGrpSpPr>
          <p:cNvPr id="4" name="Grupo 3"/>
          <p:cNvGrpSpPr/>
          <p:nvPr/>
        </p:nvGrpSpPr>
        <p:grpSpPr>
          <a:xfrm>
            <a:off x="857025" y="3542943"/>
            <a:ext cx="9788975" cy="2232787"/>
            <a:chOff x="3763643" y="6723802"/>
            <a:chExt cx="4664710" cy="1114289"/>
          </a:xfrm>
        </p:grpSpPr>
        <p:sp>
          <p:nvSpPr>
            <p:cNvPr id="5" name="Cuadro de texto 2"/>
            <p:cNvSpPr txBox="1">
              <a:spLocks noChangeArrowheads="1"/>
            </p:cNvSpPr>
            <p:nvPr/>
          </p:nvSpPr>
          <p:spPr bwMode="auto">
            <a:xfrm>
              <a:off x="3763643" y="6723802"/>
              <a:ext cx="4664710" cy="830838"/>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php</a:t>
              </a:r>
              <a:endParaRPr lang="es-E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"&lt;pre&gt;";</a:t>
              </a:r>
            </a:p>
            <a:p>
              <a:pPr>
                <a:lnSpc>
                  <a:spcPct val="115000"/>
                </a:lnSpc>
                <a:spcAft>
                  <a:spcPts val="0"/>
                </a:spcAft>
              </a:pPr>
              <a:r>
                <a:rPr lang="es-ES" dirty="0" err="1">
                  <a:latin typeface="Consolas" panose="020B0609020204030204" pitchFamily="49" charset="0"/>
                  <a:ea typeface="Calibri" panose="020F0502020204030204" pitchFamily="34" charset="0"/>
                  <a:cs typeface="Times New Roman" panose="02020603050405020304" pitchFamily="18" charset="0"/>
                </a:rPr>
                <a:t>var_dump</a:t>
              </a:r>
              <a:r>
                <a:rPr lang="es-ES" dirty="0">
                  <a:latin typeface="Consolas" panose="020B0609020204030204" pitchFamily="49" charset="0"/>
                  <a:ea typeface="Calibri" panose="020F0502020204030204" pitchFamily="34" charset="0"/>
                  <a:cs typeface="Times New Roman" panose="02020603050405020304" pitchFamily="18" charset="0"/>
                </a:rPr>
                <a:t>($_SERVER);</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echo "&lt;/pre&gt;";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?&gt;</a:t>
              </a:r>
              <a:endParaRPr lang="es-ES"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Rectángulo 5"/>
            <p:cNvSpPr/>
            <p:nvPr/>
          </p:nvSpPr>
          <p:spPr>
            <a:xfrm>
              <a:off x="3763643" y="7554640"/>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a:t>
              </a:r>
              <a:r>
                <a:rPr lang="es-ES" dirty="0" smtClean="0"/>
                <a:t>10.1</a:t>
              </a:r>
              <a:endParaRPr lang="es-ES" dirty="0"/>
            </a:p>
          </p:txBody>
        </p:sp>
      </p:grpSp>
    </p:spTree>
    <p:extLst>
      <p:ext uri="{BB962C8B-B14F-4D97-AF65-F5344CB8AC3E}">
        <p14:creationId xmlns:p14="http://schemas.microsoft.com/office/powerpoint/2010/main" val="88801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281797"/>
            <a:ext cx="10131425" cy="1000682"/>
          </a:xfrm>
        </p:spPr>
        <p:txBody>
          <a:bodyPr/>
          <a:lstStyle/>
          <a:p>
            <a:r>
              <a:rPr lang="es-ES" dirty="0" smtClean="0"/>
              <a:t>$_POST</a:t>
            </a:r>
            <a:endParaRPr lang="es-ES" dirty="0"/>
          </a:p>
        </p:txBody>
      </p:sp>
      <p:sp>
        <p:nvSpPr>
          <p:cNvPr id="3" name="Marcador de contenido 2"/>
          <p:cNvSpPr>
            <a:spLocks noGrp="1"/>
          </p:cNvSpPr>
          <p:nvPr>
            <p:ph idx="1"/>
          </p:nvPr>
        </p:nvSpPr>
        <p:spPr>
          <a:xfrm>
            <a:off x="685801" y="1282479"/>
            <a:ext cx="10131425" cy="583880"/>
          </a:xfrm>
        </p:spPr>
        <p:txBody>
          <a:bodyPr/>
          <a:lstStyle/>
          <a:p>
            <a:r>
              <a:rPr lang="es-ES" dirty="0"/>
              <a:t>Un array asociativo de variables pasadas al script actual a través del método POST de HTTP</a:t>
            </a:r>
          </a:p>
        </p:txBody>
      </p:sp>
      <p:grpSp>
        <p:nvGrpSpPr>
          <p:cNvPr id="4" name="Grupo 3"/>
          <p:cNvGrpSpPr/>
          <p:nvPr/>
        </p:nvGrpSpPr>
        <p:grpSpPr>
          <a:xfrm>
            <a:off x="857023" y="1959552"/>
            <a:ext cx="9788975" cy="4781176"/>
            <a:chOff x="3763642" y="5933600"/>
            <a:chExt cx="4664710" cy="2386082"/>
          </a:xfrm>
        </p:grpSpPr>
        <p:sp>
          <p:nvSpPr>
            <p:cNvPr id="5" name="Cuadro de texto 2"/>
            <p:cNvSpPr txBox="1">
              <a:spLocks noChangeArrowheads="1"/>
            </p:cNvSpPr>
            <p:nvPr/>
          </p:nvSpPr>
          <p:spPr bwMode="auto">
            <a:xfrm>
              <a:off x="3763642" y="5933600"/>
              <a:ext cx="4664710" cy="2102631"/>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&lt;!DOCTYPE </a:t>
              </a:r>
              <a:r>
                <a:rPr lang="es-ES" dirty="0" err="1">
                  <a:latin typeface="Consolas" panose="020B0609020204030204" pitchFamily="49" charset="0"/>
                  <a:ea typeface="Calibri" panose="020F0502020204030204" pitchFamily="34" charset="0"/>
                  <a:cs typeface="Times New Roman" panose="02020603050405020304" pitchFamily="18" charset="0"/>
                </a:rPr>
                <a:t>html</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html</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&lt;head&gt;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&lt;</a:t>
              </a:r>
              <a:r>
                <a:rPr lang="es-ES" dirty="0" err="1">
                  <a:latin typeface="Consolas" panose="020B0609020204030204" pitchFamily="49" charset="0"/>
                  <a:ea typeface="Calibri" panose="020F0502020204030204" pitchFamily="34" charset="0"/>
                  <a:cs typeface="Times New Roman" panose="02020603050405020304" pitchFamily="18" charset="0"/>
                </a:rPr>
                <a:t>title</a:t>
              </a:r>
              <a:r>
                <a:rPr lang="es-ES" dirty="0">
                  <a:latin typeface="Consolas" panose="020B0609020204030204" pitchFamily="49" charset="0"/>
                  <a:ea typeface="Calibri" panose="020F0502020204030204" pitchFamily="34" charset="0"/>
                  <a:cs typeface="Times New Roman" panose="02020603050405020304" pitchFamily="18" charset="0"/>
                </a:rPr>
                <a:t>&gt;EJEMPLO DE POST&lt;/</a:t>
              </a:r>
              <a:r>
                <a:rPr lang="es-ES" dirty="0" err="1">
                  <a:latin typeface="Consolas" panose="020B0609020204030204" pitchFamily="49" charset="0"/>
                  <a:ea typeface="Calibri" panose="020F0502020204030204" pitchFamily="34" charset="0"/>
                  <a:cs typeface="Times New Roman" panose="02020603050405020304" pitchFamily="18" charset="0"/>
                </a:rPr>
                <a:t>title</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&lt;/head&gt;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body</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&lt;</a:t>
              </a:r>
              <a:r>
                <a:rPr lang="es-ES" dirty="0" err="1">
                  <a:latin typeface="Consolas" panose="020B0609020204030204" pitchFamily="49" charset="0"/>
                  <a:ea typeface="Calibri" panose="020F0502020204030204" pitchFamily="34" charset="0"/>
                  <a:cs typeface="Times New Roman" panose="02020603050405020304" pitchFamily="18" charset="0"/>
                </a:rPr>
                <a:t>form</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method</a:t>
              </a:r>
              <a:r>
                <a:rPr lang="es-ES" dirty="0">
                  <a:latin typeface="Consolas" panose="020B0609020204030204" pitchFamily="49" charset="0"/>
                  <a:ea typeface="Calibri" panose="020F0502020204030204" pitchFamily="34" charset="0"/>
                  <a:cs typeface="Times New Roman" panose="02020603050405020304" pitchFamily="18" charset="0"/>
                </a:rPr>
                <a:t>="POST" </a:t>
              </a:r>
              <a:r>
                <a:rPr lang="es-ES" dirty="0" err="1">
                  <a:latin typeface="Consolas" panose="020B0609020204030204" pitchFamily="49" charset="0"/>
                  <a:ea typeface="Calibri" panose="020F0502020204030204" pitchFamily="34" charset="0"/>
                  <a:cs typeface="Times New Roman" panose="02020603050405020304" pitchFamily="18" charset="0"/>
                </a:rPr>
                <a:t>action</a:t>
              </a:r>
              <a:r>
                <a:rPr lang="es-ES" dirty="0">
                  <a:latin typeface="Consolas" panose="020B0609020204030204" pitchFamily="49" charset="0"/>
                  <a:ea typeface="Calibri" panose="020F0502020204030204" pitchFamily="34" charset="0"/>
                  <a:cs typeface="Times New Roman" panose="02020603050405020304" pitchFamily="18" charset="0"/>
                </a:rPr>
                <a:t>="code10_3.php"&gt;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&lt;input </a:t>
              </a:r>
              <a:r>
                <a:rPr lang="es-ES" dirty="0" err="1">
                  <a:latin typeface="Consolas" panose="020B0609020204030204" pitchFamily="49" charset="0"/>
                  <a:ea typeface="Calibri" panose="020F0502020204030204" pitchFamily="34" charset="0"/>
                  <a:cs typeface="Times New Roman" panose="02020603050405020304" pitchFamily="18" charset="0"/>
                </a:rPr>
                <a:t>type</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text</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name</a:t>
              </a:r>
              <a:r>
                <a:rPr lang="es-ES" dirty="0">
                  <a:latin typeface="Consolas" panose="020B0609020204030204" pitchFamily="49" charset="0"/>
                  <a:ea typeface="Calibri" panose="020F0502020204030204" pitchFamily="34" charset="0"/>
                  <a:cs typeface="Times New Roman" panose="02020603050405020304" pitchFamily="18" charset="0"/>
                </a:rPr>
                <a:t>="nombre"&gt;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&lt;input </a:t>
              </a:r>
              <a:r>
                <a:rPr lang="es-ES" dirty="0" err="1">
                  <a:latin typeface="Consolas" panose="020B0609020204030204" pitchFamily="49" charset="0"/>
                  <a:ea typeface="Calibri" panose="020F0502020204030204" pitchFamily="34" charset="0"/>
                  <a:cs typeface="Times New Roman" panose="02020603050405020304" pitchFamily="18" charset="0"/>
                </a:rPr>
                <a:t>type</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text</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name</a:t>
              </a:r>
              <a:r>
                <a:rPr lang="es-ES" dirty="0">
                  <a:latin typeface="Consolas" panose="020B0609020204030204" pitchFamily="49" charset="0"/>
                  <a:ea typeface="Calibri" panose="020F0502020204030204" pitchFamily="34" charset="0"/>
                  <a:cs typeface="Times New Roman" panose="02020603050405020304" pitchFamily="18" charset="0"/>
                </a:rPr>
                <a:t>="apellido"&gt;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&lt;input </a:t>
              </a:r>
              <a:r>
                <a:rPr lang="es-ES" dirty="0" err="1">
                  <a:latin typeface="Consolas" panose="020B0609020204030204" pitchFamily="49" charset="0"/>
                  <a:ea typeface="Calibri" panose="020F0502020204030204" pitchFamily="34" charset="0"/>
                  <a:cs typeface="Times New Roman" panose="02020603050405020304" pitchFamily="18" charset="0"/>
                </a:rPr>
                <a:t>type</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submit</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name</a:t>
              </a:r>
              <a:r>
                <a:rPr lang="es-ES" dirty="0">
                  <a:latin typeface="Consolas" panose="020B0609020204030204" pitchFamily="49" charset="0"/>
                  <a:ea typeface="Calibri" panose="020F0502020204030204" pitchFamily="34" charset="0"/>
                  <a:cs typeface="Times New Roman" panose="02020603050405020304" pitchFamily="18" charset="0"/>
                </a:rPr>
                <a:t>="Enviar"&gt;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&lt;/</a:t>
              </a:r>
              <a:r>
                <a:rPr lang="es-ES" dirty="0" err="1">
                  <a:latin typeface="Consolas" panose="020B0609020204030204" pitchFamily="49" charset="0"/>
                  <a:ea typeface="Calibri" panose="020F0502020204030204" pitchFamily="34" charset="0"/>
                  <a:cs typeface="Times New Roman" panose="02020603050405020304" pitchFamily="18" charset="0"/>
                </a:rPr>
                <a:t>form</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body</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html</a:t>
              </a:r>
              <a:r>
                <a:rPr lang="es-ES" dirty="0">
                  <a:latin typeface="Consolas" panose="020B0609020204030204" pitchFamily="49" charset="0"/>
                  <a:ea typeface="Calibri" panose="020F0502020204030204" pitchFamily="34" charset="0"/>
                  <a:cs typeface="Times New Roman" panose="02020603050405020304" pitchFamily="18" charset="0"/>
                </a:rPr>
                <a:t>&gt;</a:t>
              </a:r>
              <a:endParaRPr lang="es-ES"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Rectángulo 5"/>
            <p:cNvSpPr/>
            <p:nvPr/>
          </p:nvSpPr>
          <p:spPr>
            <a:xfrm>
              <a:off x="3763642" y="8036231"/>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a:t>
              </a:r>
              <a:r>
                <a:rPr lang="es-ES" dirty="0" smtClean="0"/>
                <a:t>10</a:t>
              </a:r>
              <a:r>
                <a:rPr lang="es-ES" dirty="0" smtClean="0"/>
                <a:t>.2</a:t>
              </a:r>
              <a:endParaRPr lang="es-ES" dirty="0"/>
            </a:p>
          </p:txBody>
        </p:sp>
      </p:grpSp>
    </p:spTree>
    <p:extLst>
      <p:ext uri="{BB962C8B-B14F-4D97-AF65-F5344CB8AC3E}">
        <p14:creationId xmlns:p14="http://schemas.microsoft.com/office/powerpoint/2010/main" val="1947044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EJECUCIóN</a:t>
            </a:r>
            <a:endParaRPr lang="es-ES" dirty="0"/>
          </a:p>
        </p:txBody>
      </p:sp>
      <p:grpSp>
        <p:nvGrpSpPr>
          <p:cNvPr id="7" name="Grupo 6"/>
          <p:cNvGrpSpPr/>
          <p:nvPr/>
        </p:nvGrpSpPr>
        <p:grpSpPr>
          <a:xfrm>
            <a:off x="3657409" y="2721292"/>
            <a:ext cx="4188208" cy="1364933"/>
            <a:chOff x="3088257" y="3092767"/>
            <a:chExt cx="4188208" cy="1364933"/>
          </a:xfrm>
        </p:grpSpPr>
        <p:sp>
          <p:nvSpPr>
            <p:cNvPr id="5" name="Cuadro de texto 2"/>
            <p:cNvSpPr txBox="1">
              <a:spLocks noChangeArrowheads="1"/>
            </p:cNvSpPr>
            <p:nvPr/>
          </p:nvSpPr>
          <p:spPr bwMode="auto">
            <a:xfrm>
              <a:off x="3088257" y="3092767"/>
              <a:ext cx="4188208" cy="1028936"/>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effectLst/>
                  <a:latin typeface="Calibri" panose="020F0502020204030204" pitchFamily="34" charset="0"/>
                  <a:ea typeface="Calibri" panose="020F0502020204030204" pitchFamily="34" charset="0"/>
                  <a:cs typeface="Times New Roman" panose="02020603050405020304" pitchFamily="18" charset="0"/>
                </a:rPr>
                <a:t>&lt;?</a:t>
              </a:r>
              <a:r>
                <a:rPr lang="es-ES" dirty="0" err="1">
                  <a:effectLst/>
                  <a:latin typeface="Consolas" panose="020B0609020204030204" pitchFamily="49" charset="0"/>
                  <a:ea typeface="Calibri" panose="020F0502020204030204" pitchFamily="34" charset="0"/>
                  <a:cs typeface="Times New Roman" panose="02020603050405020304" pitchFamily="18" charset="0"/>
                </a:rPr>
                <a:t>php</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indent="449580">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echo "Hola Mundo";</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 dirty="0">
                  <a:effectLst/>
                  <a:latin typeface="Consolas" panose="020B0609020204030204" pitchFamily="49" charset="0"/>
                  <a:ea typeface="Calibri" panose="020F0502020204030204" pitchFamily="34" charset="0"/>
                  <a:cs typeface="Times New Roman" panose="02020603050405020304" pitchFamily="18" charset="0"/>
                </a:rPr>
                <a:t>?&gt;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3088257" y="4121703"/>
              <a:ext cx="4188208" cy="335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1.1</a:t>
              </a:r>
              <a:endParaRPr lang="es-ES" dirty="0"/>
            </a:p>
          </p:txBody>
        </p:sp>
      </p:grpSp>
    </p:spTree>
    <p:extLst>
      <p:ext uri="{BB962C8B-B14F-4D97-AF65-F5344CB8AC3E}">
        <p14:creationId xmlns:p14="http://schemas.microsoft.com/office/powerpoint/2010/main" val="10288620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281797"/>
            <a:ext cx="10131425" cy="1000682"/>
          </a:xfrm>
        </p:spPr>
        <p:txBody>
          <a:bodyPr/>
          <a:lstStyle/>
          <a:p>
            <a:r>
              <a:rPr lang="es-ES" dirty="0" smtClean="0"/>
              <a:t>$_GET</a:t>
            </a:r>
            <a:endParaRPr lang="es-ES" dirty="0"/>
          </a:p>
        </p:txBody>
      </p:sp>
      <p:sp>
        <p:nvSpPr>
          <p:cNvPr id="3" name="Marcador de contenido 2"/>
          <p:cNvSpPr>
            <a:spLocks noGrp="1"/>
          </p:cNvSpPr>
          <p:nvPr>
            <p:ph idx="1"/>
          </p:nvPr>
        </p:nvSpPr>
        <p:spPr>
          <a:xfrm>
            <a:off x="685801" y="1282479"/>
            <a:ext cx="10131425" cy="583880"/>
          </a:xfrm>
        </p:spPr>
        <p:txBody>
          <a:bodyPr/>
          <a:lstStyle/>
          <a:p>
            <a:r>
              <a:rPr lang="es-ES" dirty="0"/>
              <a:t>Un array asociativo de variables pasado al script actual vía parámetros URL.</a:t>
            </a:r>
          </a:p>
        </p:txBody>
      </p:sp>
      <p:grpSp>
        <p:nvGrpSpPr>
          <p:cNvPr id="4" name="Grupo 3"/>
          <p:cNvGrpSpPr/>
          <p:nvPr/>
        </p:nvGrpSpPr>
        <p:grpSpPr>
          <a:xfrm>
            <a:off x="857023" y="1959552"/>
            <a:ext cx="9788975" cy="4781176"/>
            <a:chOff x="3763642" y="5933600"/>
            <a:chExt cx="4664710" cy="2386082"/>
          </a:xfrm>
        </p:grpSpPr>
        <p:sp>
          <p:nvSpPr>
            <p:cNvPr id="5" name="Cuadro de texto 2"/>
            <p:cNvSpPr txBox="1">
              <a:spLocks noChangeArrowheads="1"/>
            </p:cNvSpPr>
            <p:nvPr/>
          </p:nvSpPr>
          <p:spPr bwMode="auto">
            <a:xfrm>
              <a:off x="3763642" y="5933600"/>
              <a:ext cx="4664710" cy="2102631"/>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&lt;!DOCTYPE </a:t>
              </a:r>
              <a:r>
                <a:rPr lang="es-ES" dirty="0" err="1">
                  <a:latin typeface="Consolas" panose="020B0609020204030204" pitchFamily="49" charset="0"/>
                  <a:ea typeface="Calibri" panose="020F0502020204030204" pitchFamily="34" charset="0"/>
                  <a:cs typeface="Times New Roman" panose="02020603050405020304" pitchFamily="18" charset="0"/>
                </a:rPr>
                <a:t>html</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html</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&lt;head&gt;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&lt;</a:t>
              </a:r>
              <a:r>
                <a:rPr lang="es-ES" dirty="0" err="1">
                  <a:latin typeface="Consolas" panose="020B0609020204030204" pitchFamily="49" charset="0"/>
                  <a:ea typeface="Calibri" panose="020F0502020204030204" pitchFamily="34" charset="0"/>
                  <a:cs typeface="Times New Roman" panose="02020603050405020304" pitchFamily="18" charset="0"/>
                </a:rPr>
                <a:t>title</a:t>
              </a:r>
              <a:r>
                <a:rPr lang="es-ES" dirty="0">
                  <a:latin typeface="Consolas" panose="020B0609020204030204" pitchFamily="49" charset="0"/>
                  <a:ea typeface="Calibri" panose="020F0502020204030204" pitchFamily="34" charset="0"/>
                  <a:cs typeface="Times New Roman" panose="02020603050405020304" pitchFamily="18" charset="0"/>
                </a:rPr>
                <a:t>&gt;EJEMPLO DE POST&lt;/</a:t>
              </a:r>
              <a:r>
                <a:rPr lang="es-ES" dirty="0" err="1">
                  <a:latin typeface="Consolas" panose="020B0609020204030204" pitchFamily="49" charset="0"/>
                  <a:ea typeface="Calibri" panose="020F0502020204030204" pitchFamily="34" charset="0"/>
                  <a:cs typeface="Times New Roman" panose="02020603050405020304" pitchFamily="18" charset="0"/>
                </a:rPr>
                <a:t>title</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&lt;/head&gt;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body</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&lt;</a:t>
              </a:r>
              <a:r>
                <a:rPr lang="es-ES" dirty="0" err="1">
                  <a:latin typeface="Consolas" panose="020B0609020204030204" pitchFamily="49" charset="0"/>
                  <a:ea typeface="Calibri" panose="020F0502020204030204" pitchFamily="34" charset="0"/>
                  <a:cs typeface="Times New Roman" panose="02020603050405020304" pitchFamily="18" charset="0"/>
                </a:rPr>
                <a:t>form</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method</a:t>
              </a:r>
              <a:r>
                <a:rPr lang="es-ES" dirty="0" smtClean="0">
                  <a:latin typeface="Consolas" panose="020B0609020204030204" pitchFamily="49" charset="0"/>
                  <a:ea typeface="Calibri" panose="020F0502020204030204" pitchFamily="34" charset="0"/>
                  <a:cs typeface="Times New Roman" panose="02020603050405020304" pitchFamily="18" charset="0"/>
                </a:rPr>
                <a:t>=“GET" </a:t>
              </a:r>
              <a:r>
                <a:rPr lang="es-ES" dirty="0" err="1">
                  <a:latin typeface="Consolas" panose="020B0609020204030204" pitchFamily="49" charset="0"/>
                  <a:ea typeface="Calibri" panose="020F0502020204030204" pitchFamily="34" charset="0"/>
                  <a:cs typeface="Times New Roman" panose="02020603050405020304" pitchFamily="18" charset="0"/>
                </a:rPr>
                <a:t>action</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smtClean="0">
                  <a:latin typeface="Consolas" panose="020B0609020204030204" pitchFamily="49" charset="0"/>
                  <a:ea typeface="Calibri" panose="020F0502020204030204" pitchFamily="34" charset="0"/>
                  <a:cs typeface="Times New Roman" panose="02020603050405020304" pitchFamily="18" charset="0"/>
                </a:rPr>
                <a:t>code10_5.php</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&lt;input </a:t>
              </a:r>
              <a:r>
                <a:rPr lang="es-ES" dirty="0" err="1">
                  <a:latin typeface="Consolas" panose="020B0609020204030204" pitchFamily="49" charset="0"/>
                  <a:ea typeface="Calibri" panose="020F0502020204030204" pitchFamily="34" charset="0"/>
                  <a:cs typeface="Times New Roman" panose="02020603050405020304" pitchFamily="18" charset="0"/>
                </a:rPr>
                <a:t>type</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text</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name</a:t>
              </a:r>
              <a:r>
                <a:rPr lang="es-ES" dirty="0">
                  <a:latin typeface="Consolas" panose="020B0609020204030204" pitchFamily="49" charset="0"/>
                  <a:ea typeface="Calibri" panose="020F0502020204030204" pitchFamily="34" charset="0"/>
                  <a:cs typeface="Times New Roman" panose="02020603050405020304" pitchFamily="18" charset="0"/>
                </a:rPr>
                <a:t>="nombre"&gt;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&lt;input </a:t>
              </a:r>
              <a:r>
                <a:rPr lang="es-ES" dirty="0" err="1">
                  <a:latin typeface="Consolas" panose="020B0609020204030204" pitchFamily="49" charset="0"/>
                  <a:ea typeface="Calibri" panose="020F0502020204030204" pitchFamily="34" charset="0"/>
                  <a:cs typeface="Times New Roman" panose="02020603050405020304" pitchFamily="18" charset="0"/>
                </a:rPr>
                <a:t>type</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text</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name</a:t>
              </a:r>
              <a:r>
                <a:rPr lang="es-ES" dirty="0">
                  <a:latin typeface="Consolas" panose="020B0609020204030204" pitchFamily="49" charset="0"/>
                  <a:ea typeface="Calibri" panose="020F0502020204030204" pitchFamily="34" charset="0"/>
                  <a:cs typeface="Times New Roman" panose="02020603050405020304" pitchFamily="18" charset="0"/>
                </a:rPr>
                <a:t>="apellido"&gt;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&lt;input </a:t>
              </a:r>
              <a:r>
                <a:rPr lang="es-ES" dirty="0" err="1">
                  <a:latin typeface="Consolas" panose="020B0609020204030204" pitchFamily="49" charset="0"/>
                  <a:ea typeface="Calibri" panose="020F0502020204030204" pitchFamily="34" charset="0"/>
                  <a:cs typeface="Times New Roman" panose="02020603050405020304" pitchFamily="18" charset="0"/>
                </a:rPr>
                <a:t>type</a:t>
              </a:r>
              <a:r>
                <a:rPr lang="es-ES" dirty="0">
                  <a:latin typeface="Consolas" panose="020B0609020204030204" pitchFamily="49" charset="0"/>
                  <a:ea typeface="Calibri" panose="020F0502020204030204" pitchFamily="34" charset="0"/>
                  <a:cs typeface="Times New Roman" panose="02020603050405020304" pitchFamily="18" charset="0"/>
                </a:rPr>
                <a:t>="</a:t>
              </a:r>
              <a:r>
                <a:rPr lang="es-ES" dirty="0" err="1">
                  <a:latin typeface="Consolas" panose="020B0609020204030204" pitchFamily="49" charset="0"/>
                  <a:ea typeface="Calibri" panose="020F0502020204030204" pitchFamily="34" charset="0"/>
                  <a:cs typeface="Times New Roman" panose="02020603050405020304" pitchFamily="18" charset="0"/>
                </a:rPr>
                <a:t>submit</a:t>
              </a:r>
              <a:r>
                <a:rPr lang="es-ES" dirty="0">
                  <a:latin typeface="Consolas" panose="020B0609020204030204" pitchFamily="49" charset="0"/>
                  <a:ea typeface="Calibri" panose="020F0502020204030204" pitchFamily="34" charset="0"/>
                  <a:cs typeface="Times New Roman" panose="02020603050405020304" pitchFamily="18" charset="0"/>
                </a:rPr>
                <a:t>" </a:t>
              </a:r>
              <a:r>
                <a:rPr lang="es-ES" dirty="0" err="1">
                  <a:latin typeface="Consolas" panose="020B0609020204030204" pitchFamily="49" charset="0"/>
                  <a:ea typeface="Calibri" panose="020F0502020204030204" pitchFamily="34" charset="0"/>
                  <a:cs typeface="Times New Roman" panose="02020603050405020304" pitchFamily="18" charset="0"/>
                </a:rPr>
                <a:t>name</a:t>
              </a:r>
              <a:r>
                <a:rPr lang="es-ES" dirty="0">
                  <a:latin typeface="Consolas" panose="020B0609020204030204" pitchFamily="49" charset="0"/>
                  <a:ea typeface="Calibri" panose="020F0502020204030204" pitchFamily="34" charset="0"/>
                  <a:cs typeface="Times New Roman" panose="02020603050405020304" pitchFamily="18" charset="0"/>
                </a:rPr>
                <a:t>="Enviar"&gt;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	&lt;/</a:t>
              </a:r>
              <a:r>
                <a:rPr lang="es-ES" dirty="0" err="1">
                  <a:latin typeface="Consolas" panose="020B0609020204030204" pitchFamily="49" charset="0"/>
                  <a:ea typeface="Calibri" panose="020F0502020204030204" pitchFamily="34" charset="0"/>
                  <a:cs typeface="Times New Roman" panose="02020603050405020304" pitchFamily="18" charset="0"/>
                </a:rPr>
                <a:t>form</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body</a:t>
              </a:r>
              <a:r>
                <a:rPr lang="es-ES"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dirty="0">
                  <a:latin typeface="Consolas" panose="020B0609020204030204" pitchFamily="49" charset="0"/>
                  <a:ea typeface="Calibri" panose="020F0502020204030204" pitchFamily="34" charset="0"/>
                  <a:cs typeface="Times New Roman" panose="02020603050405020304" pitchFamily="18" charset="0"/>
                </a:rPr>
                <a:t>&lt;/</a:t>
              </a:r>
              <a:r>
                <a:rPr lang="es-ES" dirty="0" err="1">
                  <a:latin typeface="Consolas" panose="020B0609020204030204" pitchFamily="49" charset="0"/>
                  <a:ea typeface="Calibri" panose="020F0502020204030204" pitchFamily="34" charset="0"/>
                  <a:cs typeface="Times New Roman" panose="02020603050405020304" pitchFamily="18" charset="0"/>
                </a:rPr>
                <a:t>html</a:t>
              </a:r>
              <a:r>
                <a:rPr lang="es-ES" dirty="0">
                  <a:latin typeface="Consolas" panose="020B0609020204030204" pitchFamily="49" charset="0"/>
                  <a:ea typeface="Calibri" panose="020F0502020204030204" pitchFamily="34" charset="0"/>
                  <a:cs typeface="Times New Roman" panose="02020603050405020304" pitchFamily="18" charset="0"/>
                </a:rPr>
                <a:t>&gt;</a:t>
              </a:r>
              <a:endParaRPr lang="es-ES"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Rectángulo 5"/>
            <p:cNvSpPr/>
            <p:nvPr/>
          </p:nvSpPr>
          <p:spPr>
            <a:xfrm>
              <a:off x="3763642" y="8036231"/>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a:t>
              </a:r>
              <a:r>
                <a:rPr lang="es-ES" dirty="0" smtClean="0"/>
                <a:t>10</a:t>
              </a:r>
              <a:r>
                <a:rPr lang="es-ES" dirty="0" smtClean="0"/>
                <a:t>.4</a:t>
              </a:r>
              <a:endParaRPr lang="es-ES" dirty="0"/>
            </a:p>
          </p:txBody>
        </p:sp>
      </p:grpSp>
    </p:spTree>
    <p:extLst>
      <p:ext uri="{BB962C8B-B14F-4D97-AF65-F5344CB8AC3E}">
        <p14:creationId xmlns:p14="http://schemas.microsoft.com/office/powerpoint/2010/main" val="35262450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$_COOKIE</a:t>
            </a:r>
            <a:endParaRPr lang="es-ES" dirty="0"/>
          </a:p>
        </p:txBody>
      </p:sp>
      <p:sp>
        <p:nvSpPr>
          <p:cNvPr id="3" name="Marcador de contenido 2"/>
          <p:cNvSpPr>
            <a:spLocks noGrp="1"/>
          </p:cNvSpPr>
          <p:nvPr>
            <p:ph idx="1"/>
          </p:nvPr>
        </p:nvSpPr>
        <p:spPr>
          <a:xfrm>
            <a:off x="685801" y="2142068"/>
            <a:ext cx="10131425" cy="661518"/>
          </a:xfrm>
        </p:spPr>
        <p:txBody>
          <a:bodyPr/>
          <a:lstStyle/>
          <a:p>
            <a:r>
              <a:rPr lang="es-ES" dirty="0"/>
              <a:t>Una variable tipo array asociativo de variables pasadas al script actual a través de Cookies HTTP. </a:t>
            </a:r>
          </a:p>
        </p:txBody>
      </p:sp>
      <p:grpSp>
        <p:nvGrpSpPr>
          <p:cNvPr id="4" name="Grupo 3"/>
          <p:cNvGrpSpPr/>
          <p:nvPr/>
        </p:nvGrpSpPr>
        <p:grpSpPr>
          <a:xfrm>
            <a:off x="857025" y="3861495"/>
            <a:ext cx="9788975" cy="1914239"/>
            <a:chOff x="3763643" y="6882776"/>
            <a:chExt cx="4664710" cy="955315"/>
          </a:xfrm>
        </p:grpSpPr>
        <p:sp>
          <p:nvSpPr>
            <p:cNvPr id="5" name="Cuadro de texto 2"/>
            <p:cNvSpPr txBox="1">
              <a:spLocks noChangeArrowheads="1"/>
            </p:cNvSpPr>
            <p:nvPr/>
          </p:nvSpPr>
          <p:spPr bwMode="auto">
            <a:xfrm>
              <a:off x="3763643" y="6882776"/>
              <a:ext cx="4664710" cy="671864"/>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n-US" dirty="0">
                  <a:latin typeface="Consolas" panose="020B0609020204030204" pitchFamily="49" charset="0"/>
                  <a:ea typeface="Calibri" panose="020F0502020204030204" pitchFamily="34" charset="0"/>
                  <a:cs typeface="Times New Roman" panose="02020603050405020304" pitchFamily="18" charset="0"/>
                </a:rPr>
                <a:t>&lt;?</a:t>
              </a:r>
              <a:r>
                <a:rPr lang="en-US" dirty="0" err="1">
                  <a:latin typeface="Consolas" panose="020B0609020204030204" pitchFamily="49" charset="0"/>
                  <a:ea typeface="Calibri" panose="020F0502020204030204" pitchFamily="34" charset="0"/>
                  <a:cs typeface="Times New Roman" panose="02020603050405020304" pitchFamily="18" charset="0"/>
                </a:rPr>
                <a:t>php</a:t>
              </a:r>
              <a:endParaRPr lang="en-US" dirty="0">
                <a:latin typeface="Consolas" panose="020B0609020204030204" pitchFamily="49" charset="0"/>
                <a:ea typeface="Calibri" panose="020F0502020204030204" pitchFamily="34" charset="0"/>
                <a:cs typeface="Times New Roman" panose="02020603050405020304" pitchFamily="18" charset="0"/>
              </a:endParaRPr>
            </a:p>
            <a:p>
              <a:pPr>
                <a:lnSpc>
                  <a:spcPct val="115000"/>
                </a:lnSpc>
                <a:spcAft>
                  <a:spcPts val="0"/>
                </a:spcAft>
              </a:pPr>
              <a:r>
                <a:rPr lang="en-US" dirty="0" err="1">
                  <a:latin typeface="Consolas" panose="020B0609020204030204" pitchFamily="49" charset="0"/>
                  <a:ea typeface="Calibri" panose="020F0502020204030204" pitchFamily="34" charset="0"/>
                  <a:cs typeface="Times New Roman" panose="02020603050405020304" pitchFamily="18" charset="0"/>
                </a:rPr>
                <a:t>setcookie</a:t>
              </a:r>
              <a:r>
                <a:rPr lang="en-US" dirty="0">
                  <a:latin typeface="Consolas" panose="020B0609020204030204" pitchFamily="49" charset="0"/>
                  <a:ea typeface="Calibri" panose="020F0502020204030204" pitchFamily="34" charset="0"/>
                  <a:cs typeface="Times New Roman" panose="02020603050405020304" pitchFamily="18" charset="0"/>
                </a:rPr>
                <a:t>("</a:t>
              </a:r>
              <a:r>
                <a:rPr lang="en-US" dirty="0" err="1">
                  <a:latin typeface="Consolas" panose="020B0609020204030204" pitchFamily="49" charset="0"/>
                  <a:ea typeface="Calibri" panose="020F0502020204030204" pitchFamily="34" charset="0"/>
                  <a:cs typeface="Times New Roman" panose="02020603050405020304" pitchFamily="18" charset="0"/>
                </a:rPr>
                <a:t>Nombre</a:t>
              </a:r>
              <a:r>
                <a:rPr lang="en-US" dirty="0">
                  <a:latin typeface="Consolas" panose="020B0609020204030204" pitchFamily="49" charset="0"/>
                  <a:ea typeface="Calibri" panose="020F0502020204030204" pitchFamily="34" charset="0"/>
                  <a:cs typeface="Times New Roman" panose="02020603050405020304" pitchFamily="18" charset="0"/>
                </a:rPr>
                <a:t>","Erik");</a:t>
              </a:r>
            </a:p>
            <a:p>
              <a:pPr>
                <a:lnSpc>
                  <a:spcPct val="115000"/>
                </a:lnSpc>
                <a:spcAft>
                  <a:spcPts val="0"/>
                </a:spcAft>
              </a:pPr>
              <a:r>
                <a:rPr lang="en-US" dirty="0" err="1">
                  <a:latin typeface="Consolas" panose="020B0609020204030204" pitchFamily="49" charset="0"/>
                  <a:ea typeface="Calibri" panose="020F0502020204030204" pitchFamily="34" charset="0"/>
                  <a:cs typeface="Times New Roman" panose="02020603050405020304" pitchFamily="18" charset="0"/>
                </a:rPr>
                <a:t>print_r</a:t>
              </a:r>
              <a:r>
                <a:rPr lang="en-US" dirty="0">
                  <a:latin typeface="Consolas" panose="020B0609020204030204" pitchFamily="49" charset="0"/>
                  <a:ea typeface="Calibri" panose="020F0502020204030204" pitchFamily="34" charset="0"/>
                  <a:cs typeface="Times New Roman" panose="02020603050405020304" pitchFamily="18" charset="0"/>
                </a:rPr>
                <a:t>($_COOKIE);</a:t>
              </a:r>
            </a:p>
            <a:p>
              <a:pPr>
                <a:lnSpc>
                  <a:spcPct val="115000"/>
                </a:lnSpc>
                <a:spcAft>
                  <a:spcPts val="0"/>
                </a:spcAft>
              </a:pPr>
              <a:r>
                <a:rPr lang="en-US" dirty="0">
                  <a:latin typeface="Consolas" panose="020B0609020204030204" pitchFamily="49" charset="0"/>
                  <a:ea typeface="Calibri" panose="020F0502020204030204" pitchFamily="34" charset="0"/>
                  <a:cs typeface="Times New Roman" panose="02020603050405020304" pitchFamily="18" charset="0"/>
                </a:rPr>
                <a:t>?&gt;</a:t>
              </a:r>
              <a:endParaRPr lang="es-ES"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Rectángulo 5"/>
            <p:cNvSpPr/>
            <p:nvPr/>
          </p:nvSpPr>
          <p:spPr>
            <a:xfrm>
              <a:off x="3763643" y="7554640"/>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smtClean="0"/>
                <a:t>Código </a:t>
              </a:r>
              <a:r>
                <a:rPr lang="es-ES" dirty="0" smtClean="0"/>
                <a:t>10.1</a:t>
              </a:r>
              <a:endParaRPr lang="es-ES" dirty="0"/>
            </a:p>
          </p:txBody>
        </p:sp>
      </p:grpSp>
    </p:spTree>
    <p:extLst>
      <p:ext uri="{BB962C8B-B14F-4D97-AF65-F5344CB8AC3E}">
        <p14:creationId xmlns:p14="http://schemas.microsoft.com/office/powerpoint/2010/main" val="39586984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$_REQUEST</a:t>
            </a:r>
            <a:endParaRPr lang="es-ES" dirty="0"/>
          </a:p>
        </p:txBody>
      </p:sp>
      <p:sp>
        <p:nvSpPr>
          <p:cNvPr id="3" name="Marcador de contenido 2"/>
          <p:cNvSpPr>
            <a:spLocks noGrp="1"/>
          </p:cNvSpPr>
          <p:nvPr>
            <p:ph idx="1"/>
          </p:nvPr>
        </p:nvSpPr>
        <p:spPr/>
        <p:txBody>
          <a:bodyPr/>
          <a:lstStyle/>
          <a:p>
            <a:r>
              <a:rPr lang="es-ES" dirty="0"/>
              <a:t>Un array asociativo que por defecto contiene el contenido de </a:t>
            </a:r>
            <a:r>
              <a:rPr lang="es-ES" i="1" dirty="0"/>
              <a:t>$_GET</a:t>
            </a:r>
            <a:r>
              <a:rPr lang="es-ES" dirty="0"/>
              <a:t>, </a:t>
            </a:r>
            <a:r>
              <a:rPr lang="es-ES" i="1" dirty="0"/>
              <a:t>$_POST</a:t>
            </a:r>
            <a:r>
              <a:rPr lang="es-ES" dirty="0"/>
              <a:t> y </a:t>
            </a:r>
            <a:r>
              <a:rPr lang="es-ES" i="1" dirty="0"/>
              <a:t>$_COOKIE</a:t>
            </a:r>
            <a:r>
              <a:rPr lang="es-ES" dirty="0"/>
              <a:t>. </a:t>
            </a:r>
          </a:p>
        </p:txBody>
      </p:sp>
    </p:spTree>
    <p:extLst>
      <p:ext uri="{BB962C8B-B14F-4D97-AF65-F5344CB8AC3E}">
        <p14:creationId xmlns:p14="http://schemas.microsoft.com/office/powerpoint/2010/main" val="32843464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797" y="274320"/>
            <a:ext cx="10131425" cy="1456267"/>
          </a:xfrm>
        </p:spPr>
        <p:txBody>
          <a:bodyPr/>
          <a:lstStyle/>
          <a:p>
            <a:r>
              <a:rPr lang="es-ES" dirty="0" smtClean="0"/>
              <a:t>$_FILES</a:t>
            </a:r>
            <a:endParaRPr lang="es-ES" dirty="0"/>
          </a:p>
        </p:txBody>
      </p:sp>
      <p:sp>
        <p:nvSpPr>
          <p:cNvPr id="3" name="Marcador de contenido 2"/>
          <p:cNvSpPr>
            <a:spLocks noGrp="1"/>
          </p:cNvSpPr>
          <p:nvPr>
            <p:ph idx="1"/>
          </p:nvPr>
        </p:nvSpPr>
        <p:spPr>
          <a:xfrm>
            <a:off x="685797" y="1422560"/>
            <a:ext cx="10131425" cy="670144"/>
          </a:xfrm>
        </p:spPr>
        <p:txBody>
          <a:bodyPr/>
          <a:lstStyle/>
          <a:p>
            <a:r>
              <a:rPr lang="es-ES" dirty="0" smtClean="0"/>
              <a:t>Array asociativo de elementos subidos al script en curso a través del método POST</a:t>
            </a:r>
            <a:endParaRPr lang="es-ES" dirty="0"/>
          </a:p>
        </p:txBody>
      </p:sp>
      <p:grpSp>
        <p:nvGrpSpPr>
          <p:cNvPr id="4" name="Grupo 3"/>
          <p:cNvGrpSpPr/>
          <p:nvPr/>
        </p:nvGrpSpPr>
        <p:grpSpPr>
          <a:xfrm>
            <a:off x="857021" y="2251540"/>
            <a:ext cx="9788975" cy="4113173"/>
            <a:chOff x="3763642" y="6564480"/>
            <a:chExt cx="4664710" cy="2052710"/>
          </a:xfrm>
        </p:grpSpPr>
        <p:sp>
          <p:nvSpPr>
            <p:cNvPr id="5" name="Cuadro de texto 2"/>
            <p:cNvSpPr txBox="1">
              <a:spLocks noChangeArrowheads="1"/>
            </p:cNvSpPr>
            <p:nvPr/>
          </p:nvSpPr>
          <p:spPr bwMode="auto">
            <a:xfrm>
              <a:off x="3763642" y="6564480"/>
              <a:ext cx="4664710" cy="1769259"/>
            </a:xfrm>
            <a:prstGeom prst="rect">
              <a:avLst/>
            </a:prstGeom>
            <a:solidFill>
              <a:schemeClr val="bg1">
                <a:lumMod val="95000"/>
              </a:schemeClr>
            </a:solidFill>
            <a:ln w="9525">
              <a:noFill/>
              <a:miter lim="800000"/>
              <a:headEnd/>
              <a:tailEnd/>
            </a:ln>
          </p:spPr>
          <p:txBody>
            <a:bodyPr rot="0" vert="horz" wrap="square" lIns="91440" tIns="45720" rIns="91440" bIns="45720" anchor="t" anchorCtr="0">
              <a:spAutoFit/>
            </a:bodyPr>
            <a:lstStyle/>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&lt;!DOCTYPE </a:t>
              </a:r>
              <a:r>
                <a:rPr lang="es-ES" sz="1400" dirty="0" err="1">
                  <a:latin typeface="Consolas" panose="020B0609020204030204" pitchFamily="49" charset="0"/>
                  <a:ea typeface="Calibri" panose="020F0502020204030204" pitchFamily="34" charset="0"/>
                  <a:cs typeface="Times New Roman" panose="02020603050405020304" pitchFamily="18" charset="0"/>
                </a:rPr>
                <a:t>html</a:t>
              </a:r>
              <a:r>
                <a:rPr lang="es-ES" sz="1400"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&lt;</a:t>
              </a:r>
              <a:r>
                <a:rPr lang="es-ES" sz="1400" dirty="0" err="1">
                  <a:latin typeface="Consolas" panose="020B0609020204030204" pitchFamily="49" charset="0"/>
                  <a:ea typeface="Calibri" panose="020F0502020204030204" pitchFamily="34" charset="0"/>
                  <a:cs typeface="Times New Roman" panose="02020603050405020304" pitchFamily="18" charset="0"/>
                </a:rPr>
                <a:t>html</a:t>
              </a:r>
              <a:r>
                <a:rPr lang="es-ES" sz="1400"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&lt;head&gt;</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	&lt;</a:t>
              </a:r>
              <a:r>
                <a:rPr lang="es-ES" sz="1400" dirty="0" err="1">
                  <a:latin typeface="Consolas" panose="020B0609020204030204" pitchFamily="49" charset="0"/>
                  <a:ea typeface="Calibri" panose="020F0502020204030204" pitchFamily="34" charset="0"/>
                  <a:cs typeface="Times New Roman" panose="02020603050405020304" pitchFamily="18" charset="0"/>
                </a:rPr>
                <a:t>title</a:t>
              </a:r>
              <a:r>
                <a:rPr lang="es-ES" sz="1400" dirty="0">
                  <a:latin typeface="Consolas" panose="020B0609020204030204" pitchFamily="49" charset="0"/>
                  <a:ea typeface="Calibri" panose="020F0502020204030204" pitchFamily="34" charset="0"/>
                  <a:cs typeface="Times New Roman" panose="02020603050405020304" pitchFamily="18" charset="0"/>
                </a:rPr>
                <a:t>&gt;EJEMPLO DE POST&lt;/</a:t>
              </a:r>
              <a:r>
                <a:rPr lang="es-ES" sz="1400" dirty="0" err="1">
                  <a:latin typeface="Consolas" panose="020B0609020204030204" pitchFamily="49" charset="0"/>
                  <a:ea typeface="Calibri" panose="020F0502020204030204" pitchFamily="34" charset="0"/>
                  <a:cs typeface="Times New Roman" panose="02020603050405020304" pitchFamily="18" charset="0"/>
                </a:rPr>
                <a:t>title</a:t>
              </a:r>
              <a:r>
                <a:rPr lang="es-ES" sz="1400"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&lt;/head&gt;</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&lt;</a:t>
              </a:r>
              <a:r>
                <a:rPr lang="es-ES" sz="1400" dirty="0" err="1">
                  <a:latin typeface="Consolas" panose="020B0609020204030204" pitchFamily="49" charset="0"/>
                  <a:ea typeface="Calibri" panose="020F0502020204030204" pitchFamily="34" charset="0"/>
                  <a:cs typeface="Times New Roman" panose="02020603050405020304" pitchFamily="18" charset="0"/>
                </a:rPr>
                <a:t>body</a:t>
              </a:r>
              <a:r>
                <a:rPr lang="es-ES" sz="1400"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	&lt;</a:t>
              </a:r>
              <a:r>
                <a:rPr lang="es-ES" sz="1400" dirty="0" err="1">
                  <a:latin typeface="Consolas" panose="020B0609020204030204" pitchFamily="49" charset="0"/>
                  <a:ea typeface="Calibri" panose="020F0502020204030204" pitchFamily="34" charset="0"/>
                  <a:cs typeface="Times New Roman" panose="02020603050405020304" pitchFamily="18" charset="0"/>
                </a:rPr>
                <a:t>form</a:t>
              </a:r>
              <a:r>
                <a:rPr lang="es-ES" sz="1400" dirty="0">
                  <a:latin typeface="Consolas" panose="020B0609020204030204" pitchFamily="49" charset="0"/>
                  <a:ea typeface="Calibri" panose="020F0502020204030204" pitchFamily="34" charset="0"/>
                  <a:cs typeface="Times New Roman" panose="02020603050405020304" pitchFamily="18" charset="0"/>
                </a:rPr>
                <a:t> </a:t>
              </a:r>
              <a:r>
                <a:rPr lang="es-ES" sz="1400" dirty="0" err="1">
                  <a:latin typeface="Consolas" panose="020B0609020204030204" pitchFamily="49" charset="0"/>
                  <a:ea typeface="Calibri" panose="020F0502020204030204" pitchFamily="34" charset="0"/>
                  <a:cs typeface="Times New Roman" panose="02020603050405020304" pitchFamily="18" charset="0"/>
                </a:rPr>
                <a:t>method</a:t>
              </a:r>
              <a:r>
                <a:rPr lang="es-ES" sz="1400" dirty="0">
                  <a:latin typeface="Consolas" panose="020B0609020204030204" pitchFamily="49" charset="0"/>
                  <a:ea typeface="Calibri" panose="020F0502020204030204" pitchFamily="34" charset="0"/>
                  <a:cs typeface="Times New Roman" panose="02020603050405020304" pitchFamily="18" charset="0"/>
                </a:rPr>
                <a:t>="POST" </a:t>
              </a:r>
              <a:r>
                <a:rPr lang="es-ES" sz="1400" dirty="0" err="1">
                  <a:latin typeface="Consolas" panose="020B0609020204030204" pitchFamily="49" charset="0"/>
                  <a:ea typeface="Calibri" panose="020F0502020204030204" pitchFamily="34" charset="0"/>
                  <a:cs typeface="Times New Roman" panose="02020603050405020304" pitchFamily="18" charset="0"/>
                </a:rPr>
                <a:t>action</a:t>
              </a:r>
              <a:r>
                <a:rPr lang="es-ES" sz="1400" dirty="0">
                  <a:latin typeface="Consolas" panose="020B0609020204030204" pitchFamily="49" charset="0"/>
                  <a:ea typeface="Calibri" panose="020F0502020204030204" pitchFamily="34" charset="0"/>
                  <a:cs typeface="Times New Roman" panose="02020603050405020304" pitchFamily="18" charset="0"/>
                </a:rPr>
                <a:t>="code10_8.php?perro=2" </a:t>
              </a:r>
              <a:r>
                <a:rPr lang="es-ES" sz="1400" dirty="0" err="1">
                  <a:latin typeface="Consolas" panose="020B0609020204030204" pitchFamily="49" charset="0"/>
                  <a:ea typeface="Calibri" panose="020F0502020204030204" pitchFamily="34" charset="0"/>
                  <a:cs typeface="Times New Roman" panose="02020603050405020304" pitchFamily="18" charset="0"/>
                </a:rPr>
                <a:t>enctype</a:t>
              </a:r>
              <a:r>
                <a:rPr lang="es-ES" sz="1400" dirty="0">
                  <a:latin typeface="Consolas" panose="020B0609020204030204" pitchFamily="49" charset="0"/>
                  <a:ea typeface="Calibri" panose="020F0502020204030204" pitchFamily="34" charset="0"/>
                  <a:cs typeface="Times New Roman" panose="02020603050405020304" pitchFamily="18" charset="0"/>
                </a:rPr>
                <a:t>="</a:t>
              </a:r>
              <a:r>
                <a:rPr lang="es-ES" sz="1400" dirty="0" err="1">
                  <a:latin typeface="Consolas" panose="020B0609020204030204" pitchFamily="49" charset="0"/>
                  <a:ea typeface="Calibri" panose="020F0502020204030204" pitchFamily="34" charset="0"/>
                  <a:cs typeface="Times New Roman" panose="02020603050405020304" pitchFamily="18" charset="0"/>
                </a:rPr>
                <a:t>multipart</a:t>
              </a:r>
              <a:r>
                <a:rPr lang="es-ES" sz="1400" dirty="0">
                  <a:latin typeface="Consolas" panose="020B0609020204030204" pitchFamily="49" charset="0"/>
                  <a:ea typeface="Calibri" panose="020F0502020204030204" pitchFamily="34" charset="0"/>
                  <a:cs typeface="Times New Roman" panose="02020603050405020304" pitchFamily="18" charset="0"/>
                </a:rPr>
                <a:t>/</a:t>
              </a:r>
              <a:r>
                <a:rPr lang="es-ES" sz="1400" dirty="0" err="1">
                  <a:latin typeface="Consolas" panose="020B0609020204030204" pitchFamily="49" charset="0"/>
                  <a:ea typeface="Calibri" panose="020F0502020204030204" pitchFamily="34" charset="0"/>
                  <a:cs typeface="Times New Roman" panose="02020603050405020304" pitchFamily="18" charset="0"/>
                </a:rPr>
                <a:t>form</a:t>
              </a:r>
              <a:r>
                <a:rPr lang="es-ES" sz="1400" dirty="0">
                  <a:latin typeface="Consolas" panose="020B0609020204030204" pitchFamily="49" charset="0"/>
                  <a:ea typeface="Calibri" panose="020F0502020204030204" pitchFamily="34" charset="0"/>
                  <a:cs typeface="Times New Roman" panose="02020603050405020304" pitchFamily="18" charset="0"/>
                </a:rPr>
                <a:t>-data"&gt;</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		&lt;input </a:t>
              </a:r>
              <a:r>
                <a:rPr lang="es-ES" sz="1400" dirty="0" err="1">
                  <a:latin typeface="Consolas" panose="020B0609020204030204" pitchFamily="49" charset="0"/>
                  <a:ea typeface="Calibri" panose="020F0502020204030204" pitchFamily="34" charset="0"/>
                  <a:cs typeface="Times New Roman" panose="02020603050405020304" pitchFamily="18" charset="0"/>
                </a:rPr>
                <a:t>type</a:t>
              </a:r>
              <a:r>
                <a:rPr lang="es-ES" sz="1400" dirty="0">
                  <a:latin typeface="Consolas" panose="020B0609020204030204" pitchFamily="49" charset="0"/>
                  <a:ea typeface="Calibri" panose="020F0502020204030204" pitchFamily="34" charset="0"/>
                  <a:cs typeface="Times New Roman" panose="02020603050405020304" pitchFamily="18" charset="0"/>
                </a:rPr>
                <a:t>="</a:t>
              </a:r>
              <a:r>
                <a:rPr lang="es-ES" sz="1400" dirty="0" err="1">
                  <a:latin typeface="Consolas" panose="020B0609020204030204" pitchFamily="49" charset="0"/>
                  <a:ea typeface="Calibri" panose="020F0502020204030204" pitchFamily="34" charset="0"/>
                  <a:cs typeface="Times New Roman" panose="02020603050405020304" pitchFamily="18" charset="0"/>
                </a:rPr>
                <a:t>text</a:t>
              </a:r>
              <a:r>
                <a:rPr lang="es-ES" sz="1400" dirty="0">
                  <a:latin typeface="Consolas" panose="020B0609020204030204" pitchFamily="49" charset="0"/>
                  <a:ea typeface="Calibri" panose="020F0502020204030204" pitchFamily="34" charset="0"/>
                  <a:cs typeface="Times New Roman" panose="02020603050405020304" pitchFamily="18" charset="0"/>
                </a:rPr>
                <a:t>" </a:t>
              </a:r>
              <a:r>
                <a:rPr lang="es-ES" sz="1400" dirty="0" err="1">
                  <a:latin typeface="Consolas" panose="020B0609020204030204" pitchFamily="49" charset="0"/>
                  <a:ea typeface="Calibri" panose="020F0502020204030204" pitchFamily="34" charset="0"/>
                  <a:cs typeface="Times New Roman" panose="02020603050405020304" pitchFamily="18" charset="0"/>
                </a:rPr>
                <a:t>name</a:t>
              </a:r>
              <a:r>
                <a:rPr lang="es-ES" sz="1400" dirty="0">
                  <a:latin typeface="Consolas" panose="020B0609020204030204" pitchFamily="49" charset="0"/>
                  <a:ea typeface="Calibri" panose="020F0502020204030204" pitchFamily="34" charset="0"/>
                  <a:cs typeface="Times New Roman" panose="02020603050405020304" pitchFamily="18" charset="0"/>
                </a:rPr>
                <a:t>="</a:t>
              </a:r>
              <a:r>
                <a:rPr lang="es-ES" sz="1400" dirty="0" err="1">
                  <a:latin typeface="Consolas" panose="020B0609020204030204" pitchFamily="49" charset="0"/>
                  <a:ea typeface="Calibri" panose="020F0502020204030204" pitchFamily="34" charset="0"/>
                  <a:cs typeface="Times New Roman" panose="02020603050405020304" pitchFamily="18" charset="0"/>
                </a:rPr>
                <a:t>name</a:t>
              </a:r>
              <a:r>
                <a:rPr lang="es-ES" sz="1400"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		&lt;input </a:t>
              </a:r>
              <a:r>
                <a:rPr lang="es-ES" sz="1400" dirty="0" err="1">
                  <a:latin typeface="Consolas" panose="020B0609020204030204" pitchFamily="49" charset="0"/>
                  <a:ea typeface="Calibri" panose="020F0502020204030204" pitchFamily="34" charset="0"/>
                  <a:cs typeface="Times New Roman" panose="02020603050405020304" pitchFamily="18" charset="0"/>
                </a:rPr>
                <a:t>type</a:t>
              </a:r>
              <a:r>
                <a:rPr lang="es-ES" sz="1400" dirty="0">
                  <a:latin typeface="Consolas" panose="020B0609020204030204" pitchFamily="49" charset="0"/>
                  <a:ea typeface="Calibri" panose="020F0502020204030204" pitchFamily="34" charset="0"/>
                  <a:cs typeface="Times New Roman" panose="02020603050405020304" pitchFamily="18" charset="0"/>
                </a:rPr>
                <a:t>="</a:t>
              </a:r>
              <a:r>
                <a:rPr lang="es-ES" sz="1400" dirty="0" err="1">
                  <a:latin typeface="Consolas" panose="020B0609020204030204" pitchFamily="49" charset="0"/>
                  <a:ea typeface="Calibri" panose="020F0502020204030204" pitchFamily="34" charset="0"/>
                  <a:cs typeface="Times New Roman" panose="02020603050405020304" pitchFamily="18" charset="0"/>
                </a:rPr>
                <a:t>text</a:t>
              </a:r>
              <a:r>
                <a:rPr lang="es-ES" sz="1400" dirty="0">
                  <a:latin typeface="Consolas" panose="020B0609020204030204" pitchFamily="49" charset="0"/>
                  <a:ea typeface="Calibri" panose="020F0502020204030204" pitchFamily="34" charset="0"/>
                  <a:cs typeface="Times New Roman" panose="02020603050405020304" pitchFamily="18" charset="0"/>
                </a:rPr>
                <a:t>" </a:t>
              </a:r>
              <a:r>
                <a:rPr lang="es-ES" sz="1400" dirty="0" err="1">
                  <a:latin typeface="Consolas" panose="020B0609020204030204" pitchFamily="49" charset="0"/>
                  <a:ea typeface="Calibri" panose="020F0502020204030204" pitchFamily="34" charset="0"/>
                  <a:cs typeface="Times New Roman" panose="02020603050405020304" pitchFamily="18" charset="0"/>
                </a:rPr>
                <a:t>name</a:t>
              </a:r>
              <a:r>
                <a:rPr lang="es-ES" sz="1400" dirty="0">
                  <a:latin typeface="Consolas" panose="020B0609020204030204" pitchFamily="49" charset="0"/>
                  <a:ea typeface="Calibri" panose="020F0502020204030204" pitchFamily="34" charset="0"/>
                  <a:cs typeface="Times New Roman" panose="02020603050405020304" pitchFamily="18" charset="0"/>
                </a:rPr>
                <a:t>="apellido"&gt;</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		&lt;input </a:t>
              </a:r>
              <a:r>
                <a:rPr lang="es-ES" sz="1400" dirty="0" err="1">
                  <a:latin typeface="Consolas" panose="020B0609020204030204" pitchFamily="49" charset="0"/>
                  <a:ea typeface="Calibri" panose="020F0502020204030204" pitchFamily="34" charset="0"/>
                  <a:cs typeface="Times New Roman" panose="02020603050405020304" pitchFamily="18" charset="0"/>
                </a:rPr>
                <a:t>type</a:t>
              </a:r>
              <a:r>
                <a:rPr lang="es-ES" sz="1400" dirty="0">
                  <a:latin typeface="Consolas" panose="020B0609020204030204" pitchFamily="49" charset="0"/>
                  <a:ea typeface="Calibri" panose="020F0502020204030204" pitchFamily="34" charset="0"/>
                  <a:cs typeface="Times New Roman" panose="02020603050405020304" pitchFamily="18" charset="0"/>
                </a:rPr>
                <a:t>="file" </a:t>
              </a:r>
              <a:r>
                <a:rPr lang="es-ES" sz="1400" dirty="0" err="1">
                  <a:latin typeface="Consolas" panose="020B0609020204030204" pitchFamily="49" charset="0"/>
                  <a:ea typeface="Calibri" panose="020F0502020204030204" pitchFamily="34" charset="0"/>
                  <a:cs typeface="Times New Roman" panose="02020603050405020304" pitchFamily="18" charset="0"/>
                </a:rPr>
                <a:t>name</a:t>
              </a:r>
              <a:r>
                <a:rPr lang="es-ES" sz="1400" dirty="0">
                  <a:latin typeface="Consolas" panose="020B0609020204030204" pitchFamily="49" charset="0"/>
                  <a:ea typeface="Calibri" panose="020F0502020204030204" pitchFamily="34" charset="0"/>
                  <a:cs typeface="Times New Roman" panose="02020603050405020304" pitchFamily="18" charset="0"/>
                </a:rPr>
                <a:t>="prueba"&gt;</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		&lt;input </a:t>
              </a:r>
              <a:r>
                <a:rPr lang="es-ES" sz="1400" dirty="0" err="1">
                  <a:latin typeface="Consolas" panose="020B0609020204030204" pitchFamily="49" charset="0"/>
                  <a:ea typeface="Calibri" panose="020F0502020204030204" pitchFamily="34" charset="0"/>
                  <a:cs typeface="Times New Roman" panose="02020603050405020304" pitchFamily="18" charset="0"/>
                </a:rPr>
                <a:t>type</a:t>
              </a:r>
              <a:r>
                <a:rPr lang="es-ES" sz="1400" dirty="0">
                  <a:latin typeface="Consolas" panose="020B0609020204030204" pitchFamily="49" charset="0"/>
                  <a:ea typeface="Calibri" panose="020F0502020204030204" pitchFamily="34" charset="0"/>
                  <a:cs typeface="Times New Roman" panose="02020603050405020304" pitchFamily="18" charset="0"/>
                </a:rPr>
                <a:t>="</a:t>
              </a:r>
              <a:r>
                <a:rPr lang="es-ES" sz="1400" dirty="0" err="1">
                  <a:latin typeface="Consolas" panose="020B0609020204030204" pitchFamily="49" charset="0"/>
                  <a:ea typeface="Calibri" panose="020F0502020204030204" pitchFamily="34" charset="0"/>
                  <a:cs typeface="Times New Roman" panose="02020603050405020304" pitchFamily="18" charset="0"/>
                </a:rPr>
                <a:t>submit</a:t>
              </a:r>
              <a:r>
                <a:rPr lang="es-ES" sz="1400" dirty="0">
                  <a:latin typeface="Consolas" panose="020B0609020204030204" pitchFamily="49" charset="0"/>
                  <a:ea typeface="Calibri" panose="020F0502020204030204" pitchFamily="34" charset="0"/>
                  <a:cs typeface="Times New Roman" panose="02020603050405020304" pitchFamily="18" charset="0"/>
                </a:rPr>
                <a:t>" </a:t>
              </a:r>
              <a:r>
                <a:rPr lang="es-ES" sz="1400" dirty="0" err="1">
                  <a:latin typeface="Consolas" panose="020B0609020204030204" pitchFamily="49" charset="0"/>
                  <a:ea typeface="Calibri" panose="020F0502020204030204" pitchFamily="34" charset="0"/>
                  <a:cs typeface="Times New Roman" panose="02020603050405020304" pitchFamily="18" charset="0"/>
                </a:rPr>
                <a:t>name</a:t>
              </a:r>
              <a:r>
                <a:rPr lang="es-ES" sz="1400" dirty="0">
                  <a:latin typeface="Consolas" panose="020B0609020204030204" pitchFamily="49" charset="0"/>
                  <a:ea typeface="Calibri" panose="020F0502020204030204" pitchFamily="34" charset="0"/>
                  <a:cs typeface="Times New Roman" panose="02020603050405020304" pitchFamily="18" charset="0"/>
                </a:rPr>
                <a:t>="Enviar"&gt;</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	&lt;/</a:t>
              </a:r>
              <a:r>
                <a:rPr lang="es-ES" sz="1400" dirty="0" err="1">
                  <a:latin typeface="Consolas" panose="020B0609020204030204" pitchFamily="49" charset="0"/>
                  <a:ea typeface="Calibri" panose="020F0502020204030204" pitchFamily="34" charset="0"/>
                  <a:cs typeface="Times New Roman" panose="02020603050405020304" pitchFamily="18" charset="0"/>
                </a:rPr>
                <a:t>form</a:t>
              </a:r>
              <a:r>
                <a:rPr lang="es-ES" sz="1400"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&lt;/</a:t>
              </a:r>
              <a:r>
                <a:rPr lang="es-ES" sz="1400" dirty="0" err="1">
                  <a:latin typeface="Consolas" panose="020B0609020204030204" pitchFamily="49" charset="0"/>
                  <a:ea typeface="Calibri" panose="020F0502020204030204" pitchFamily="34" charset="0"/>
                  <a:cs typeface="Times New Roman" panose="02020603050405020304" pitchFamily="18" charset="0"/>
                </a:rPr>
                <a:t>body</a:t>
              </a:r>
              <a:r>
                <a:rPr lang="es-ES" sz="1400" dirty="0">
                  <a:latin typeface="Consolas" panose="020B0609020204030204" pitchFamily="49" charset="0"/>
                  <a:ea typeface="Calibri" panose="020F0502020204030204" pitchFamily="34" charset="0"/>
                  <a:cs typeface="Times New Roman" panose="02020603050405020304" pitchFamily="18" charset="0"/>
                </a:rPr>
                <a:t>&gt;</a:t>
              </a:r>
            </a:p>
            <a:p>
              <a:pPr>
                <a:lnSpc>
                  <a:spcPct val="115000"/>
                </a:lnSpc>
                <a:spcAft>
                  <a:spcPts val="0"/>
                </a:spcAft>
              </a:pPr>
              <a:r>
                <a:rPr lang="es-ES" sz="1400" dirty="0">
                  <a:latin typeface="Consolas" panose="020B0609020204030204" pitchFamily="49" charset="0"/>
                  <a:ea typeface="Calibri" panose="020F0502020204030204" pitchFamily="34" charset="0"/>
                  <a:cs typeface="Times New Roman" panose="02020603050405020304" pitchFamily="18" charset="0"/>
                </a:rPr>
                <a:t>&lt;/</a:t>
              </a:r>
              <a:r>
                <a:rPr lang="es-ES" sz="1400" dirty="0" err="1">
                  <a:latin typeface="Consolas" panose="020B0609020204030204" pitchFamily="49" charset="0"/>
                  <a:ea typeface="Calibri" panose="020F0502020204030204" pitchFamily="34" charset="0"/>
                  <a:cs typeface="Times New Roman" panose="02020603050405020304" pitchFamily="18" charset="0"/>
                </a:rPr>
                <a:t>html</a:t>
              </a:r>
              <a:r>
                <a:rPr lang="es-ES" sz="1400" dirty="0">
                  <a:latin typeface="Consolas" panose="020B0609020204030204" pitchFamily="49" charset="0"/>
                  <a:ea typeface="Calibri" panose="020F0502020204030204" pitchFamily="34" charset="0"/>
                  <a:cs typeface="Times New Roman" panose="02020603050405020304" pitchFamily="18" charset="0"/>
                </a:rPr>
                <a:t>&gt;</a:t>
              </a:r>
              <a:endParaRPr lang="es-ES" sz="1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Rectángulo 5"/>
            <p:cNvSpPr/>
            <p:nvPr/>
          </p:nvSpPr>
          <p:spPr>
            <a:xfrm>
              <a:off x="3763642" y="8333739"/>
              <a:ext cx="4664710" cy="2834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sz="1400" dirty="0" smtClean="0"/>
                <a:t>Código </a:t>
              </a:r>
              <a:r>
                <a:rPr lang="es-ES" sz="1400" dirty="0" smtClean="0"/>
                <a:t>10</a:t>
              </a:r>
              <a:r>
                <a:rPr lang="es-ES" sz="1400" dirty="0" smtClean="0"/>
                <a:t>.4</a:t>
              </a:r>
              <a:endParaRPr lang="es-ES" sz="1400" dirty="0"/>
            </a:p>
          </p:txBody>
        </p:sp>
      </p:grpSp>
    </p:spTree>
    <p:extLst>
      <p:ext uri="{BB962C8B-B14F-4D97-AF65-F5344CB8AC3E}">
        <p14:creationId xmlns:p14="http://schemas.microsoft.com/office/powerpoint/2010/main" val="11947337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a:t>
            </a:r>
            <a:endParaRPr lang="es-ES" dirty="0"/>
          </a:p>
        </p:txBody>
      </p:sp>
      <p:sp>
        <p:nvSpPr>
          <p:cNvPr id="3" name="Marcador de contenido 2"/>
          <p:cNvSpPr>
            <a:spLocks noGrp="1"/>
          </p:cNvSpPr>
          <p:nvPr>
            <p:ph idx="1"/>
          </p:nvPr>
        </p:nvSpPr>
        <p:spPr/>
        <p:txBody>
          <a:bodyPr/>
          <a:lstStyle/>
          <a:p>
            <a:r>
              <a:rPr lang="es-ES" dirty="0" smtClean="0"/>
              <a:t>CON METODOS POST O GET y CON TODO LO APRENDIDO EN LA PRIMER PARTE DEL CURSO HAGAN UNA CALCULADORA QUE SUME, RESTE, MULTIPLIQUE, DIVIDE, POTENCIE, SAQUE RAICES, MODULOS.</a:t>
            </a:r>
          </a:p>
          <a:p>
            <a:endParaRPr lang="es-ES" dirty="0"/>
          </a:p>
          <a:p>
            <a:r>
              <a:rPr lang="es-ES" dirty="0" smtClean="0"/>
              <a:t>OBTENIENDO UN NUMERO ALEATORIO, HACER UN SCRIPT QUE VAYA DICIENDO QUE TAN CERCA SE ESTA DEL NUMERO</a:t>
            </a:r>
          </a:p>
          <a:p>
            <a:pPr lvl="1"/>
            <a:r>
              <a:rPr lang="es-ES" dirty="0" smtClean="0"/>
              <a:t>“Es menor”</a:t>
            </a:r>
          </a:p>
          <a:p>
            <a:pPr lvl="1"/>
            <a:r>
              <a:rPr lang="es-ES" dirty="0" smtClean="0"/>
              <a:t>“Es mayor”</a:t>
            </a:r>
          </a:p>
          <a:p>
            <a:pPr lvl="1"/>
            <a:r>
              <a:rPr lang="es-ES" dirty="0" smtClean="0"/>
              <a:t>rand();</a:t>
            </a:r>
            <a:endParaRPr lang="es-ES" dirty="0"/>
          </a:p>
        </p:txBody>
      </p:sp>
    </p:spTree>
    <p:extLst>
      <p:ext uri="{BB962C8B-B14F-4D97-AF65-F5344CB8AC3E}">
        <p14:creationId xmlns:p14="http://schemas.microsoft.com/office/powerpoint/2010/main" val="21288097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GRACIAS POR SU ATENCIÓN</a:t>
            </a:r>
            <a:endParaRPr lang="es-ES" dirty="0"/>
          </a:p>
        </p:txBody>
      </p:sp>
    </p:spTree>
    <p:extLst>
      <p:ext uri="{BB962C8B-B14F-4D97-AF65-F5344CB8AC3E}">
        <p14:creationId xmlns:p14="http://schemas.microsoft.com/office/powerpoint/2010/main" val="2199220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PHP Básico</a:t>
            </a:r>
            <a:endParaRPr lang="es-ES" dirty="0"/>
          </a:p>
        </p:txBody>
      </p:sp>
      <p:sp>
        <p:nvSpPr>
          <p:cNvPr id="3" name="Marcador de texto 2"/>
          <p:cNvSpPr>
            <a:spLocks noGrp="1"/>
          </p:cNvSpPr>
          <p:nvPr>
            <p:ph type="body" idx="1"/>
          </p:nvPr>
        </p:nvSpPr>
        <p:spPr/>
        <p:txBody>
          <a:bodyPr/>
          <a:lstStyle/>
          <a:p>
            <a:r>
              <a:rPr lang="es-ES" dirty="0" smtClean="0"/>
              <a:t>Sintaxis, Variables, tipos de dato y todo lo necesario para empezar su entrenamiento</a:t>
            </a:r>
            <a:endParaRPr lang="es-ES" dirty="0"/>
          </a:p>
        </p:txBody>
      </p:sp>
    </p:spTree>
    <p:extLst>
      <p:ext uri="{BB962C8B-B14F-4D97-AF65-F5344CB8AC3E}">
        <p14:creationId xmlns:p14="http://schemas.microsoft.com/office/powerpoint/2010/main" val="33556749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1327</TotalTime>
  <Words>4810</Words>
  <Application>Microsoft Office PowerPoint</Application>
  <PresentationFormat>Panorámica</PresentationFormat>
  <Paragraphs>975</Paragraphs>
  <Slides>85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85</vt:i4>
      </vt:variant>
    </vt:vector>
  </HeadingPairs>
  <TitlesOfParts>
    <vt:vector size="91" baseType="lpstr">
      <vt:lpstr>Arial</vt:lpstr>
      <vt:lpstr>Calibri</vt:lpstr>
      <vt:lpstr>Calibri Light</vt:lpstr>
      <vt:lpstr>Consolas</vt:lpstr>
      <vt:lpstr>Times New Roman</vt:lpstr>
      <vt:lpstr>Celestial</vt:lpstr>
      <vt:lpstr>FROM NOOB TO MASTER</vt:lpstr>
      <vt:lpstr>Erik Fernando viveros pacheco</vt:lpstr>
      <vt:lpstr>Juan cairo González resendiz</vt:lpstr>
      <vt:lpstr>¿Qué Es PHP?</vt:lpstr>
      <vt:lpstr>¿Qué Es PHP?</vt:lpstr>
      <vt:lpstr>INSTALACIÓN (Apache Server)</vt:lpstr>
      <vt:lpstr>INSTALAR HTTPD</vt:lpstr>
      <vt:lpstr>EJECUCIóN</vt:lpstr>
      <vt:lpstr>PHP Básico</vt:lpstr>
      <vt:lpstr>SINTAXIS</vt:lpstr>
      <vt:lpstr>Presentación de PowerPoint</vt:lpstr>
      <vt:lpstr>Presentación de PowerPoint</vt:lpstr>
      <vt:lpstr>TIPos de dato</vt:lpstr>
      <vt:lpstr>Booleano (Boolean)</vt:lpstr>
      <vt:lpstr>Presentación de PowerPoint</vt:lpstr>
      <vt:lpstr>Números Enteros (Integer)</vt:lpstr>
      <vt:lpstr>Presentación de PowerPoint</vt:lpstr>
      <vt:lpstr>Desbordamiento de enteros.</vt:lpstr>
      <vt:lpstr>Presentación de PowerPoint</vt:lpstr>
      <vt:lpstr>Números de punto flotante (float)</vt:lpstr>
      <vt:lpstr>Cadenas de caracteres (String)</vt:lpstr>
      <vt:lpstr>Presentación de PowerPoint</vt:lpstr>
      <vt:lpstr>Presentación de PowerPoint</vt:lpstr>
      <vt:lpstr>Variables</vt:lpstr>
      <vt:lpstr>Presentación de PowerPoint</vt:lpstr>
      <vt:lpstr>Variables por Referencia</vt:lpstr>
      <vt:lpstr>Ciclo de vida de una variable</vt:lpstr>
      <vt:lpstr>Presentación de PowerPoint</vt:lpstr>
      <vt:lpstr>Ámbito de las variables</vt:lpstr>
      <vt:lpstr>Presentación de PowerPoint</vt:lpstr>
      <vt:lpstr>Presentación de PowerPoint</vt:lpstr>
      <vt:lpstr>Presentación de PowerPoint</vt:lpstr>
      <vt:lpstr>Variables variables</vt:lpstr>
      <vt:lpstr>Constantes</vt:lpstr>
      <vt:lpstr>Presentación de PowerPoint</vt:lpstr>
      <vt:lpstr>Operadores</vt:lpstr>
      <vt:lpstr>¿Qué es una EXPRESIÓN?</vt:lpstr>
      <vt:lpstr>PreceDEncia de Operadores</vt:lpstr>
      <vt:lpstr>Presentación de PowerPoint</vt:lpstr>
      <vt:lpstr>Presentación de PowerPoint</vt:lpstr>
      <vt:lpstr>OPERAdores aritméticos</vt:lpstr>
      <vt:lpstr>Presentación de PowerPoint</vt:lpstr>
      <vt:lpstr>Operadores de Asignación</vt:lpstr>
      <vt:lpstr>Presentación de PowerPoint</vt:lpstr>
      <vt:lpstr>Operadores dE COMparación</vt:lpstr>
      <vt:lpstr>Presentación de PowerPoint</vt:lpstr>
      <vt:lpstr>Operador Ternario</vt:lpstr>
      <vt:lpstr>Operadores de incremento / decremento</vt:lpstr>
      <vt:lpstr>Presentación de PowerPoint</vt:lpstr>
      <vt:lpstr>Operadores Lógicos</vt:lpstr>
      <vt:lpstr>Presentación de PowerPoint</vt:lpstr>
      <vt:lpstr>Operadores bit a bit</vt:lpstr>
      <vt:lpstr>Presentación de PowerPoint</vt:lpstr>
      <vt:lpstr>Estructuras de control</vt:lpstr>
      <vt:lpstr>IF…else…elseif</vt:lpstr>
      <vt:lpstr>Presentación de PowerPoint</vt:lpstr>
      <vt:lpstr>Presentación de PowerPoint</vt:lpstr>
      <vt:lpstr>switch</vt:lpstr>
      <vt:lpstr>Presentación de PowerPoint</vt:lpstr>
      <vt:lpstr>WHILE</vt:lpstr>
      <vt:lpstr>DO - WHILE</vt:lpstr>
      <vt:lpstr>FOR</vt:lpstr>
      <vt:lpstr>FOREACH</vt:lpstr>
      <vt:lpstr>ARRAYS</vt:lpstr>
      <vt:lpstr>Presentación de PowerPoint</vt:lpstr>
      <vt:lpstr>Presentación de PowerPoint</vt:lpstr>
      <vt:lpstr>Presentación de PowerPoint</vt:lpstr>
      <vt:lpstr>Presentación de PowerPoint</vt:lpstr>
      <vt:lpstr>Presentación de PowerPoint</vt:lpstr>
      <vt:lpstr>FUNCIONES</vt:lpstr>
      <vt:lpstr>Presentación de PowerPoint</vt:lpstr>
      <vt:lpstr>Funciones VariabLEs</vt:lpstr>
      <vt:lpstr>Presentación de PowerPoint</vt:lpstr>
      <vt:lpstr>Funciones Anónimas</vt:lpstr>
      <vt:lpstr>USE</vt:lpstr>
      <vt:lpstr>FUNCIONES RECURSIVAS</vt:lpstr>
      <vt:lpstr>Variables Globales y predefinidas</vt:lpstr>
      <vt:lpstr>$_SERVER</vt:lpstr>
      <vt:lpstr>$_POST</vt:lpstr>
      <vt:lpstr>$_GET</vt:lpstr>
      <vt:lpstr>$_COOKIE</vt:lpstr>
      <vt:lpstr>$_REQUEST</vt:lpstr>
      <vt:lpstr>$_FILES</vt:lpstr>
      <vt:lpstr>EJERCICIO</vt:lpstr>
      <vt:lpstr>GRACIAS POR SU ATENCIÓN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NOOB TO MASTER</dc:title>
  <dc:creator>Erik Fernando Viveros Pacheco</dc:creator>
  <cp:lastModifiedBy>Erik Fernando Viveros Pacheco</cp:lastModifiedBy>
  <cp:revision>76</cp:revision>
  <cp:lastPrinted>2018-02-24T05:13:09Z</cp:lastPrinted>
  <dcterms:created xsi:type="dcterms:W3CDTF">2018-02-12T14:28:41Z</dcterms:created>
  <dcterms:modified xsi:type="dcterms:W3CDTF">2018-03-03T04:56:41Z</dcterms:modified>
</cp:coreProperties>
</file>