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12"/>
  </p:notesMasterIdLst>
  <p:handoutMasterIdLst>
    <p:handoutMasterId r:id="rId13"/>
  </p:handoutMasterIdLst>
  <p:sldIdLst>
    <p:sldId id="269" r:id="rId6"/>
    <p:sldId id="273" r:id="rId7"/>
    <p:sldId id="275" r:id="rId8"/>
    <p:sldId id="276" r:id="rId9"/>
    <p:sldId id="277" r:id="rId10"/>
    <p:sldId id="272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/>
  </p:normalViewPr>
  <p:slideViewPr>
    <p:cSldViewPr snapToGrid="0" snapToObjects="1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A732-A4AD-4522-B2BE-EB7057D7CF5F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‹Nº›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81F-AC8F-4D0A-9D3D-054EDA1A26C8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‹Nº›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DA5-416E-40CD-977F-95B9AE6C400A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FA2-5D8E-4EFA-B553-8ED3D3357851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653-D054-4682-85A4-34FDEC5F4E36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AFE-9FCE-477A-9124-C4B80AEF48C7}" type="datetime1">
              <a:rPr lang="nl-BE" smtClean="0"/>
              <a:t>11/07/2023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3EDC-A3F7-4F7C-85EB-8F5252324348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198-CB76-44C8-8B8B-C32C5E4E9FF6}" type="datetime1">
              <a:rPr lang="nl-BE" smtClean="0"/>
              <a:t>11/07/2023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46BC-7054-4704-BB7B-A94419D9C564}" type="datetime1">
              <a:rPr lang="nl-BE" smtClean="0"/>
              <a:t>11/07/2023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7283-2893-48B2-890F-992993862CB2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56CF81-9F3E-4E96-937E-A73BA19B893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‹Nº›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089BD7-EA0B-4494-9FFF-95E6CEB3208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‹Nº›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for cost estimation: </a:t>
            </a:r>
            <a:r>
              <a:rPr lang="en-US" dirty="0" err="1"/>
              <a:t>Hyperparameter</a:t>
            </a:r>
            <a:r>
              <a:rPr lang="en-US" dirty="0"/>
              <a:t> tuning</a:t>
            </a:r>
          </a:p>
        </p:txBody>
      </p:sp>
    </p:spTree>
    <p:extLst>
      <p:ext uri="{BB962C8B-B14F-4D97-AF65-F5344CB8AC3E}">
        <p14:creationId xmlns:p14="http://schemas.microsoft.com/office/powerpoint/2010/main" val="93935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setting + motivation (2-3)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Process overview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Optimization problem (1)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(2)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Clustering process (1)</a:t>
            </a:r>
          </a:p>
          <a:p>
            <a:r>
              <a:rPr lang="en-US" dirty="0"/>
              <a:t>Results thus far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output (6)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 (2)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tasks</a:t>
            </a:r>
            <a:r>
              <a:rPr lang="en-US" dirty="0"/>
              <a:t> (1)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7790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477CACE-81A8-A32A-6F08-5219E2840C74}"/>
              </a:ext>
            </a:extLst>
          </p:cNvPr>
          <p:cNvSpPr/>
          <p:nvPr/>
        </p:nvSpPr>
        <p:spPr>
          <a:xfrm>
            <a:off x="576000" y="3417294"/>
            <a:ext cx="11041200" cy="117931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95DB14D-886E-2C34-29F3-590BC33A39BB}"/>
              </a:ext>
            </a:extLst>
          </p:cNvPr>
          <p:cNvSpPr/>
          <p:nvPr/>
        </p:nvSpPr>
        <p:spPr>
          <a:xfrm>
            <a:off x="576000" y="2257048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B630C51-ED41-1900-35A4-E245F727C50D}"/>
              </a:ext>
            </a:extLst>
          </p:cNvPr>
          <p:cNvSpPr/>
          <p:nvPr/>
        </p:nvSpPr>
        <p:spPr>
          <a:xfrm>
            <a:off x="576000" y="1095375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3347B9-2362-791C-0E30-5A6B8F30506D}"/>
              </a:ext>
            </a:extLst>
          </p:cNvPr>
          <p:cNvSpPr txBox="1"/>
          <p:nvPr/>
        </p:nvSpPr>
        <p:spPr>
          <a:xfrm>
            <a:off x="737403" y="62723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ESOM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b="1" dirty="0">
                <a:solidFill>
                  <a:schemeClr val="bg1"/>
                </a:solidFill>
              </a:rPr>
              <a:t>E</a:t>
            </a:r>
            <a:r>
              <a:rPr lang="en-US" sz="1400" dirty="0">
                <a:solidFill>
                  <a:schemeClr val="bg1"/>
                </a:solidFill>
              </a:rPr>
              <a:t>nergy </a:t>
            </a:r>
            <a:r>
              <a:rPr lang="en-US" sz="1400" b="1" dirty="0">
                <a:solidFill>
                  <a:schemeClr val="bg1"/>
                </a:solidFill>
              </a:rPr>
              <a:t>S</a:t>
            </a:r>
            <a:r>
              <a:rPr lang="en-US" sz="1400" dirty="0">
                <a:solidFill>
                  <a:schemeClr val="bg1"/>
                </a:solidFill>
              </a:rPr>
              <a:t>ystem </a:t>
            </a:r>
            <a:r>
              <a:rPr lang="en-US" sz="1400" b="1" dirty="0">
                <a:solidFill>
                  <a:schemeClr val="bg1"/>
                </a:solidFill>
              </a:rPr>
              <a:t>O</a:t>
            </a:r>
            <a:r>
              <a:rPr lang="en-US" sz="1400" dirty="0">
                <a:solidFill>
                  <a:schemeClr val="bg1"/>
                </a:solidFill>
              </a:rPr>
              <a:t>ptimization </a:t>
            </a:r>
            <a:r>
              <a:rPr lang="en-US" sz="1400" b="1" dirty="0">
                <a:solidFill>
                  <a:schemeClr val="bg1"/>
                </a:solidFill>
              </a:rPr>
              <a:t>M</a:t>
            </a:r>
            <a:r>
              <a:rPr lang="en-US" sz="1400" dirty="0">
                <a:solidFill>
                  <a:schemeClr val="bg1"/>
                </a:solidFill>
              </a:rPr>
              <a:t>odel</a:t>
            </a:r>
          </a:p>
          <a:p>
            <a:r>
              <a:rPr lang="en-US" sz="1400" dirty="0">
                <a:solidFill>
                  <a:schemeClr val="bg1"/>
                </a:solidFill>
              </a:rPr>
              <a:t>**</a:t>
            </a:r>
            <a:r>
              <a:rPr lang="en-US" sz="1400" b="1" dirty="0">
                <a:solidFill>
                  <a:schemeClr val="bg1"/>
                </a:solidFill>
              </a:rPr>
              <a:t>ANN: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A</a:t>
            </a:r>
            <a:r>
              <a:rPr lang="en-US" sz="1400" dirty="0">
                <a:solidFill>
                  <a:schemeClr val="bg1"/>
                </a:solidFill>
              </a:rPr>
              <a:t>rtificial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eural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etwork</a:t>
            </a:r>
            <a:endParaRPr lang="en-GB" sz="1400" dirty="0">
              <a:solidFill>
                <a:schemeClr val="bg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9628373" y="1214423"/>
            <a:ext cx="1213706" cy="728223"/>
            <a:chOff x="10198340" y="754406"/>
            <a:chExt cx="1213706" cy="728223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CD820F7-D93B-2C43-B85E-A290397CE42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0820750" y="1572401"/>
            <a:ext cx="661008" cy="61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9628373" y="2380050"/>
            <a:ext cx="1213706" cy="728223"/>
            <a:chOff x="10198340" y="754406"/>
            <a:chExt cx="1213706" cy="728223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9F7A0FC-21A5-24D1-AC0A-44C1986A41F4}"/>
              </a:ext>
            </a:extLst>
          </p:cNvPr>
          <p:cNvGrpSpPr/>
          <p:nvPr/>
        </p:nvGrpSpPr>
        <p:grpSpPr>
          <a:xfrm>
            <a:off x="3178550" y="1235752"/>
            <a:ext cx="1213706" cy="728223"/>
            <a:chOff x="3204" y="754406"/>
            <a:chExt cx="1213706" cy="72822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D6348E97-B8B5-6E4C-FF13-55C95AE7CE01}"/>
                </a:ext>
              </a:extLst>
            </p:cNvPr>
            <p:cNvSpPr/>
            <p:nvPr/>
          </p:nvSpPr>
          <p:spPr>
            <a:xfrm>
              <a:off x="3204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849C74D9-5BE1-C22A-B361-21DC4085970C}"/>
                </a:ext>
              </a:extLst>
            </p:cNvPr>
            <p:cNvSpPr txBox="1"/>
            <p:nvPr/>
          </p:nvSpPr>
          <p:spPr>
            <a:xfrm>
              <a:off x="24533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Data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7427156" y="2381586"/>
            <a:ext cx="1213706" cy="728223"/>
            <a:chOff x="5100772" y="754406"/>
            <a:chExt cx="1213706" cy="728223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1E0BD0F-27AB-3CAE-DC45-734A2D9E5277}"/>
              </a:ext>
            </a:extLst>
          </p:cNvPr>
          <p:cNvGrpSpPr/>
          <p:nvPr/>
        </p:nvGrpSpPr>
        <p:grpSpPr>
          <a:xfrm>
            <a:off x="3785403" y="1963975"/>
            <a:ext cx="1461865" cy="780188"/>
            <a:chOff x="3785403" y="1963975"/>
            <a:chExt cx="1461865" cy="780188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AF9B056-4ACD-FEE3-068B-A1E75E9D7AD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785403" y="1963975"/>
              <a:ext cx="0" cy="78018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36E5D1C-4B7A-BD21-0313-440F35EB8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5403" y="2744163"/>
              <a:ext cx="146186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897FD0A-84CF-A56F-CB26-FB0861F9C40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418316" y="2744163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7" idx="3"/>
            <a:endCxn id="42" idx="1"/>
          </p:cNvCxnSpPr>
          <p:nvPr/>
        </p:nvCxnSpPr>
        <p:spPr>
          <a:xfrm flipV="1">
            <a:off x="8640862" y="27441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DF543FE-580C-9B5C-4A6D-A543BC01580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842079" y="27441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 flipV="1">
            <a:off x="4370927" y="1578535"/>
            <a:ext cx="5278775" cy="213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o 74">
            <a:extLst>
              <a:ext uri="{FF2B5EF4-FFF2-40B4-BE49-F238E27FC236}">
                <a16:creationId xmlns:a16="http://schemas.microsoft.com/office/drawing/2014/main" id="{F0D134DC-266D-7F8C-6C05-7C176A0A7555}"/>
              </a:ext>
            </a:extLst>
          </p:cNvPr>
          <p:cNvGrpSpPr/>
          <p:nvPr/>
        </p:nvGrpSpPr>
        <p:grpSpPr>
          <a:xfrm>
            <a:off x="9628373" y="3643091"/>
            <a:ext cx="1213706" cy="728223"/>
            <a:chOff x="10198340" y="754406"/>
            <a:chExt cx="1213706" cy="728223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C2DB3198-3F60-B037-A711-D9D3C74C5A39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: esquinas redondeadas 4">
              <a:extLst>
                <a:ext uri="{FF2B5EF4-FFF2-40B4-BE49-F238E27FC236}">
                  <a16:creationId xmlns:a16="http://schemas.microsoft.com/office/drawing/2014/main" id="{760B6D5E-606D-A7DE-8435-5419E84ACBF0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80E53C29-C5C9-4602-F89C-077DC303D05D}"/>
              </a:ext>
            </a:extLst>
          </p:cNvPr>
          <p:cNvGrpSpPr/>
          <p:nvPr/>
        </p:nvGrpSpPr>
        <p:grpSpPr>
          <a:xfrm>
            <a:off x="7427156" y="3644627"/>
            <a:ext cx="1213706" cy="728223"/>
            <a:chOff x="5100772" y="754406"/>
            <a:chExt cx="1213706" cy="728223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579E5B0F-3495-EA83-0453-716A14A6910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: esquinas redondeadas 4">
              <a:extLst>
                <a:ext uri="{FF2B5EF4-FFF2-40B4-BE49-F238E27FC236}">
                  <a16:creationId xmlns:a16="http://schemas.microsoft.com/office/drawing/2014/main" id="{41A6F466-3295-75CA-FB4A-674CF7B9EC53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4A31814-43BC-DC10-F933-C0E43C943CBE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18316" y="4007204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72B33A4-50C0-64E8-1081-63BC48D6B072}"/>
              </a:ext>
            </a:extLst>
          </p:cNvPr>
          <p:cNvCxnSpPr>
            <a:stCxn id="79" idx="3"/>
            <a:endCxn id="77" idx="1"/>
          </p:cNvCxnSpPr>
          <p:nvPr/>
        </p:nvCxnSpPr>
        <p:spPr>
          <a:xfrm flipV="1">
            <a:off x="8640862" y="4007203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6E8E2B7-A0D7-C30F-0625-518BF796471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842079" y="4007203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D8983116-743C-8D28-C91A-94332EEA3015}"/>
              </a:ext>
            </a:extLst>
          </p:cNvPr>
          <p:cNvGrpSpPr/>
          <p:nvPr/>
        </p:nvGrpSpPr>
        <p:grpSpPr>
          <a:xfrm>
            <a:off x="3094448" y="3672314"/>
            <a:ext cx="1213706" cy="728223"/>
            <a:chOff x="10198340" y="754406"/>
            <a:chExt cx="1213706" cy="728223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EAAEA1CC-F714-223D-18E0-D693C8961F4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ángulo: esquinas redondeadas 4">
              <a:extLst>
                <a:ext uri="{FF2B5EF4-FFF2-40B4-BE49-F238E27FC236}">
                  <a16:creationId xmlns:a16="http://schemas.microsoft.com/office/drawing/2014/main" id="{F02F1CD1-C6FB-2F2D-4A6C-6CDDABEE191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A75D3DB-6E93-AEB1-CEDD-43D278D1C804}"/>
              </a:ext>
            </a:extLst>
          </p:cNvPr>
          <p:cNvCxnSpPr>
            <a:cxnSpLocks/>
            <a:stCxn id="44" idx="1"/>
            <a:endCxn id="89" idx="1"/>
          </p:cNvCxnSpPr>
          <p:nvPr/>
        </p:nvCxnSpPr>
        <p:spPr>
          <a:xfrm rot="10800000" flipV="1">
            <a:off x="3115778" y="1599864"/>
            <a:ext cx="62773" cy="2436562"/>
          </a:xfrm>
          <a:prstGeom prst="bentConnector3">
            <a:avLst>
              <a:gd name="adj1" fmla="val 46416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8937D0-6574-40F0-198C-FE218B13A432}"/>
              </a:ext>
            </a:extLst>
          </p:cNvPr>
          <p:cNvCxnSpPr>
            <a:cxnSpLocks/>
            <a:stCxn id="89" idx="3"/>
            <a:endCxn id="141" idx="1"/>
          </p:cNvCxnSpPr>
          <p:nvPr/>
        </p:nvCxnSpPr>
        <p:spPr>
          <a:xfrm flipV="1">
            <a:off x="4286825" y="4029708"/>
            <a:ext cx="959987" cy="67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A712A95-57EC-6FA5-3FAD-75FB83EB8E6B}"/>
              </a:ext>
            </a:extLst>
          </p:cNvPr>
          <p:cNvSpPr txBox="1"/>
          <p:nvPr/>
        </p:nvSpPr>
        <p:spPr>
          <a:xfrm>
            <a:off x="576000" y="1263300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Benchmark:</a:t>
            </a:r>
          </a:p>
          <a:p>
            <a:r>
              <a:rPr lang="en-GB" sz="1600" dirty="0">
                <a:solidFill>
                  <a:schemeClr val="bg1"/>
                </a:solidFill>
              </a:rPr>
              <a:t>Full time horizon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95B727F-E10B-D263-881F-BE2F0616E139}"/>
              </a:ext>
            </a:extLst>
          </p:cNvPr>
          <p:cNvSpPr txBox="1"/>
          <p:nvPr/>
        </p:nvSpPr>
        <p:spPr>
          <a:xfrm>
            <a:off x="576000" y="2446183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Traditional: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8B333F7-4243-1963-E6AC-3E38288E951E}"/>
              </a:ext>
            </a:extLst>
          </p:cNvPr>
          <p:cNvSpPr txBox="1"/>
          <p:nvPr/>
        </p:nvSpPr>
        <p:spPr>
          <a:xfrm>
            <a:off x="576000" y="371053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Based in Costs: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30FD289A-9B72-76A9-E973-DA1C7718C2BB}"/>
              </a:ext>
            </a:extLst>
          </p:cNvPr>
          <p:cNvSpPr/>
          <p:nvPr/>
        </p:nvSpPr>
        <p:spPr>
          <a:xfrm>
            <a:off x="576000" y="4846453"/>
            <a:ext cx="11041200" cy="117931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06C49188-48EB-CC14-7DB5-0AFC99764816}"/>
              </a:ext>
            </a:extLst>
          </p:cNvPr>
          <p:cNvSpPr/>
          <p:nvPr/>
        </p:nvSpPr>
        <p:spPr>
          <a:xfrm>
            <a:off x="2793841" y="4946141"/>
            <a:ext cx="1846574" cy="99623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8928BE0F-5694-02C6-8C08-AE512B391D0F}"/>
              </a:ext>
            </a:extLst>
          </p:cNvPr>
          <p:cNvGrpSpPr/>
          <p:nvPr/>
        </p:nvGrpSpPr>
        <p:grpSpPr>
          <a:xfrm>
            <a:off x="5225939" y="5072251"/>
            <a:ext cx="1213706" cy="728223"/>
            <a:chOff x="6799961" y="754406"/>
            <a:chExt cx="1213706" cy="728223"/>
          </a:xfrm>
        </p:grpSpPr>
        <p:sp>
          <p:nvSpPr>
            <p:cNvPr id="117" name="Rectángulo: esquinas redondeadas 116">
              <a:extLst>
                <a:ext uri="{FF2B5EF4-FFF2-40B4-BE49-F238E27FC236}">
                  <a16:creationId xmlns:a16="http://schemas.microsoft.com/office/drawing/2014/main" id="{AC31F2D6-3064-CA6A-39EC-3C239983C877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8" name="Rectángulo: esquinas redondeadas 4">
              <a:extLst>
                <a:ext uri="{FF2B5EF4-FFF2-40B4-BE49-F238E27FC236}">
                  <a16:creationId xmlns:a16="http://schemas.microsoft.com/office/drawing/2014/main" id="{A5E17137-EDCD-00CC-0078-532F51B628E4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/>
                <a:t>(Investment benefit)</a:t>
              </a:r>
              <a:endParaRPr lang="en-US" sz="1100" b="1" kern="1200" dirty="0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E8EC4981-AFF7-B5AA-0806-FED14331D411}"/>
              </a:ext>
            </a:extLst>
          </p:cNvPr>
          <p:cNvGrpSpPr/>
          <p:nvPr/>
        </p:nvGrpSpPr>
        <p:grpSpPr>
          <a:xfrm>
            <a:off x="9628373" y="5072250"/>
            <a:ext cx="1213706" cy="728223"/>
            <a:chOff x="10198340" y="754406"/>
            <a:chExt cx="1213706" cy="728223"/>
          </a:xfrm>
        </p:grpSpPr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76B6A6D9-AE02-20DD-4F6C-DC3E375C440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Rectángulo: esquinas redondeadas 4">
              <a:extLst>
                <a:ext uri="{FF2B5EF4-FFF2-40B4-BE49-F238E27FC236}">
                  <a16:creationId xmlns:a16="http://schemas.microsoft.com/office/drawing/2014/main" id="{2E72BC96-6E7E-68C9-D880-40F22718B18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5BF4471-9CE8-A105-3E02-DF266BA96D4E}"/>
              </a:ext>
            </a:extLst>
          </p:cNvPr>
          <p:cNvGrpSpPr/>
          <p:nvPr/>
        </p:nvGrpSpPr>
        <p:grpSpPr>
          <a:xfrm>
            <a:off x="7427156" y="5073786"/>
            <a:ext cx="1213706" cy="728223"/>
            <a:chOff x="5100772" y="754406"/>
            <a:chExt cx="1213706" cy="728223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D14AA2EF-A273-67EF-7236-4EE00821C0A6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ectángulo: esquinas redondeadas 4">
              <a:extLst>
                <a:ext uri="{FF2B5EF4-FFF2-40B4-BE49-F238E27FC236}">
                  <a16:creationId xmlns:a16="http://schemas.microsoft.com/office/drawing/2014/main" id="{9B11ED20-3D1A-7F29-32C0-94D91D90E1BA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6B03308A-197C-E878-046B-87C9BD9C4955}"/>
              </a:ext>
            </a:extLst>
          </p:cNvPr>
          <p:cNvCxnSpPr>
            <a:cxnSpLocks/>
            <a:stCxn id="118" idx="3"/>
            <a:endCxn id="124" idx="1"/>
          </p:cNvCxnSpPr>
          <p:nvPr/>
        </p:nvCxnSpPr>
        <p:spPr>
          <a:xfrm flipV="1">
            <a:off x="6417860" y="5437898"/>
            <a:ext cx="1030625" cy="635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8C48F0E-8B0D-61F3-EADE-6C53C607830F}"/>
              </a:ext>
            </a:extLst>
          </p:cNvPr>
          <p:cNvCxnSpPr>
            <a:stCxn id="123" idx="3"/>
            <a:endCxn id="121" idx="1"/>
          </p:cNvCxnSpPr>
          <p:nvPr/>
        </p:nvCxnSpPr>
        <p:spPr>
          <a:xfrm flipV="1">
            <a:off x="8640862" y="54363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40AB6BB5-457A-60A4-D7E4-A243C1C2B839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10842079" y="54363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07B1EB7C-22C1-3238-46D5-7A1CFBA92D6E}"/>
              </a:ext>
            </a:extLst>
          </p:cNvPr>
          <p:cNvGrpSpPr/>
          <p:nvPr/>
        </p:nvGrpSpPr>
        <p:grpSpPr>
          <a:xfrm>
            <a:off x="3094448" y="5159396"/>
            <a:ext cx="1213706" cy="728223"/>
            <a:chOff x="10198340" y="754406"/>
            <a:chExt cx="1213706" cy="728223"/>
          </a:xfrm>
        </p:grpSpPr>
        <p:sp>
          <p:nvSpPr>
            <p:cNvPr id="129" name="Rectángulo: esquinas redondeadas 128">
              <a:extLst>
                <a:ext uri="{FF2B5EF4-FFF2-40B4-BE49-F238E27FC236}">
                  <a16:creationId xmlns:a16="http://schemas.microsoft.com/office/drawing/2014/main" id="{916A5184-3C9B-3BEB-725C-C55B4D48E91E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Rectángulo: esquinas redondeadas 4">
              <a:extLst>
                <a:ext uri="{FF2B5EF4-FFF2-40B4-BE49-F238E27FC236}">
                  <a16:creationId xmlns:a16="http://schemas.microsoft.com/office/drawing/2014/main" id="{C5962369-3BD8-18A4-4790-E6C448809E2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ANN: Cost Estimator</a:t>
              </a:r>
            </a:p>
          </p:txBody>
        </p:sp>
      </p:grp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FADF13FF-8634-2D95-BAAB-148F94C5D28F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4640415" y="5444256"/>
            <a:ext cx="60639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C3F9996C-D138-0C4E-69C8-22EECF533BA7}"/>
              </a:ext>
            </a:extLst>
          </p:cNvPr>
          <p:cNvSpPr txBox="1"/>
          <p:nvPr/>
        </p:nvSpPr>
        <p:spPr>
          <a:xfrm>
            <a:off x="576000" y="5139689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Proposal:</a:t>
            </a:r>
          </a:p>
          <a:p>
            <a:r>
              <a:rPr lang="en-GB" sz="1600" dirty="0">
                <a:solidFill>
                  <a:srgbClr val="000000"/>
                </a:solidFill>
              </a:rPr>
              <a:t>Split time horizon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F534D431-00FC-6C21-43E5-21EDB7F8D882}"/>
              </a:ext>
            </a:extLst>
          </p:cNvPr>
          <p:cNvSpPr txBox="1"/>
          <p:nvPr/>
        </p:nvSpPr>
        <p:spPr>
          <a:xfrm>
            <a:off x="2739338" y="4946141"/>
            <a:ext cx="1984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Investment Benefit Method</a:t>
            </a:r>
          </a:p>
        </p:txBody>
      </p: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5225939" y="3657703"/>
            <a:ext cx="1213706" cy="728223"/>
            <a:chOff x="6799961" y="754406"/>
            <a:chExt cx="1213706" cy="728223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6985FB44-DBF2-E252-F0BE-9A5F5E809B14}"/>
              </a:ext>
            </a:extLst>
          </p:cNvPr>
          <p:cNvGrpSpPr/>
          <p:nvPr/>
        </p:nvGrpSpPr>
        <p:grpSpPr>
          <a:xfrm>
            <a:off x="5225939" y="2381586"/>
            <a:ext cx="1213706" cy="728223"/>
            <a:chOff x="6799961" y="754406"/>
            <a:chExt cx="1213706" cy="728223"/>
          </a:xfrm>
        </p:grpSpPr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D07587DE-BA91-843C-8A39-7184F01F5D0B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4" name="Rectángulo: esquinas redondeadas 4">
              <a:extLst>
                <a:ext uri="{FF2B5EF4-FFF2-40B4-BE49-F238E27FC236}">
                  <a16:creationId xmlns:a16="http://schemas.microsoft.com/office/drawing/2014/main" id="{BC6B4860-7A0F-5D3A-3043-468360A2E897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Time Series</a:t>
              </a:r>
            </a:p>
          </p:txBody>
        </p:sp>
      </p:grp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44" idx="1"/>
            <a:endCxn id="115" idx="1"/>
          </p:cNvCxnSpPr>
          <p:nvPr/>
        </p:nvCxnSpPr>
        <p:spPr>
          <a:xfrm rot="10800000" flipV="1">
            <a:off x="2793842" y="1599864"/>
            <a:ext cx="384709" cy="3844392"/>
          </a:xfrm>
          <a:prstGeom prst="bentConnector3">
            <a:avLst>
              <a:gd name="adj1" fmla="val 15942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6C26F31-A82D-CF5C-FE9C-EE1A915EF0D8}"/>
              </a:ext>
            </a:extLst>
          </p:cNvPr>
          <p:cNvSpPr txBox="1"/>
          <p:nvPr/>
        </p:nvSpPr>
        <p:spPr>
          <a:xfrm>
            <a:off x="6225216" y="4786780"/>
            <a:ext cx="14269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(ANN + </a:t>
            </a:r>
            <a:r>
              <a:rPr lang="en-GB" sz="1100" b="1" dirty="0" err="1"/>
              <a:t>Kmedoids</a:t>
            </a:r>
            <a:r>
              <a:rPr lang="en-GB" sz="1100" b="1" dirty="0"/>
              <a:t>)</a:t>
            </a:r>
          </a:p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14A28C2C-765F-0A40-2ECB-E3B3643690E5}"/>
              </a:ext>
            </a:extLst>
          </p:cNvPr>
          <p:cNvSpPr txBox="1"/>
          <p:nvPr/>
        </p:nvSpPr>
        <p:spPr>
          <a:xfrm>
            <a:off x="6497726" y="3571729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6497726" y="232494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88854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Transmission Expansion Planning considering AC-OPF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5139193"/>
                  </p:ext>
                </p:extLst>
              </p:nvPr>
            </p:nvGraphicFramePr>
            <p:xfrm>
              <a:off x="1631503" y="1097128"/>
              <a:ext cx="8928994" cy="470393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898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𝑖𝑗𝑐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𝐶𝐹𝑇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𝒊𝒄𝒕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𝒊𝒋𝒄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𝑛𝑔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𝐷𝑈𝑅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𝐶𝑉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𝒈𝒑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𝒏𝒈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31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sz="1200" b="1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d>
                                  <m:d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𝑸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𝑺</m:t>
                                    </m:r>
                                  </m:sup>
                                </m:sSubSup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r>
                                  <a:rPr lang="es-ES" sz="1200" b="1" i="1" noProof="0" smtClean="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b="0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553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25141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200" b="0" kern="1200" noProof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𝒈𝒑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𝒏𝒈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5139193"/>
                  </p:ext>
                </p:extLst>
              </p:nvPr>
            </p:nvGraphicFramePr>
            <p:xfrm>
              <a:off x="1631503" y="1097128"/>
              <a:ext cx="8928994" cy="470393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970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r="-26333" b="-5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7468" r="-26333" b="-293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7468" r="-46154" b="-293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331915" r="-26333" b="-3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331915" r="-46154" b="-3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988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712281" r="-26333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712281" r="-46154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20225" r="-26333" b="-25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20225" r="-46154" b="-25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626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68421" r="-26333" b="-291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68421" r="-46154" b="-291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9635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1242857" r="-26333" b="-2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1242857" r="-46154" b="-2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70040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72174" r="-26333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72174" r="-46154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C02CA9D-65B3-A4AD-E5F8-B67ADB338BCC}"/>
              </a:ext>
            </a:extLst>
          </p:cNvPr>
          <p:cNvCxnSpPr>
            <a:cxnSpLocks/>
          </p:cNvCxnSpPr>
          <p:nvPr/>
        </p:nvCxnSpPr>
        <p:spPr>
          <a:xfrm>
            <a:off x="2670372" y="2613727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E21291A-1D54-FCD1-FD51-A53ECAE191C7}"/>
              </a:ext>
            </a:extLst>
          </p:cNvPr>
          <p:cNvCxnSpPr>
            <a:cxnSpLocks/>
          </p:cNvCxnSpPr>
          <p:nvPr/>
        </p:nvCxnSpPr>
        <p:spPr>
          <a:xfrm>
            <a:off x="2670372" y="331773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E7DEF00-F172-A1EB-9D12-98B6B1945476}"/>
              </a:ext>
            </a:extLst>
          </p:cNvPr>
          <p:cNvCxnSpPr>
            <a:cxnSpLocks/>
          </p:cNvCxnSpPr>
          <p:nvPr/>
        </p:nvCxnSpPr>
        <p:spPr>
          <a:xfrm>
            <a:off x="2670372" y="375470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B6C5267-1B0A-59F9-00E4-E51C30552081}"/>
              </a:ext>
            </a:extLst>
          </p:cNvPr>
          <p:cNvCxnSpPr>
            <a:cxnSpLocks/>
          </p:cNvCxnSpPr>
          <p:nvPr/>
        </p:nvCxnSpPr>
        <p:spPr>
          <a:xfrm>
            <a:off x="2670372" y="4248319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38A118-BA2C-6D27-81BD-97E2FC3003F4}"/>
              </a:ext>
            </a:extLst>
          </p:cNvPr>
          <p:cNvCxnSpPr>
            <a:cxnSpLocks/>
          </p:cNvCxnSpPr>
          <p:nvPr/>
        </p:nvCxnSpPr>
        <p:spPr>
          <a:xfrm>
            <a:off x="2670372" y="4661012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CB2CD12-6858-501B-DA16-73884F4B3AFE}"/>
              </a:ext>
            </a:extLst>
          </p:cNvPr>
          <p:cNvSpPr txBox="1"/>
          <p:nvPr/>
        </p:nvSpPr>
        <p:spPr>
          <a:xfrm rot="16200000">
            <a:off x="1664058" y="329480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Non-convex</a:t>
            </a:r>
          </a:p>
        </p:txBody>
      </p:sp>
    </p:spTree>
    <p:extLst>
      <p:ext uri="{BB962C8B-B14F-4D97-AF65-F5344CB8AC3E}">
        <p14:creationId xmlns:p14="http://schemas.microsoft.com/office/powerpoint/2010/main" val="253619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39">
            <a:extLst>
              <a:ext uri="{FF2B5EF4-FFF2-40B4-BE49-F238E27FC236}">
                <a16:creationId xmlns:a16="http://schemas.microsoft.com/office/drawing/2014/main" id="{8F218771-7B67-AD0D-6818-242A02660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822" y="3966740"/>
            <a:ext cx="3768003" cy="211644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Why considering AC-OPF?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DC14A6-2796-5F04-4BF1-47B4DFE9E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45" y="1398670"/>
            <a:ext cx="3040399" cy="27160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FCD37D3-A784-CE74-CE93-5062A093BC10}"/>
              </a:ext>
            </a:extLst>
          </p:cNvPr>
          <p:cNvSpPr txBox="1"/>
          <p:nvPr/>
        </p:nvSpPr>
        <p:spPr>
          <a:xfrm>
            <a:off x="1276627" y="1075548"/>
            <a:ext cx="138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RTS-GMLC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4824BAE-50CA-6C43-84D0-3B94C7072EE0}"/>
              </a:ext>
            </a:extLst>
          </p:cNvPr>
          <p:cNvSpPr txBox="1"/>
          <p:nvPr/>
        </p:nvSpPr>
        <p:spPr>
          <a:xfrm>
            <a:off x="258945" y="4049999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Source: Scenario Creation and Power Conditioning Strategies for </a:t>
            </a:r>
          </a:p>
          <a:p>
            <a:r>
              <a:rPr lang="en-GB" sz="800" dirty="0"/>
              <a:t>Operating Power Grids with Two-Stage Stochastic Economic Dispatch </a:t>
            </a:r>
          </a:p>
          <a:p>
            <a:r>
              <a:rPr lang="en-GB" sz="800" dirty="0"/>
              <a:t>Link: https://www.nrel.gov/docs/fy21osti/75363.pdf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30D5AC1-01C0-BF4B-A2F0-66E8420C5631}"/>
              </a:ext>
            </a:extLst>
          </p:cNvPr>
          <p:cNvCxnSpPr/>
          <p:nvPr/>
        </p:nvCxnSpPr>
        <p:spPr>
          <a:xfrm>
            <a:off x="3675265" y="1140977"/>
            <a:ext cx="0" cy="478239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upo 36">
            <a:extLst>
              <a:ext uri="{FF2B5EF4-FFF2-40B4-BE49-F238E27FC236}">
                <a16:creationId xmlns:a16="http://schemas.microsoft.com/office/drawing/2014/main" id="{79B88AB5-6C4A-6AFE-1B3C-D65678FA8265}"/>
              </a:ext>
            </a:extLst>
          </p:cNvPr>
          <p:cNvGrpSpPr/>
          <p:nvPr/>
        </p:nvGrpSpPr>
        <p:grpSpPr>
          <a:xfrm>
            <a:off x="3883822" y="1444880"/>
            <a:ext cx="3762409" cy="2320924"/>
            <a:chOff x="3831250" y="1699327"/>
            <a:chExt cx="3762409" cy="2320924"/>
          </a:xfrm>
        </p:grpSpPr>
        <p:pic>
          <p:nvPicPr>
            <p:cNvPr id="24" name="Gráfico 23">
              <a:extLst>
                <a:ext uri="{FF2B5EF4-FFF2-40B4-BE49-F238E27FC236}">
                  <a16:creationId xmlns:a16="http://schemas.microsoft.com/office/drawing/2014/main" id="{98F0593F-2979-6263-948D-4E1AFD9CB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31250" y="1699327"/>
              <a:ext cx="3762409" cy="2320924"/>
            </a:xfrm>
            <a:prstGeom prst="rect">
              <a:avLst/>
            </a:prstGeom>
          </p:spPr>
        </p:pic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8A4F6183-484B-73A1-7425-FD2FD8E6BE7A}"/>
                </a:ext>
              </a:extLst>
            </p:cNvPr>
            <p:cNvSpPr/>
            <p:nvPr/>
          </p:nvSpPr>
          <p:spPr>
            <a:xfrm>
              <a:off x="6434667" y="3429000"/>
              <a:ext cx="427951" cy="119785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57F71740-A484-384E-A9E6-01C8262F8C7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6094473" y="2739916"/>
              <a:ext cx="340194" cy="74897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E491B946-2BA5-6437-0232-36E4A5085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2618" y="2739916"/>
              <a:ext cx="82665" cy="6890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021336F5-17CA-E916-3AE3-0B2CDD3A5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7528" y="2232498"/>
              <a:ext cx="847755" cy="50741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</p:grp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20DF5BB-33F2-A867-3EF1-9CAC823D140E}"/>
              </a:ext>
            </a:extLst>
          </p:cNvPr>
          <p:cNvSpPr/>
          <p:nvPr/>
        </p:nvSpPr>
        <p:spPr>
          <a:xfrm>
            <a:off x="6096000" y="4806393"/>
            <a:ext cx="788068" cy="540489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BC7CAD1B-3551-16A8-5A27-B88B38EDC3CC}"/>
              </a:ext>
            </a:extLst>
          </p:cNvPr>
          <p:cNvSpPr/>
          <p:nvPr/>
        </p:nvSpPr>
        <p:spPr>
          <a:xfrm>
            <a:off x="4889089" y="4380271"/>
            <a:ext cx="545691" cy="486697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DB88E94-4EBF-F140-384F-E78D16909B94}"/>
              </a:ext>
            </a:extLst>
          </p:cNvPr>
          <p:cNvSpPr txBox="1"/>
          <p:nvPr/>
        </p:nvSpPr>
        <p:spPr>
          <a:xfrm>
            <a:off x="3999971" y="1116884"/>
            <a:ext cx="3534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Implications on the capacity planning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7DF0360-9111-9E38-ABFC-19E65F059C7D}"/>
              </a:ext>
            </a:extLst>
          </p:cNvPr>
          <p:cNvSpPr txBox="1"/>
          <p:nvPr/>
        </p:nvSpPr>
        <p:spPr>
          <a:xfrm>
            <a:off x="7893356" y="1116884"/>
            <a:ext cx="4094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Implications on the transmission expansion</a:t>
            </a:r>
          </a:p>
        </p:txBody>
      </p:sp>
    </p:spTree>
    <p:extLst>
      <p:ext uri="{BB962C8B-B14F-4D97-AF65-F5344CB8AC3E}">
        <p14:creationId xmlns:p14="http://schemas.microsoft.com/office/powerpoint/2010/main" val="272396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3" y="115326"/>
            <a:ext cx="10283407" cy="57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665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689c1b-2561-4a46-ae04-6449f963ff7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9B70DD9C08446A8443DF534F7285E" ma:contentTypeVersion="13" ma:contentTypeDescription="Create a new document." ma:contentTypeScope="" ma:versionID="ecc4e1277db930f2a9760bc5b361f436">
  <xsd:schema xmlns:xsd="http://www.w3.org/2001/XMLSchema" xmlns:xs="http://www.w3.org/2001/XMLSchema" xmlns:p="http://schemas.microsoft.com/office/2006/metadata/properties" xmlns:ns3="fd689c1b-2561-4a46-ae04-6449f963ff76" xmlns:ns4="04677cab-20cd-44d8-974c-14c664890eaa" targetNamespace="http://schemas.microsoft.com/office/2006/metadata/properties" ma:root="true" ma:fieldsID="494f09148d3a63d1912cdfb9c603bec2" ns3:_="" ns4:_="">
    <xsd:import namespace="fd689c1b-2561-4a46-ae04-6449f963ff76"/>
    <xsd:import namespace="04677cab-20cd-44d8-974c-14c664890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9c1b-2561-4a46-ae04-6449f963f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77cab-20cd-44d8-974c-14c664890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4D1958-5725-488F-A4D5-DA9E8FDB52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3CDF3A-BF48-4B5B-B3E9-7B37F916BE0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4677cab-20cd-44d8-974c-14c664890eaa"/>
    <ds:schemaRef ds:uri="fd689c1b-2561-4a46-ae04-6449f963ff76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8AB51F-98E0-4779-8180-600DAF31B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89c1b-2561-4a46-ae04-6449f963ff76"/>
    <ds:schemaRef ds:uri="04677cab-20cd-44d8-974c-14c664890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346</Words>
  <Application>Microsoft Office PowerPoint</Application>
  <PresentationFormat>Panorámica</PresentationFormat>
  <Paragraphs>94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Consolas</vt:lpstr>
      <vt:lpstr>Times New Roman</vt:lpstr>
      <vt:lpstr>KU Leuven</vt:lpstr>
      <vt:lpstr>KU Leuven Sedes</vt:lpstr>
      <vt:lpstr>Neural Network for cost estimation: Hyperparameter tuning</vt:lpstr>
      <vt:lpstr>Overview</vt:lpstr>
      <vt:lpstr>Process overview</vt:lpstr>
      <vt:lpstr>ESOM: Transmission Expansion Planning considering AC-OPF</vt:lpstr>
      <vt:lpstr>ESOM: Why considering AC-OPF?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2023-07-11T14:48:08Z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0x010100AF89B70DD9C08446A8443DF534F7285E</vt:lpwstr>
  </property>
</Properties>
</file>