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540-9209-4D7F-9F47-57962B069B0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A043-2D83-4258-A584-3D5E86E4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540-9209-4D7F-9F47-57962B069B0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A043-2D83-4258-A584-3D5E86E4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540-9209-4D7F-9F47-57962B069B0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A043-2D83-4258-A584-3D5E86E4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540-9209-4D7F-9F47-57962B069B0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A043-2D83-4258-A584-3D5E86E4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540-9209-4D7F-9F47-57962B069B0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A043-2D83-4258-A584-3D5E86E4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540-9209-4D7F-9F47-57962B069B0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A043-2D83-4258-A584-3D5E86E4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540-9209-4D7F-9F47-57962B069B0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A043-2D83-4258-A584-3D5E86E4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3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540-9209-4D7F-9F47-57962B069B0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A043-2D83-4258-A584-3D5E86E4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540-9209-4D7F-9F47-57962B069B0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A043-2D83-4258-A584-3D5E86E4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8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540-9209-4D7F-9F47-57962B069B0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A043-2D83-4258-A584-3D5E86E4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6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540-9209-4D7F-9F47-57962B069B0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A043-2D83-4258-A584-3D5E86E4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B540-9209-4D7F-9F47-57962B069B0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A043-2D83-4258-A584-3D5E86E4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51" y="3800325"/>
            <a:ext cx="1383964" cy="138396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65" y="3800325"/>
            <a:ext cx="1383964" cy="138396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590" y="3800325"/>
            <a:ext cx="1383964" cy="138396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/>
          <a:srcRect l="8394" r="9564"/>
          <a:stretch/>
        </p:blipFill>
        <p:spPr>
          <a:xfrm>
            <a:off x="172826" y="104185"/>
            <a:ext cx="11721548" cy="1905000"/>
          </a:xfrm>
          <a:prstGeom prst="rect">
            <a:avLst/>
          </a:prstGeom>
        </p:spPr>
      </p:pic>
      <p:grpSp>
        <p:nvGrpSpPr>
          <p:cNvPr id="62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2628425" y="5417156"/>
            <a:ext cx="1236817" cy="850115"/>
            <a:chOff x="10198340" y="737514"/>
            <a:chExt cx="1213706" cy="745115"/>
          </a:xfrm>
        </p:grpSpPr>
        <p:sp>
          <p:nvSpPr>
            <p:cNvPr id="63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4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ESOM</a:t>
              </a:r>
            </a:p>
          </p:txBody>
        </p:sp>
      </p:grpSp>
      <p:cxnSp>
        <p:nvCxnSpPr>
          <p:cNvPr id="65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endCxn id="68" idx="0"/>
          </p:cNvCxnSpPr>
          <p:nvPr/>
        </p:nvCxnSpPr>
        <p:spPr>
          <a:xfrm>
            <a:off x="1637483" y="1843384"/>
            <a:ext cx="0" cy="3460479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66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1015855" y="5417156"/>
            <a:ext cx="1236817" cy="830843"/>
            <a:chOff x="10198340" y="754406"/>
            <a:chExt cx="1213706" cy="728223"/>
          </a:xfrm>
        </p:grpSpPr>
        <p:sp>
          <p:nvSpPr>
            <p:cNvPr id="67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8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ESOM</a:t>
              </a:r>
            </a:p>
          </p:txBody>
        </p:sp>
      </p:grpSp>
      <p:cxnSp>
        <p:nvCxnSpPr>
          <p:cNvPr id="69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3246832" y="5064274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 flipH="1">
            <a:off x="3239385" y="1843384"/>
            <a:ext cx="14896" cy="1956941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71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4828339" y="5417156"/>
            <a:ext cx="1236817" cy="850115"/>
            <a:chOff x="10198340" y="737514"/>
            <a:chExt cx="1213706" cy="745115"/>
          </a:xfrm>
        </p:grpSpPr>
        <p:sp>
          <p:nvSpPr>
            <p:cNvPr id="72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3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ESOM</a:t>
              </a:r>
            </a:p>
          </p:txBody>
        </p:sp>
      </p:grpSp>
      <p:cxnSp>
        <p:nvCxnSpPr>
          <p:cNvPr id="75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5064274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7" y="1823448"/>
            <a:ext cx="0" cy="50138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3480261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1823448"/>
            <a:ext cx="0" cy="50138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7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8232911" y="2047072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Relaxed ESOM</a:t>
            </a:r>
            <a:endParaRPr lang="en-GB" sz="1100" b="1" dirty="0">
              <a:solidFill>
                <a:srgbClr val="2F4D5D"/>
              </a:solidFill>
              <a:latin typeface="Arial" panose="020B0604020202020204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597" y="2300689"/>
            <a:ext cx="2722301" cy="108892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741" y="2306808"/>
            <a:ext cx="2691703" cy="1076682"/>
          </a:xfrm>
          <a:prstGeom prst="rect">
            <a:avLst/>
          </a:prstGeom>
        </p:spPr>
      </p:pic>
      <p:grpSp>
        <p:nvGrpSpPr>
          <p:cNvPr id="9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7418184" y="4022977"/>
            <a:ext cx="1236817" cy="850116"/>
            <a:chOff x="10198340" y="737513"/>
            <a:chExt cx="1213706" cy="745116"/>
          </a:xfrm>
        </p:grpSpPr>
        <p:sp>
          <p:nvSpPr>
            <p:cNvPr id="9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9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4" y="737513"/>
              <a:ext cx="1171049" cy="68556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ML algorithm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9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3447066"/>
            <a:ext cx="0" cy="50138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4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7980057" y="349410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Training</a:t>
            </a:r>
            <a:endParaRPr lang="en-GB" sz="1100" b="1" dirty="0">
              <a:solidFill>
                <a:srgbClr val="2F4D5D"/>
              </a:solidFill>
              <a:latin typeface="Arial" panose="020B0604020202020204"/>
            </a:endParaRPr>
          </a:p>
        </p:txBody>
      </p:sp>
      <p:cxnSp>
        <p:nvCxnSpPr>
          <p:cNvPr id="95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92" idx="3"/>
            <a:endCxn id="89" idx="3"/>
          </p:cNvCxnSpPr>
          <p:nvPr/>
        </p:nvCxnSpPr>
        <p:spPr>
          <a:xfrm flipV="1">
            <a:off x="8633272" y="2845149"/>
            <a:ext cx="749172" cy="1568914"/>
          </a:xfrm>
          <a:prstGeom prst="bentConnector3">
            <a:avLst>
              <a:gd name="adj1" fmla="val 80314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1071" y="2303749"/>
            <a:ext cx="2707002" cy="1082800"/>
          </a:xfrm>
          <a:prstGeom prst="rect">
            <a:avLst/>
          </a:prstGeom>
        </p:spPr>
      </p:pic>
      <p:cxnSp>
        <p:nvCxnSpPr>
          <p:cNvPr id="97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754571" y="3530495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8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10714465" y="3478686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Clustering</a:t>
            </a:r>
          </a:p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Method</a:t>
            </a:r>
          </a:p>
        </p:txBody>
      </p:sp>
      <p:grpSp>
        <p:nvGrpSpPr>
          <p:cNvPr id="99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10136164" y="5417156"/>
            <a:ext cx="1236817" cy="850115"/>
            <a:chOff x="10198340" y="737514"/>
            <a:chExt cx="1213706" cy="745115"/>
          </a:xfrm>
        </p:grpSpPr>
        <p:sp>
          <p:nvSpPr>
            <p:cNvPr id="100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01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ESOM</a:t>
              </a:r>
            </a:p>
          </p:txBody>
        </p:sp>
      </p:grpSp>
      <p:cxnSp>
        <p:nvCxnSpPr>
          <p:cNvPr id="10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982898" y="5076575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9196317" y="3485259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Evaluation</a:t>
            </a:r>
            <a:endParaRPr lang="en-GB" sz="1100" b="1" dirty="0">
              <a:solidFill>
                <a:srgbClr val="2F4D5D"/>
              </a:solidFill>
              <a:latin typeface="Arial" panose="020B0604020202020204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015854" y="1923931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2641438" y="1923931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845109" y="1850063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444609" y="1850063"/>
            <a:ext cx="4168623" cy="4529077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105591" y="488602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D18E"/>
                </a:solidFill>
                <a:latin typeface="Arial" panose="020B0604020202020204"/>
              </a:rPr>
              <a:t>No temporal reduction</a:t>
            </a:r>
            <a:endParaRPr lang="en-US" b="1" dirty="0">
              <a:solidFill>
                <a:srgbClr val="A9D18E"/>
              </a:solidFill>
              <a:latin typeface="Arial" panose="020B0604020202020204"/>
            </a:endParaRP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2815749" y="487960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D18E"/>
                </a:solidFill>
                <a:latin typeface="Arial" panose="020B0604020202020204"/>
              </a:rPr>
              <a:t>Input-based clustering</a:t>
            </a:r>
            <a:endParaRPr lang="en-US" b="1" dirty="0">
              <a:solidFill>
                <a:srgbClr val="A9D18E"/>
              </a:solidFill>
              <a:latin typeface="Arial" panose="020B0604020202020204"/>
            </a:endParaRPr>
          </a:p>
        </p:txBody>
      </p:sp>
      <p:sp>
        <p:nvSpPr>
          <p:cNvPr id="110" name="TextBox 109"/>
          <p:cNvSpPr txBox="1"/>
          <p:nvPr/>
        </p:nvSpPr>
        <p:spPr>
          <a:xfrm rot="5400000">
            <a:off x="5209050" y="5078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D18E"/>
                </a:solidFill>
                <a:latin typeface="Arial" panose="020B0604020202020204"/>
              </a:rPr>
              <a:t>Ex-post clustering</a:t>
            </a:r>
            <a:endParaRPr lang="en-US" b="1" dirty="0">
              <a:solidFill>
                <a:srgbClr val="A9D18E"/>
              </a:solidFill>
              <a:latin typeface="Arial" panose="020B0604020202020204"/>
            </a:endParaRPr>
          </a:p>
        </p:txBody>
      </p:sp>
      <p:sp>
        <p:nvSpPr>
          <p:cNvPr id="111" name="TextBox 110"/>
          <p:cNvSpPr txBox="1"/>
          <p:nvPr/>
        </p:nvSpPr>
        <p:spPr>
          <a:xfrm rot="5400000">
            <a:off x="10333824" y="4718346"/>
            <a:ext cx="30075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A9D18E"/>
                </a:solidFill>
                <a:latin typeface="Arial" panose="020B0604020202020204"/>
              </a:rPr>
              <a:t>NN-assisted </a:t>
            </a:r>
            <a:r>
              <a:rPr lang="en-US" sz="1500" b="1" dirty="0" smtClean="0">
                <a:solidFill>
                  <a:srgbClr val="A9D18E"/>
                </a:solidFill>
                <a:latin typeface="Arial" panose="020B0604020202020204"/>
              </a:rPr>
              <a:t>ex-post </a:t>
            </a:r>
            <a:r>
              <a:rPr lang="en-US" sz="1500" b="1" dirty="0">
                <a:solidFill>
                  <a:srgbClr val="A9D18E"/>
                </a:solidFill>
                <a:latin typeface="Arial" panose="020B0604020202020204"/>
              </a:rPr>
              <a:t>clustering</a:t>
            </a:r>
            <a:endParaRPr lang="en-US" sz="1500" b="1" dirty="0">
              <a:solidFill>
                <a:srgbClr val="A9D18E"/>
              </a:solidFill>
              <a:latin typeface="Arial" panose="020B0604020202020204"/>
            </a:endParaRPr>
          </a:p>
        </p:txBody>
      </p:sp>
      <p:grpSp>
        <p:nvGrpSpPr>
          <p:cNvPr id="79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31034" y="4076886"/>
            <a:ext cx="1236817" cy="830843"/>
            <a:chOff x="5100772" y="754406"/>
            <a:chExt cx="1213706" cy="728223"/>
          </a:xfrm>
        </p:grpSpPr>
        <p:sp>
          <p:nvSpPr>
            <p:cNvPr id="80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E7B037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1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Representative Time Series</a:t>
              </a:r>
            </a:p>
          </p:txBody>
        </p:sp>
      </p:grpSp>
      <p:grpSp>
        <p:nvGrpSpPr>
          <p:cNvPr id="76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31034" y="2429728"/>
            <a:ext cx="1236817" cy="830843"/>
            <a:chOff x="6799961" y="754406"/>
            <a:chExt cx="1213706" cy="728223"/>
          </a:xfrm>
        </p:grpSpPr>
        <p:sp>
          <p:nvSpPr>
            <p:cNvPr id="77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2F4D5D">
                    <a:lumMod val="110000"/>
                    <a:satMod val="105000"/>
                    <a:tint val="67000"/>
                  </a:srgbClr>
                </a:gs>
                <a:gs pos="50000">
                  <a:srgbClr val="2F4D5D">
                    <a:lumMod val="105000"/>
                    <a:satMod val="103000"/>
                    <a:tint val="73000"/>
                  </a:srgbClr>
                </a:gs>
                <a:gs pos="100000">
                  <a:srgbClr val="2F4D5D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2F4D5D"/>
              </a:solidFill>
              <a:prstDash val="solid"/>
              <a:miter lim="800000"/>
            </a:ln>
            <a:effectLst/>
          </p:spPr>
        </p:sp>
        <p:sp>
          <p:nvSpPr>
            <p:cNvPr id="78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Features</a:t>
              </a:r>
            </a:p>
          </p:txBody>
        </p:sp>
      </p:grpSp>
      <p:sp>
        <p:nvSpPr>
          <p:cNvPr id="8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659202" y="204359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Relaxed ESOM</a:t>
            </a:r>
            <a:endParaRPr lang="en-GB" sz="1100" b="1" dirty="0">
              <a:solidFill>
                <a:srgbClr val="2F4D5D"/>
              </a:solidFill>
              <a:latin typeface="Arial" panose="020B0604020202020204"/>
            </a:endParaRPr>
          </a:p>
        </p:txBody>
      </p:sp>
      <p:sp>
        <p:nvSpPr>
          <p:cNvPr id="85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446748" y="3428452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Clustering</a:t>
            </a:r>
          </a:p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Method</a:t>
            </a:r>
          </a:p>
        </p:txBody>
      </p:sp>
      <p:sp>
        <p:nvSpPr>
          <p:cNvPr id="74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3246833" y="3386775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Clustering</a:t>
            </a:r>
          </a:p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47734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 Phillips</dc:creator>
  <cp:lastModifiedBy>Kristof Phillips</cp:lastModifiedBy>
  <cp:revision>3</cp:revision>
  <dcterms:created xsi:type="dcterms:W3CDTF">2023-09-25T12:28:58Z</dcterms:created>
  <dcterms:modified xsi:type="dcterms:W3CDTF">2023-09-25T12:33:32Z</dcterms:modified>
</cp:coreProperties>
</file>