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6"/>
  </p:notesMasterIdLst>
  <p:handoutMasterIdLst>
    <p:handoutMasterId r:id="rId17"/>
  </p:handoutMasterIdLst>
  <p:sldIdLst>
    <p:sldId id="269" r:id="rId6"/>
    <p:sldId id="273" r:id="rId7"/>
    <p:sldId id="277" r:id="rId8"/>
    <p:sldId id="278" r:id="rId9"/>
    <p:sldId id="279" r:id="rId10"/>
    <p:sldId id="280" r:id="rId11"/>
    <p:sldId id="275" r:id="rId12"/>
    <p:sldId id="276" r:id="rId13"/>
    <p:sldId id="272" r:id="rId14"/>
    <p:sldId id="281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</a:t>
            </a:r>
            <a:r>
              <a:rPr lang="en-US" dirty="0" smtClean="0"/>
              <a:t>estimated </a:t>
            </a:r>
            <a:r>
              <a:rPr lang="en-US" smtClean="0"/>
              <a:t>line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 </a:t>
            </a:r>
          </a:p>
          <a:p>
            <a:pPr lvl="1"/>
            <a:r>
              <a:rPr lang="en-US" dirty="0" smtClean="0"/>
              <a:t>Estimate hourly operational cost </a:t>
            </a:r>
            <a:r>
              <a:rPr lang="en-US" dirty="0" smtClean="0">
                <a:sym typeface="Wingdings" panose="05000000000000000000" pitchFamily="2" charset="2"/>
              </a:rPr>
              <a:t>of the OPF problem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Sensitive to time-series changes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Sensitive to physical network changes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Approach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Neural network works on hourly basis  Estimates one cost value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Single output (cost)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Input contains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Demand (per node)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Renewable availability factors (per technology per location)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Admittance matrix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Size of input vector quickly grows with number </a:t>
            </a:r>
            <a:r>
              <a:rPr lang="en-US" smtClean="0">
                <a:sym typeface="Wingdings" panose="05000000000000000000" pitchFamily="2" charset="2"/>
              </a:rPr>
              <a:t>of buses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for cost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8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A1466-7CC8-41DA-92ED-AABE114C2831}"/>
              </a:ext>
            </a:extLst>
          </p:cNvPr>
          <p:cNvSpPr txBox="1"/>
          <p:nvPr/>
        </p:nvSpPr>
        <p:spPr>
          <a:xfrm>
            <a:off x="576000" y="1638915"/>
            <a:ext cx="66489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  <a:r>
              <a:rPr lang="nl-BE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nl-BE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Transmission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expansion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planning (TEP)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calculating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Optimal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Power Flow (OPF)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computationally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heavy,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especially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formulations</a:t>
            </a:r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Temporal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aggregation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size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Clustering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periods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nl-BE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find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days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spatially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resolved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system?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Ex-post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Multitude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OPFs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solved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Transmission Expansion Planning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candidates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discrete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quantities</a:t>
            </a:r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Weather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Might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still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computationally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intensive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Literature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shows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ML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methods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accurately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approximate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results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fast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085210" cy="4464000"/>
          </a:xfrm>
        </p:spPr>
        <p:txBody>
          <a:bodyPr/>
          <a:lstStyle/>
          <a:p>
            <a:r>
              <a:rPr lang="en-US" dirty="0" smtClean="0"/>
              <a:t>TEP is based on calculating the demanding OPF problem</a:t>
            </a:r>
          </a:p>
          <a:p>
            <a:r>
              <a:rPr lang="en-US" dirty="0" smtClean="0"/>
              <a:t>Increasing share of renewables </a:t>
            </a:r>
            <a:r>
              <a:rPr lang="en-US" dirty="0" smtClean="0">
                <a:sym typeface="Wingdings" panose="05000000000000000000" pitchFamily="2" charset="2"/>
              </a:rPr>
              <a:t> Rising </a:t>
            </a:r>
            <a:r>
              <a:rPr lang="en-US" dirty="0" smtClean="0"/>
              <a:t>variability in system operation</a:t>
            </a:r>
          </a:p>
          <a:p>
            <a:r>
              <a:rPr lang="en-US" dirty="0" smtClean="0"/>
              <a:t>Temporal reduction techniques </a:t>
            </a:r>
            <a:r>
              <a:rPr lang="en-US" dirty="0" smtClean="0">
                <a:sym typeface="Wingdings" panose="05000000000000000000" pitchFamily="2" charset="2"/>
              </a:rPr>
              <a:t> Representative periods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transmission expansion planning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408234" y="1519349"/>
            <a:ext cx="4898740" cy="1170877"/>
            <a:chOff x="6408234" y="1519349"/>
            <a:chExt cx="4898740" cy="1170877"/>
          </a:xfrm>
        </p:grpSpPr>
        <p:sp>
          <p:nvSpPr>
            <p:cNvPr id="9" name="Rounded Rectangle 8"/>
            <p:cNvSpPr/>
            <p:nvPr/>
          </p:nvSpPr>
          <p:spPr>
            <a:xfrm>
              <a:off x="6408234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Capture variability in system operating conditions (weather)</a:t>
              </a:r>
              <a:endParaRPr lang="en-US" sz="16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98311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Accurately represent physical constraints of network</a:t>
              </a:r>
              <a:endParaRPr lang="en-US" sz="1600" dirty="0"/>
            </a:p>
          </p:txBody>
        </p:sp>
      </p:grpSp>
      <p:sp>
        <p:nvSpPr>
          <p:cNvPr id="15" name="Down Arrow 14"/>
          <p:cNvSpPr/>
          <p:nvPr/>
        </p:nvSpPr>
        <p:spPr>
          <a:xfrm>
            <a:off x="7170051" y="2754776"/>
            <a:ext cx="3293690" cy="812940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Many demanding OPFS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7612564" y="3621790"/>
            <a:ext cx="2408663" cy="695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Computational tractability</a:t>
            </a:r>
            <a:endParaRPr lang="en-US" sz="1600" dirty="0"/>
          </a:p>
        </p:txBody>
      </p:sp>
      <p:sp>
        <p:nvSpPr>
          <p:cNvPr id="18" name="Down Arrow 17"/>
          <p:cNvSpPr/>
          <p:nvPr/>
        </p:nvSpPr>
        <p:spPr>
          <a:xfrm>
            <a:off x="7170051" y="4371150"/>
            <a:ext cx="3338564" cy="758412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Temporal reduction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7751595" y="5183773"/>
            <a:ext cx="2293431" cy="7492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Representative periods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67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253695" cy="4464000"/>
          </a:xfrm>
        </p:spPr>
        <p:txBody>
          <a:bodyPr/>
          <a:lstStyle/>
          <a:p>
            <a:r>
              <a:rPr lang="en-US" dirty="0" smtClean="0"/>
              <a:t>How to find representative periods for a spatially resolved system with complex interactions?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Ex-post clustering = use simplified model to extract features relevant for your problem and cluster on those 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finding representative periods</a:t>
            </a:r>
            <a:endParaRPr lang="en-US" dirty="0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E6D857EB-149F-7233-A636-9C9EBE0F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83" y="1656000"/>
            <a:ext cx="6740434" cy="37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4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9482400" cy="4464000"/>
          </a:xfrm>
        </p:spPr>
        <p:txBody>
          <a:bodyPr/>
          <a:lstStyle/>
          <a:p>
            <a:r>
              <a:rPr lang="en-US" dirty="0" smtClean="0"/>
              <a:t>Proposed feature for clustering for TEP: Investment benefit of individual lines</a:t>
            </a:r>
          </a:p>
          <a:p>
            <a:pPr lvl="1"/>
            <a:r>
              <a:rPr lang="en-US" dirty="0" smtClean="0"/>
              <a:t>Many possible candidates </a:t>
            </a:r>
          </a:p>
          <a:p>
            <a:pPr lvl="1"/>
            <a:r>
              <a:rPr lang="en-US" dirty="0" smtClean="0"/>
              <a:t>Many discrete values for expansion </a:t>
            </a:r>
          </a:p>
          <a:p>
            <a:pPr lvl="1"/>
            <a:r>
              <a:rPr lang="en-US" dirty="0" smtClean="0"/>
              <a:t>Weather year sensitivity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A multitude of OPFs to be solved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Replace part of the calculation with a machine-learning algorithm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finding representative periods</a:t>
            </a:r>
          </a:p>
        </p:txBody>
      </p:sp>
    </p:spTree>
    <p:extLst>
      <p:ext uri="{BB962C8B-B14F-4D97-AF65-F5344CB8AC3E}">
        <p14:creationId xmlns:p14="http://schemas.microsoft.com/office/powerpoint/2010/main" val="36453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06C49188-48EB-CC14-7DB5-0AFC99764816}"/>
              </a:ext>
            </a:extLst>
          </p:cNvPr>
          <p:cNvSpPr/>
          <p:nvPr/>
        </p:nvSpPr>
        <p:spPr>
          <a:xfrm>
            <a:off x="2793841" y="4946141"/>
            <a:ext cx="1846574" cy="9962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7B1EB7C-22C1-3238-46D5-7A1CFBA92D6E}"/>
              </a:ext>
            </a:extLst>
          </p:cNvPr>
          <p:cNvGrpSpPr/>
          <p:nvPr/>
        </p:nvGrpSpPr>
        <p:grpSpPr>
          <a:xfrm>
            <a:off x="3094448" y="5159396"/>
            <a:ext cx="1213706" cy="728223"/>
            <a:chOff x="10198340" y="754406"/>
            <a:chExt cx="1213706" cy="728223"/>
          </a:xfrm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916A5184-3C9B-3BEB-725C-C55B4D48E91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C5962369-3BD8-18A4-4790-E6C448809E2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ANN: Cost Estimator</a:t>
              </a:r>
            </a:p>
          </p:txBody>
        </p:sp>
      </p:grp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534D431-00FC-6C21-43E5-21EDB7F8D882}"/>
              </a:ext>
            </a:extLst>
          </p:cNvPr>
          <p:cNvSpPr txBox="1"/>
          <p:nvPr/>
        </p:nvSpPr>
        <p:spPr>
          <a:xfrm>
            <a:off x="2739338" y="4946141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Investment Benefit Method</a:t>
            </a:r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3682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5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72174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72174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http://schemas.microsoft.com/office/2006/documentManagement/types"/>
    <ds:schemaRef ds:uri="fd689c1b-2561-4a46-ae04-6449f963ff7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908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SimSun</vt:lpstr>
      <vt:lpstr>Arial</vt:lpstr>
      <vt:lpstr>Calibri</vt:lpstr>
      <vt:lpstr>Cambria Math</vt:lpstr>
      <vt:lpstr>Consolas</vt:lpstr>
      <vt:lpstr>Times New Roman</vt:lpstr>
      <vt:lpstr>Wingdings</vt:lpstr>
      <vt:lpstr>KU Leuven</vt:lpstr>
      <vt:lpstr>KU Leuven Sedes</vt:lpstr>
      <vt:lpstr>Neural Network for estimated line benefits</vt:lpstr>
      <vt:lpstr>Overview</vt:lpstr>
      <vt:lpstr>Problem setting</vt:lpstr>
      <vt:lpstr>Background: transmission expansion planning</vt:lpstr>
      <vt:lpstr>Motivation: finding representative periods</vt:lpstr>
      <vt:lpstr>Motivation: finding representative periods</vt:lpstr>
      <vt:lpstr>Process overview</vt:lpstr>
      <vt:lpstr>ESOM: Transmission Expansion Planning considering AC-OPF</vt:lpstr>
      <vt:lpstr>PowerPoint Presentation</vt:lpstr>
      <vt:lpstr>Neural Network for cost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2023-07-11T16:33:23Z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