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6"/>
  </p:notesMasterIdLst>
  <p:handoutMasterIdLst>
    <p:handoutMasterId r:id="rId17"/>
  </p:handoutMasterIdLst>
  <p:sldIdLst>
    <p:sldId id="269" r:id="rId6"/>
    <p:sldId id="273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3903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028125" r="-26333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028125" r="-46154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627826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627826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F1167A-D1D8-A424-E91C-4809B7BAABD0}"/>
              </a:ext>
            </a:extLst>
          </p:cNvPr>
          <p:cNvSpPr/>
          <p:nvPr/>
        </p:nvSpPr>
        <p:spPr>
          <a:xfrm>
            <a:off x="526693" y="4852910"/>
            <a:ext cx="3321169" cy="12939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Getting a MILP model by applying: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Disjunctive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Piecewise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McCormick envelopes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>
            <a:extLst>
              <a:ext uri="{FF2B5EF4-FFF2-40B4-BE49-F238E27FC236}">
                <a16:creationId xmlns:a16="http://schemas.microsoft.com/office/drawing/2014/main" id="{10825553-5F40-C8EB-8299-F9DBA226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3968370"/>
            <a:ext cx="3779520" cy="21275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" y="2155064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83194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80639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779948" y="111688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Gen.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435888" y="4545115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21919" y="482975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A0B8B79-8998-322D-3152-B50FDB891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D498B52-F796-8372-41E2-F01A69A9CA10}"/>
              </a:ext>
            </a:extLst>
          </p:cNvPr>
          <p:cNvSpPr/>
          <p:nvPr/>
        </p:nvSpPr>
        <p:spPr>
          <a:xfrm>
            <a:off x="7975139" y="126338"/>
            <a:ext cx="3786996" cy="85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ACOPF’s problem size is ~4x-6x of the DCOPF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Computation burden: ~6x-10x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428713" cy="446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 </a:t>
            </a:r>
          </a:p>
          <a:p>
            <a:r>
              <a:rPr lang="en-US" dirty="0"/>
              <a:t>Estimate the hourly operational cost </a:t>
            </a:r>
            <a:r>
              <a:rPr lang="en-US" dirty="0">
                <a:sym typeface="Wingdings" panose="05000000000000000000" pitchFamily="2" charset="2"/>
              </a:rPr>
              <a:t>of the OPF problem</a:t>
            </a:r>
          </a:p>
          <a:p>
            <a:r>
              <a:rPr lang="en-US" dirty="0">
                <a:sym typeface="Wingdings" panose="05000000000000000000" pitchFamily="2" charset="2"/>
              </a:rPr>
              <a:t>Sensitive to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time-series changes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physical network changes 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Approach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Neural network works on hourly basis  Estimates one cost value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Single output (cost)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Input contains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Demand (per node)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Renewable availability factors (per technology per location)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Admittance matrix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Size of input vector quickly grows with number of buses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339451" y="1789463"/>
            <a:ext cx="1020404" cy="370867"/>
            <a:chOff x="7339451" y="1728010"/>
            <a:chExt cx="1020404" cy="370867"/>
          </a:xfrm>
        </p:grpSpPr>
        <p:sp>
          <p:nvSpPr>
            <p:cNvPr id="6" name="Oval 5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5469775" y="1918005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layer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522922" y="5488070"/>
            <a:ext cx="1420515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output</a:t>
            </a:r>
          </a:p>
        </p:txBody>
      </p:sp>
      <p:sp>
        <p:nvSpPr>
          <p:cNvPr id="23" name="Oval 22"/>
          <p:cNvSpPr/>
          <p:nvPr/>
        </p:nvSpPr>
        <p:spPr>
          <a:xfrm>
            <a:off x="9391601" y="5469661"/>
            <a:ext cx="246711" cy="2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737255" y="1789463"/>
            <a:ext cx="1020404" cy="370867"/>
            <a:chOff x="7339451" y="1728010"/>
            <a:chExt cx="1020404" cy="370867"/>
          </a:xfrm>
        </p:grpSpPr>
        <p:sp>
          <p:nvSpPr>
            <p:cNvPr id="25" name="Oval 24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438132" y="1789463"/>
            <a:ext cx="1020404" cy="370867"/>
            <a:chOff x="7339451" y="1728010"/>
            <a:chExt cx="1020404" cy="370867"/>
          </a:xfrm>
        </p:grpSpPr>
        <p:sp>
          <p:nvSpPr>
            <p:cNvPr id="42" name="Oval 41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7268380" y="1534761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Demands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07629" y="1512420"/>
            <a:ext cx="64509" cy="4414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779873" y="1539250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Availabilities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177411" y="1530825"/>
            <a:ext cx="1537304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Admittance matrix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22922" y="3325527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Hidden layer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960009" y="3198480"/>
            <a:ext cx="1020404" cy="370867"/>
            <a:chOff x="7339451" y="1728010"/>
            <a:chExt cx="1020404" cy="370867"/>
          </a:xfrm>
        </p:grpSpPr>
        <p:sp>
          <p:nvSpPr>
            <p:cNvPr id="58" name="Oval 57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cxnSp>
        <p:nvCxnSpPr>
          <p:cNvPr id="13" name="Straight Arrow Connector 12"/>
          <p:cNvCxnSpPr>
            <a:stCxn id="6" idx="4"/>
            <a:endCxn id="58" idx="0"/>
          </p:cNvCxnSpPr>
          <p:nvPr/>
        </p:nvCxnSpPr>
        <p:spPr>
          <a:xfrm>
            <a:off x="746280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58" idx="0"/>
          </p:cNvCxnSpPr>
          <p:nvPr/>
        </p:nvCxnSpPr>
        <p:spPr>
          <a:xfrm>
            <a:off x="8236500" y="2160330"/>
            <a:ext cx="846865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7" idx="4"/>
            <a:endCxn id="58" idx="0"/>
          </p:cNvCxnSpPr>
          <p:nvPr/>
        </p:nvCxnSpPr>
        <p:spPr>
          <a:xfrm flipH="1">
            <a:off x="9083365" y="2160330"/>
            <a:ext cx="3846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26138" y="2160330"/>
            <a:ext cx="2618" cy="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4"/>
            <a:endCxn id="58" idx="0"/>
          </p:cNvCxnSpPr>
          <p:nvPr/>
        </p:nvCxnSpPr>
        <p:spPr>
          <a:xfrm flipH="1">
            <a:off x="908336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4"/>
            <a:endCxn id="58" idx="0"/>
          </p:cNvCxnSpPr>
          <p:nvPr/>
        </p:nvCxnSpPr>
        <p:spPr>
          <a:xfrm flipH="1">
            <a:off x="9083365" y="2160330"/>
            <a:ext cx="225181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4"/>
            <a:endCxn id="59" idx="0"/>
          </p:cNvCxnSpPr>
          <p:nvPr/>
        </p:nvCxnSpPr>
        <p:spPr>
          <a:xfrm>
            <a:off x="772402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4"/>
            <a:endCxn id="59" idx="0"/>
          </p:cNvCxnSpPr>
          <p:nvPr/>
        </p:nvCxnSpPr>
        <p:spPr>
          <a:xfrm>
            <a:off x="8860611" y="2160330"/>
            <a:ext cx="48397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9" idx="0"/>
          </p:cNvCxnSpPr>
          <p:nvPr/>
        </p:nvCxnSpPr>
        <p:spPr>
          <a:xfrm flipH="1">
            <a:off x="9344585" y="2188528"/>
            <a:ext cx="289718" cy="11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3" idx="4"/>
            <a:endCxn id="59" idx="0"/>
          </p:cNvCxnSpPr>
          <p:nvPr/>
        </p:nvCxnSpPr>
        <p:spPr>
          <a:xfrm flipH="1">
            <a:off x="934458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4"/>
            <a:endCxn id="60" idx="0"/>
          </p:cNvCxnSpPr>
          <p:nvPr/>
        </p:nvCxnSpPr>
        <p:spPr>
          <a:xfrm flipH="1">
            <a:off x="9857058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4"/>
            <a:endCxn id="60" idx="0"/>
          </p:cNvCxnSpPr>
          <p:nvPr/>
        </p:nvCxnSpPr>
        <p:spPr>
          <a:xfrm>
            <a:off x="9634304" y="2160330"/>
            <a:ext cx="22275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9" idx="4"/>
            <a:endCxn id="23" idx="0"/>
          </p:cNvCxnSpPr>
          <p:nvPr/>
        </p:nvCxnSpPr>
        <p:spPr>
          <a:xfrm>
            <a:off x="9344585" y="3569347"/>
            <a:ext cx="17037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4"/>
            <a:endCxn id="23" idx="0"/>
          </p:cNvCxnSpPr>
          <p:nvPr/>
        </p:nvCxnSpPr>
        <p:spPr>
          <a:xfrm>
            <a:off x="9083365" y="3569347"/>
            <a:ext cx="43159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4"/>
            <a:endCxn id="23" idx="0"/>
          </p:cNvCxnSpPr>
          <p:nvPr/>
        </p:nvCxnSpPr>
        <p:spPr>
          <a:xfrm flipH="1">
            <a:off x="9514957" y="3569347"/>
            <a:ext cx="342101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304047" y="5765290"/>
            <a:ext cx="2421820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Operational cost for one hour</a:t>
            </a:r>
          </a:p>
        </p:txBody>
      </p:sp>
    </p:spTree>
    <p:extLst>
      <p:ext uri="{BB962C8B-B14F-4D97-AF65-F5344CB8AC3E}">
        <p14:creationId xmlns:p14="http://schemas.microsoft.com/office/powerpoint/2010/main" val="284418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process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90B8B4-D006-2F5A-BC51-A8D5B9C669D6}"/>
              </a:ext>
            </a:extLst>
          </p:cNvPr>
          <p:cNvSpPr txBox="1"/>
          <p:nvPr/>
        </p:nvSpPr>
        <p:spPr>
          <a:xfrm>
            <a:off x="576000" y="1115530"/>
            <a:ext cx="51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Optimal number of representatives/clusters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Selection/aggregation using K-medoids</a:t>
            </a:r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7060B1-F8A7-F009-F4D3-2614E6A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4" y="3102215"/>
            <a:ext cx="2324905" cy="2491964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784AAE89-EC5F-3E25-09C3-9A0BB3BF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6" y="3102215"/>
            <a:ext cx="3737946" cy="2491964"/>
          </a:xfrm>
          <a:prstGeom prst="rect">
            <a:avLst/>
          </a:prstGeom>
        </p:spPr>
      </p:pic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E7D347D-4B91-D027-1CF1-16B4F616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1" y="2713809"/>
            <a:ext cx="3207491" cy="320749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ECB3075-9496-3A13-C2B8-4A1C60CAE233}"/>
              </a:ext>
            </a:extLst>
          </p:cNvPr>
          <p:cNvSpPr/>
          <p:nvPr/>
        </p:nvSpPr>
        <p:spPr>
          <a:xfrm>
            <a:off x="448574" y="2898475"/>
            <a:ext cx="6814868" cy="301061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F1C330-255A-2E80-B16E-21F7287DE7AA}"/>
              </a:ext>
            </a:extLst>
          </p:cNvPr>
          <p:cNvSpPr txBox="1"/>
          <p:nvPr/>
        </p:nvSpPr>
        <p:spPr>
          <a:xfrm>
            <a:off x="2153473" y="25291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Dimensionality reduction using PCA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40268D-CA1B-1D62-801D-C16F4B5F1BDB}"/>
              </a:ext>
            </a:extLst>
          </p:cNvPr>
          <p:cNvSpPr txBox="1"/>
          <p:nvPr/>
        </p:nvSpPr>
        <p:spPr>
          <a:xfrm>
            <a:off x="8567610" y="252914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78020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Benefits: Preliminary results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206139-75EA-1C16-06E2-5432C880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383971"/>
            <a:ext cx="6095999" cy="2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685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646</Words>
  <Application>Microsoft Office PowerPoint</Application>
  <PresentationFormat>Panorámica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Neural Network for cost estimation</vt:lpstr>
      <vt:lpstr>Line Benefits</vt:lpstr>
      <vt:lpstr>Clustering process</vt:lpstr>
      <vt:lpstr>Line Benefits: 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2023-07-12T08:09:55Z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