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94" r:id="rId5"/>
  </p:sldMasterIdLst>
  <p:notesMasterIdLst>
    <p:notesMasterId r:id="rId15"/>
  </p:notesMasterIdLst>
  <p:handoutMasterIdLst>
    <p:handoutMasterId r:id="rId16"/>
  </p:handoutMasterIdLst>
  <p:sldIdLst>
    <p:sldId id="269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72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2"/>
  </p:normalViewPr>
  <p:slideViewPr>
    <p:cSldViewPr snapToGrid="0" snapToObjects="1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11-7-2023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11-7-2023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A732-A4AD-4522-B2BE-EB7057D7CF5F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‹Nº›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81F-AC8F-4D0A-9D3D-054EDA1A26C8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‹Nº›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DA5-416E-40CD-977F-95B9AE6C400A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0FA2-5D8E-4EFA-B553-8ED3D3357851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653-D054-4682-85A4-34FDEC5F4E36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1AFE-9FCE-477A-9124-C4B80AEF48C7}" type="datetime1">
              <a:rPr lang="nl-BE" smtClean="0"/>
              <a:t>11/07/2023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3EDC-A3F7-4F7C-85EB-8F5252324348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198-CB76-44C8-8B8B-C32C5E4E9FF6}" type="datetime1">
              <a:rPr lang="nl-BE" smtClean="0"/>
              <a:t>11/07/2023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46BC-7054-4704-BB7B-A94419D9C564}" type="datetime1">
              <a:rPr lang="nl-BE" smtClean="0"/>
              <a:t>11/07/2023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7283-2893-48B2-890F-992993862CB2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056CF81-9F3E-4E96-937E-A73BA19B8937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‹Nº›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D0089BD7-EA0B-4494-9FFF-95E6CEB32087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‹Nº›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for cost estimation: </a:t>
            </a:r>
            <a:r>
              <a:rPr lang="en-US" dirty="0" err="1"/>
              <a:t>Hyperparameter</a:t>
            </a:r>
            <a:r>
              <a:rPr lang="en-US" dirty="0"/>
              <a:t> tuning</a:t>
            </a:r>
          </a:p>
        </p:txBody>
      </p:sp>
    </p:spTree>
    <p:extLst>
      <p:ext uri="{BB962C8B-B14F-4D97-AF65-F5344CB8AC3E}">
        <p14:creationId xmlns:p14="http://schemas.microsoft.com/office/powerpoint/2010/main" val="93935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Problem setting + motivation (2-3)</a:t>
            </a:r>
          </a:p>
          <a:p>
            <a:r>
              <a:rPr lang="en-US" dirty="0"/>
              <a:t>Methodology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Process overview (1)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Optimization problem (2)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Neural network (2)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Line benefits (1)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Clustering process (1)</a:t>
            </a:r>
          </a:p>
          <a:p>
            <a:r>
              <a:rPr lang="en-US" dirty="0"/>
              <a:t>Results thus far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Neural network output (6)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Line benefits  (2)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Future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tasks</a:t>
            </a:r>
            <a:r>
              <a:rPr lang="en-US" dirty="0"/>
              <a:t> (1)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67790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4477CACE-81A8-A32A-6F08-5219E2840C74}"/>
              </a:ext>
            </a:extLst>
          </p:cNvPr>
          <p:cNvSpPr/>
          <p:nvPr/>
        </p:nvSpPr>
        <p:spPr>
          <a:xfrm>
            <a:off x="576000" y="3417294"/>
            <a:ext cx="11041200" cy="117931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595DB14D-886E-2C34-29F3-590BC33A39BB}"/>
              </a:ext>
            </a:extLst>
          </p:cNvPr>
          <p:cNvSpPr/>
          <p:nvPr/>
        </p:nvSpPr>
        <p:spPr>
          <a:xfrm>
            <a:off x="576000" y="2257048"/>
            <a:ext cx="11041200" cy="97111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8B630C51-ED41-1900-35A4-E245F727C50D}"/>
              </a:ext>
            </a:extLst>
          </p:cNvPr>
          <p:cNvSpPr/>
          <p:nvPr/>
        </p:nvSpPr>
        <p:spPr>
          <a:xfrm>
            <a:off x="576000" y="1095375"/>
            <a:ext cx="11041200" cy="97111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overview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93347B9-2362-791C-0E30-5A6B8F30506D}"/>
              </a:ext>
            </a:extLst>
          </p:cNvPr>
          <p:cNvSpPr txBox="1"/>
          <p:nvPr/>
        </p:nvSpPr>
        <p:spPr>
          <a:xfrm>
            <a:off x="737403" y="627239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*</a:t>
            </a:r>
            <a:r>
              <a:rPr lang="en-US" sz="1400" b="1" dirty="0">
                <a:solidFill>
                  <a:schemeClr val="bg1"/>
                </a:solidFill>
              </a:rPr>
              <a:t>ESOM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b="1" dirty="0">
                <a:solidFill>
                  <a:schemeClr val="bg1"/>
                </a:solidFill>
              </a:rPr>
              <a:t>E</a:t>
            </a:r>
            <a:r>
              <a:rPr lang="en-US" sz="1400" dirty="0">
                <a:solidFill>
                  <a:schemeClr val="bg1"/>
                </a:solidFill>
              </a:rPr>
              <a:t>nergy </a:t>
            </a:r>
            <a:r>
              <a:rPr lang="en-US" sz="1400" b="1" dirty="0">
                <a:solidFill>
                  <a:schemeClr val="bg1"/>
                </a:solidFill>
              </a:rPr>
              <a:t>S</a:t>
            </a:r>
            <a:r>
              <a:rPr lang="en-US" sz="1400" dirty="0">
                <a:solidFill>
                  <a:schemeClr val="bg1"/>
                </a:solidFill>
              </a:rPr>
              <a:t>ystem </a:t>
            </a:r>
            <a:r>
              <a:rPr lang="en-US" sz="1400" b="1" dirty="0">
                <a:solidFill>
                  <a:schemeClr val="bg1"/>
                </a:solidFill>
              </a:rPr>
              <a:t>O</a:t>
            </a:r>
            <a:r>
              <a:rPr lang="en-US" sz="1400" dirty="0">
                <a:solidFill>
                  <a:schemeClr val="bg1"/>
                </a:solidFill>
              </a:rPr>
              <a:t>ptimization </a:t>
            </a:r>
            <a:r>
              <a:rPr lang="en-US" sz="1400" b="1" dirty="0">
                <a:solidFill>
                  <a:schemeClr val="bg1"/>
                </a:solidFill>
              </a:rPr>
              <a:t>M</a:t>
            </a:r>
            <a:r>
              <a:rPr lang="en-US" sz="1400" dirty="0">
                <a:solidFill>
                  <a:schemeClr val="bg1"/>
                </a:solidFill>
              </a:rPr>
              <a:t>odel</a:t>
            </a:r>
          </a:p>
          <a:p>
            <a:r>
              <a:rPr lang="en-US" sz="1400" dirty="0">
                <a:solidFill>
                  <a:schemeClr val="bg1"/>
                </a:solidFill>
              </a:rPr>
              <a:t>**</a:t>
            </a:r>
            <a:r>
              <a:rPr lang="en-US" sz="1400" b="1" dirty="0">
                <a:solidFill>
                  <a:schemeClr val="bg1"/>
                </a:solidFill>
              </a:rPr>
              <a:t>ANN: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A</a:t>
            </a:r>
            <a:r>
              <a:rPr lang="en-US" sz="1400" dirty="0">
                <a:solidFill>
                  <a:schemeClr val="bg1"/>
                </a:solidFill>
              </a:rPr>
              <a:t>rtificial </a:t>
            </a:r>
            <a:r>
              <a:rPr lang="en-US" sz="1400" b="1" dirty="0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bg1"/>
                </a:solidFill>
              </a:rPr>
              <a:t>eural </a:t>
            </a:r>
            <a:r>
              <a:rPr lang="en-US" sz="1400" b="1" dirty="0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bg1"/>
                </a:solidFill>
              </a:rPr>
              <a:t>etwork</a:t>
            </a:r>
            <a:endParaRPr lang="en-GB" sz="1400" dirty="0">
              <a:solidFill>
                <a:schemeClr val="bg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E9F4352A-CE4F-0E29-C45E-8CCA881AB504}"/>
              </a:ext>
            </a:extLst>
          </p:cNvPr>
          <p:cNvGrpSpPr/>
          <p:nvPr/>
        </p:nvGrpSpPr>
        <p:grpSpPr>
          <a:xfrm>
            <a:off x="9628373" y="1214423"/>
            <a:ext cx="1213706" cy="728223"/>
            <a:chOff x="10198340" y="754406"/>
            <a:chExt cx="1213706" cy="728223"/>
          </a:xfrm>
        </p:grpSpPr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01EF3E92-1CE0-663D-2C55-3CA0D412991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ángulo: esquinas redondeadas 4">
              <a:extLst>
                <a:ext uri="{FF2B5EF4-FFF2-40B4-BE49-F238E27FC236}">
                  <a16:creationId xmlns:a16="http://schemas.microsoft.com/office/drawing/2014/main" id="{0F096E94-B26A-03AC-812C-3FB5540D0A8C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CD820F7-D93B-2C43-B85E-A290397CE42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0820750" y="1572401"/>
            <a:ext cx="661008" cy="613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9628373" y="2380050"/>
            <a:ext cx="1213706" cy="728223"/>
            <a:chOff x="10198340" y="754406"/>
            <a:chExt cx="1213706" cy="728223"/>
          </a:xfrm>
        </p:grpSpPr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C9F7A0FC-21A5-24D1-AC0A-44C1986A41F4}"/>
              </a:ext>
            </a:extLst>
          </p:cNvPr>
          <p:cNvGrpSpPr/>
          <p:nvPr/>
        </p:nvGrpSpPr>
        <p:grpSpPr>
          <a:xfrm>
            <a:off x="3178550" y="1235752"/>
            <a:ext cx="1213706" cy="728223"/>
            <a:chOff x="3204" y="754406"/>
            <a:chExt cx="1213706" cy="728223"/>
          </a:xfrm>
        </p:grpSpPr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D6348E97-B8B5-6E4C-FF13-55C95AE7CE01}"/>
                </a:ext>
              </a:extLst>
            </p:cNvPr>
            <p:cNvSpPr/>
            <p:nvPr/>
          </p:nvSpPr>
          <p:spPr>
            <a:xfrm>
              <a:off x="3204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ángulo: esquinas redondeadas 4">
              <a:extLst>
                <a:ext uri="{FF2B5EF4-FFF2-40B4-BE49-F238E27FC236}">
                  <a16:creationId xmlns:a16="http://schemas.microsoft.com/office/drawing/2014/main" id="{849C74D9-5BE1-C22A-B361-21DC4085970C}"/>
                </a:ext>
              </a:extLst>
            </p:cNvPr>
            <p:cNvSpPr txBox="1"/>
            <p:nvPr/>
          </p:nvSpPr>
          <p:spPr>
            <a:xfrm>
              <a:off x="24533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Data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E8520EC2-9854-FBC1-E814-DC13D3828891}"/>
              </a:ext>
            </a:extLst>
          </p:cNvPr>
          <p:cNvGrpSpPr/>
          <p:nvPr/>
        </p:nvGrpSpPr>
        <p:grpSpPr>
          <a:xfrm>
            <a:off x="7427156" y="2381586"/>
            <a:ext cx="1213706" cy="728223"/>
            <a:chOff x="5100772" y="754406"/>
            <a:chExt cx="1213706" cy="728223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2083C11B-7E26-359A-8269-609ED59F5F8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ectángulo: esquinas redondeadas 4">
              <a:extLst>
                <a:ext uri="{FF2B5EF4-FFF2-40B4-BE49-F238E27FC236}">
                  <a16:creationId xmlns:a16="http://schemas.microsoft.com/office/drawing/2014/main" id="{C59ECB66-7E32-1C3B-09B9-B821CDBB7F5B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51E0BD0F-27AB-3CAE-DC45-734A2D9E5277}"/>
              </a:ext>
            </a:extLst>
          </p:cNvPr>
          <p:cNvGrpSpPr/>
          <p:nvPr/>
        </p:nvGrpSpPr>
        <p:grpSpPr>
          <a:xfrm>
            <a:off x="3785403" y="1963975"/>
            <a:ext cx="1461865" cy="780188"/>
            <a:chOff x="3785403" y="1963975"/>
            <a:chExt cx="1461865" cy="780188"/>
          </a:xfrm>
        </p:grpSpPr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3AF9B056-4ACD-FEE3-068B-A1E75E9D7ADD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3785403" y="1963975"/>
              <a:ext cx="0" cy="780186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536E5D1C-4B7A-BD21-0313-440F35EB8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5403" y="2744163"/>
              <a:ext cx="1461865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1897FD0A-84CF-A56F-CB26-FB0861F9C406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6418316" y="2744163"/>
            <a:ext cx="1030169" cy="15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>
            <a:stCxn id="47" idx="3"/>
            <a:endCxn id="42" idx="1"/>
          </p:cNvCxnSpPr>
          <p:nvPr/>
        </p:nvCxnSpPr>
        <p:spPr>
          <a:xfrm flipV="1">
            <a:off x="8640862" y="2744162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4DF543FE-580C-9B5C-4A6D-A543BC015807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0842079" y="2744162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228360E9-EE8A-2292-34F7-4DAE8893D9C5}"/>
              </a:ext>
            </a:extLst>
          </p:cNvPr>
          <p:cNvCxnSpPr>
            <a:stCxn id="45" idx="3"/>
            <a:endCxn id="29" idx="1"/>
          </p:cNvCxnSpPr>
          <p:nvPr/>
        </p:nvCxnSpPr>
        <p:spPr>
          <a:xfrm flipV="1">
            <a:off x="4370927" y="1578535"/>
            <a:ext cx="5278775" cy="213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o 74">
            <a:extLst>
              <a:ext uri="{FF2B5EF4-FFF2-40B4-BE49-F238E27FC236}">
                <a16:creationId xmlns:a16="http://schemas.microsoft.com/office/drawing/2014/main" id="{F0D134DC-266D-7F8C-6C05-7C176A0A7555}"/>
              </a:ext>
            </a:extLst>
          </p:cNvPr>
          <p:cNvGrpSpPr/>
          <p:nvPr/>
        </p:nvGrpSpPr>
        <p:grpSpPr>
          <a:xfrm>
            <a:off x="9628373" y="3643091"/>
            <a:ext cx="1213706" cy="728223"/>
            <a:chOff x="10198340" y="754406"/>
            <a:chExt cx="1213706" cy="728223"/>
          </a:xfrm>
        </p:grpSpPr>
        <p:sp>
          <p:nvSpPr>
            <p:cNvPr id="76" name="Rectángulo: esquinas redondeadas 75">
              <a:extLst>
                <a:ext uri="{FF2B5EF4-FFF2-40B4-BE49-F238E27FC236}">
                  <a16:creationId xmlns:a16="http://schemas.microsoft.com/office/drawing/2014/main" id="{C2DB3198-3F60-B037-A711-D9D3C74C5A39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Rectángulo: esquinas redondeadas 4">
              <a:extLst>
                <a:ext uri="{FF2B5EF4-FFF2-40B4-BE49-F238E27FC236}">
                  <a16:creationId xmlns:a16="http://schemas.microsoft.com/office/drawing/2014/main" id="{760B6D5E-606D-A7DE-8435-5419E84ACBF0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80E53C29-C5C9-4602-F89C-077DC303D05D}"/>
              </a:ext>
            </a:extLst>
          </p:cNvPr>
          <p:cNvGrpSpPr/>
          <p:nvPr/>
        </p:nvGrpSpPr>
        <p:grpSpPr>
          <a:xfrm>
            <a:off x="7427156" y="3644627"/>
            <a:ext cx="1213706" cy="728223"/>
            <a:chOff x="5100772" y="754406"/>
            <a:chExt cx="1213706" cy="728223"/>
          </a:xfrm>
        </p:grpSpPr>
        <p:sp>
          <p:nvSpPr>
            <p:cNvPr id="79" name="Rectángulo: esquinas redondeadas 78">
              <a:extLst>
                <a:ext uri="{FF2B5EF4-FFF2-40B4-BE49-F238E27FC236}">
                  <a16:creationId xmlns:a16="http://schemas.microsoft.com/office/drawing/2014/main" id="{579E5B0F-3495-EA83-0453-716A14A6910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Rectángulo: esquinas redondeadas 4">
              <a:extLst>
                <a:ext uri="{FF2B5EF4-FFF2-40B4-BE49-F238E27FC236}">
                  <a16:creationId xmlns:a16="http://schemas.microsoft.com/office/drawing/2014/main" id="{41A6F466-3295-75CA-FB4A-674CF7B9EC53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14A31814-43BC-DC10-F933-C0E43C943CBE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418316" y="4007204"/>
            <a:ext cx="1030169" cy="15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172B33A4-50C0-64E8-1081-63BC48D6B072}"/>
              </a:ext>
            </a:extLst>
          </p:cNvPr>
          <p:cNvCxnSpPr>
            <a:stCxn id="79" idx="3"/>
            <a:endCxn id="77" idx="1"/>
          </p:cNvCxnSpPr>
          <p:nvPr/>
        </p:nvCxnSpPr>
        <p:spPr>
          <a:xfrm flipV="1">
            <a:off x="8640862" y="4007203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96E8E2B7-A0D7-C30F-0625-518BF796471E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10842079" y="4007203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o 86">
            <a:extLst>
              <a:ext uri="{FF2B5EF4-FFF2-40B4-BE49-F238E27FC236}">
                <a16:creationId xmlns:a16="http://schemas.microsoft.com/office/drawing/2014/main" id="{D8983116-743C-8D28-C91A-94332EEA3015}"/>
              </a:ext>
            </a:extLst>
          </p:cNvPr>
          <p:cNvGrpSpPr/>
          <p:nvPr/>
        </p:nvGrpSpPr>
        <p:grpSpPr>
          <a:xfrm>
            <a:off x="3094448" y="3672314"/>
            <a:ext cx="1213706" cy="728223"/>
            <a:chOff x="10198340" y="754406"/>
            <a:chExt cx="1213706" cy="728223"/>
          </a:xfrm>
        </p:grpSpPr>
        <p:sp>
          <p:nvSpPr>
            <p:cNvPr id="88" name="Rectángulo: esquinas redondeadas 87">
              <a:extLst>
                <a:ext uri="{FF2B5EF4-FFF2-40B4-BE49-F238E27FC236}">
                  <a16:creationId xmlns:a16="http://schemas.microsoft.com/office/drawing/2014/main" id="{EAAEA1CC-F714-223D-18E0-D693C8961F4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Rectángulo: esquinas redondeadas 4">
              <a:extLst>
                <a:ext uri="{FF2B5EF4-FFF2-40B4-BE49-F238E27FC236}">
                  <a16:creationId xmlns:a16="http://schemas.microsoft.com/office/drawing/2014/main" id="{F02F1CD1-C6FB-2F2D-4A6C-6CDDABEE191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Relaxed ESOM</a:t>
              </a:r>
            </a:p>
          </p:txBody>
        </p:sp>
      </p:grp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2A75D3DB-6E93-AEB1-CEDD-43D278D1C804}"/>
              </a:ext>
            </a:extLst>
          </p:cNvPr>
          <p:cNvCxnSpPr>
            <a:cxnSpLocks/>
            <a:stCxn id="44" idx="1"/>
            <a:endCxn id="89" idx="1"/>
          </p:cNvCxnSpPr>
          <p:nvPr/>
        </p:nvCxnSpPr>
        <p:spPr>
          <a:xfrm rot="10800000" flipV="1">
            <a:off x="3115778" y="1599864"/>
            <a:ext cx="62773" cy="2436562"/>
          </a:xfrm>
          <a:prstGeom prst="bentConnector3">
            <a:avLst>
              <a:gd name="adj1" fmla="val 464169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F8937D0-6574-40F0-198C-FE218B13A432}"/>
              </a:ext>
            </a:extLst>
          </p:cNvPr>
          <p:cNvCxnSpPr>
            <a:cxnSpLocks/>
            <a:stCxn id="89" idx="3"/>
            <a:endCxn id="141" idx="1"/>
          </p:cNvCxnSpPr>
          <p:nvPr/>
        </p:nvCxnSpPr>
        <p:spPr>
          <a:xfrm flipV="1">
            <a:off x="4286825" y="4029708"/>
            <a:ext cx="959987" cy="67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A712A95-57EC-6FA5-3FAD-75FB83EB8E6B}"/>
              </a:ext>
            </a:extLst>
          </p:cNvPr>
          <p:cNvSpPr txBox="1"/>
          <p:nvPr/>
        </p:nvSpPr>
        <p:spPr>
          <a:xfrm>
            <a:off x="576000" y="1263300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Benchmark:</a:t>
            </a:r>
          </a:p>
          <a:p>
            <a:r>
              <a:rPr lang="en-GB" sz="1600" dirty="0">
                <a:solidFill>
                  <a:schemeClr val="bg1"/>
                </a:solidFill>
              </a:rPr>
              <a:t>Full time horizon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95B727F-E10B-D263-881F-BE2F0616E139}"/>
              </a:ext>
            </a:extLst>
          </p:cNvPr>
          <p:cNvSpPr txBox="1"/>
          <p:nvPr/>
        </p:nvSpPr>
        <p:spPr>
          <a:xfrm>
            <a:off x="576000" y="2446183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Traditional: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38B333F7-4243-1963-E6AC-3E38288E951E}"/>
              </a:ext>
            </a:extLst>
          </p:cNvPr>
          <p:cNvSpPr txBox="1"/>
          <p:nvPr/>
        </p:nvSpPr>
        <p:spPr>
          <a:xfrm>
            <a:off x="576000" y="371053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Based in Costs: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114" name="Rectángulo: esquinas redondeadas 113">
            <a:extLst>
              <a:ext uri="{FF2B5EF4-FFF2-40B4-BE49-F238E27FC236}">
                <a16:creationId xmlns:a16="http://schemas.microsoft.com/office/drawing/2014/main" id="{30FD289A-9B72-76A9-E973-DA1C7718C2BB}"/>
              </a:ext>
            </a:extLst>
          </p:cNvPr>
          <p:cNvSpPr/>
          <p:nvPr/>
        </p:nvSpPr>
        <p:spPr>
          <a:xfrm>
            <a:off x="576000" y="4846453"/>
            <a:ext cx="11041200" cy="117931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8928BE0F-5694-02C6-8C08-AE512B391D0F}"/>
              </a:ext>
            </a:extLst>
          </p:cNvPr>
          <p:cNvGrpSpPr/>
          <p:nvPr/>
        </p:nvGrpSpPr>
        <p:grpSpPr>
          <a:xfrm>
            <a:off x="5225939" y="5072251"/>
            <a:ext cx="1213706" cy="728223"/>
            <a:chOff x="6799961" y="754406"/>
            <a:chExt cx="1213706" cy="728223"/>
          </a:xfrm>
        </p:grpSpPr>
        <p:sp>
          <p:nvSpPr>
            <p:cNvPr id="117" name="Rectángulo: esquinas redondeadas 116">
              <a:extLst>
                <a:ext uri="{FF2B5EF4-FFF2-40B4-BE49-F238E27FC236}">
                  <a16:creationId xmlns:a16="http://schemas.microsoft.com/office/drawing/2014/main" id="{AC31F2D6-3064-CA6A-39EC-3C239983C877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18" name="Rectángulo: esquinas redondeadas 4">
              <a:extLst>
                <a:ext uri="{FF2B5EF4-FFF2-40B4-BE49-F238E27FC236}">
                  <a16:creationId xmlns:a16="http://schemas.microsoft.com/office/drawing/2014/main" id="{A5E17137-EDCD-00CC-0078-532F51B628E4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dirty="0"/>
                <a:t>(Investment benefit)</a:t>
              </a:r>
              <a:endParaRPr lang="en-US" sz="1100" b="1" kern="1200" dirty="0"/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E8EC4981-AFF7-B5AA-0806-FED14331D411}"/>
              </a:ext>
            </a:extLst>
          </p:cNvPr>
          <p:cNvGrpSpPr/>
          <p:nvPr/>
        </p:nvGrpSpPr>
        <p:grpSpPr>
          <a:xfrm>
            <a:off x="9628373" y="5072250"/>
            <a:ext cx="1213706" cy="728223"/>
            <a:chOff x="10198340" y="754406"/>
            <a:chExt cx="1213706" cy="728223"/>
          </a:xfrm>
        </p:grpSpPr>
        <p:sp>
          <p:nvSpPr>
            <p:cNvPr id="120" name="Rectángulo: esquinas redondeadas 119">
              <a:extLst>
                <a:ext uri="{FF2B5EF4-FFF2-40B4-BE49-F238E27FC236}">
                  <a16:creationId xmlns:a16="http://schemas.microsoft.com/office/drawing/2014/main" id="{76B6A6D9-AE02-20DD-4F6C-DC3E375C440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1" name="Rectángulo: esquinas redondeadas 4">
              <a:extLst>
                <a:ext uri="{FF2B5EF4-FFF2-40B4-BE49-F238E27FC236}">
                  <a16:creationId xmlns:a16="http://schemas.microsoft.com/office/drawing/2014/main" id="{2E72BC96-6E7E-68C9-D880-40F22718B18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E5BF4471-9CE8-A105-3E02-DF266BA96D4E}"/>
              </a:ext>
            </a:extLst>
          </p:cNvPr>
          <p:cNvGrpSpPr/>
          <p:nvPr/>
        </p:nvGrpSpPr>
        <p:grpSpPr>
          <a:xfrm>
            <a:off x="7427156" y="5073786"/>
            <a:ext cx="1213706" cy="728223"/>
            <a:chOff x="5100772" y="754406"/>
            <a:chExt cx="1213706" cy="728223"/>
          </a:xfrm>
        </p:grpSpPr>
        <p:sp>
          <p:nvSpPr>
            <p:cNvPr id="123" name="Rectángulo: esquinas redondeadas 122">
              <a:extLst>
                <a:ext uri="{FF2B5EF4-FFF2-40B4-BE49-F238E27FC236}">
                  <a16:creationId xmlns:a16="http://schemas.microsoft.com/office/drawing/2014/main" id="{D14AA2EF-A273-67EF-7236-4EE00821C0A6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Rectángulo: esquinas redondeadas 4">
              <a:extLst>
                <a:ext uri="{FF2B5EF4-FFF2-40B4-BE49-F238E27FC236}">
                  <a16:creationId xmlns:a16="http://schemas.microsoft.com/office/drawing/2014/main" id="{9B11ED20-3D1A-7F29-32C0-94D91D90E1BA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6B03308A-197C-E878-046B-87C9BD9C4955}"/>
              </a:ext>
            </a:extLst>
          </p:cNvPr>
          <p:cNvCxnSpPr>
            <a:cxnSpLocks/>
            <a:stCxn id="118" idx="3"/>
            <a:endCxn id="124" idx="1"/>
          </p:cNvCxnSpPr>
          <p:nvPr/>
        </p:nvCxnSpPr>
        <p:spPr>
          <a:xfrm flipV="1">
            <a:off x="6417860" y="5437898"/>
            <a:ext cx="1030625" cy="635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E8C48F0E-8B0D-61F3-EADE-6C53C607830F}"/>
              </a:ext>
            </a:extLst>
          </p:cNvPr>
          <p:cNvCxnSpPr>
            <a:stCxn id="123" idx="3"/>
            <a:endCxn id="121" idx="1"/>
          </p:cNvCxnSpPr>
          <p:nvPr/>
        </p:nvCxnSpPr>
        <p:spPr>
          <a:xfrm flipV="1">
            <a:off x="8640862" y="5436362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40AB6BB5-457A-60A4-D7E4-A243C1C2B839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10842079" y="5436362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FADF13FF-8634-2D95-BAAB-148F94C5D28F}"/>
              </a:ext>
            </a:extLst>
          </p:cNvPr>
          <p:cNvCxnSpPr>
            <a:cxnSpLocks/>
            <a:stCxn id="115" idx="3"/>
            <a:endCxn id="118" idx="1"/>
          </p:cNvCxnSpPr>
          <p:nvPr/>
        </p:nvCxnSpPr>
        <p:spPr>
          <a:xfrm>
            <a:off x="4640415" y="5444256"/>
            <a:ext cx="606397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C3F9996C-D138-0C4E-69C8-22EECF533BA7}"/>
              </a:ext>
            </a:extLst>
          </p:cNvPr>
          <p:cNvSpPr txBox="1"/>
          <p:nvPr/>
        </p:nvSpPr>
        <p:spPr>
          <a:xfrm>
            <a:off x="576000" y="5139689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</a:rPr>
              <a:t>Proposal:</a:t>
            </a:r>
          </a:p>
          <a:p>
            <a:r>
              <a:rPr lang="en-GB" sz="1600" dirty="0">
                <a:solidFill>
                  <a:srgbClr val="000000"/>
                </a:solidFill>
              </a:rPr>
              <a:t>Split time horizon</a:t>
            </a:r>
          </a:p>
        </p:txBody>
      </p: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E201DC7E-169C-AF01-9E7E-817975EAE89A}"/>
              </a:ext>
            </a:extLst>
          </p:cNvPr>
          <p:cNvGrpSpPr/>
          <p:nvPr/>
        </p:nvGrpSpPr>
        <p:grpSpPr>
          <a:xfrm>
            <a:off x="2793841" y="4946141"/>
            <a:ext cx="1846574" cy="996230"/>
            <a:chOff x="2793841" y="4946141"/>
            <a:chExt cx="1846574" cy="996230"/>
          </a:xfrm>
        </p:grpSpPr>
        <p:sp>
          <p:nvSpPr>
            <p:cNvPr id="115" name="Rectángulo: esquinas redondeadas 114">
              <a:extLst>
                <a:ext uri="{FF2B5EF4-FFF2-40B4-BE49-F238E27FC236}">
                  <a16:creationId xmlns:a16="http://schemas.microsoft.com/office/drawing/2014/main" id="{06C49188-48EB-CC14-7DB5-0AFC99764816}"/>
                </a:ext>
              </a:extLst>
            </p:cNvPr>
            <p:cNvSpPr/>
            <p:nvPr/>
          </p:nvSpPr>
          <p:spPr>
            <a:xfrm>
              <a:off x="2793841" y="4946141"/>
              <a:ext cx="1846574" cy="99623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8" name="Grupo 127">
              <a:extLst>
                <a:ext uri="{FF2B5EF4-FFF2-40B4-BE49-F238E27FC236}">
                  <a16:creationId xmlns:a16="http://schemas.microsoft.com/office/drawing/2014/main" id="{07B1EB7C-22C1-3238-46D5-7A1CFBA92D6E}"/>
                </a:ext>
              </a:extLst>
            </p:cNvPr>
            <p:cNvGrpSpPr/>
            <p:nvPr/>
          </p:nvGrpSpPr>
          <p:grpSpPr>
            <a:xfrm>
              <a:off x="3094448" y="5159396"/>
              <a:ext cx="1213706" cy="728223"/>
              <a:chOff x="10198340" y="754406"/>
              <a:chExt cx="1213706" cy="728223"/>
            </a:xfrm>
          </p:grpSpPr>
          <p:sp>
            <p:nvSpPr>
              <p:cNvPr id="129" name="Rectángulo: esquinas redondeadas 128">
                <a:extLst>
                  <a:ext uri="{FF2B5EF4-FFF2-40B4-BE49-F238E27FC236}">
                    <a16:creationId xmlns:a16="http://schemas.microsoft.com/office/drawing/2014/main" id="{916A5184-3C9B-3BEB-725C-C55B4D48E91E}"/>
                  </a:ext>
                </a:extLst>
              </p:cNvPr>
              <p:cNvSpPr/>
              <p:nvPr/>
            </p:nvSpPr>
            <p:spPr>
              <a:xfrm>
                <a:off x="10198340" y="754406"/>
                <a:ext cx="1213706" cy="72822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0" name="Rectángulo: esquinas redondeadas 4">
                <a:extLst>
                  <a:ext uri="{FF2B5EF4-FFF2-40B4-BE49-F238E27FC236}">
                    <a16:creationId xmlns:a16="http://schemas.microsoft.com/office/drawing/2014/main" id="{C5962369-3BD8-18A4-4790-E6C448809E2C}"/>
                  </a:ext>
                </a:extLst>
              </p:cNvPr>
              <p:cNvSpPr txBox="1"/>
              <p:nvPr/>
            </p:nvSpPr>
            <p:spPr>
              <a:xfrm>
                <a:off x="10219669" y="775735"/>
                <a:ext cx="1171048" cy="68556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100" b="1" kern="1200" dirty="0"/>
                  <a:t>ANN: Cost Estimator</a:t>
                </a:r>
              </a:p>
            </p:txBody>
          </p:sp>
        </p:grpSp>
        <p:sp>
          <p:nvSpPr>
            <p:cNvPr id="133" name="CuadroTexto 132">
              <a:extLst>
                <a:ext uri="{FF2B5EF4-FFF2-40B4-BE49-F238E27FC236}">
                  <a16:creationId xmlns:a16="http://schemas.microsoft.com/office/drawing/2014/main" id="{F534D431-00FC-6C21-43E5-21EDB7F8D882}"/>
                </a:ext>
              </a:extLst>
            </p:cNvPr>
            <p:cNvSpPr txBox="1"/>
            <p:nvPr/>
          </p:nvSpPr>
          <p:spPr>
            <a:xfrm>
              <a:off x="2985796" y="4946141"/>
              <a:ext cx="1444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b="1" dirty="0"/>
                <a:t>Investment Benefit</a:t>
              </a:r>
            </a:p>
          </p:txBody>
        </p:sp>
      </p:grp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8F34414D-66F3-D660-9B3F-70C68F711D63}"/>
              </a:ext>
            </a:extLst>
          </p:cNvPr>
          <p:cNvGrpSpPr/>
          <p:nvPr/>
        </p:nvGrpSpPr>
        <p:grpSpPr>
          <a:xfrm>
            <a:off x="5225939" y="3657703"/>
            <a:ext cx="1213706" cy="728223"/>
            <a:chOff x="6799961" y="754406"/>
            <a:chExt cx="1213706" cy="728223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4583ACA2-CB3B-947D-7E3A-D626C14D2428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41" name="Rectángulo: esquinas redondeadas 4">
              <a:extLst>
                <a:ext uri="{FF2B5EF4-FFF2-40B4-BE49-F238E27FC236}">
                  <a16:creationId xmlns:a16="http://schemas.microsoft.com/office/drawing/2014/main" id="{B2DB87BE-D485-AD4B-CD49-DC69042205BC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</p:txBody>
        </p:sp>
      </p:grp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6985FB44-DBF2-E252-F0BE-9A5F5E809B14}"/>
              </a:ext>
            </a:extLst>
          </p:cNvPr>
          <p:cNvGrpSpPr/>
          <p:nvPr/>
        </p:nvGrpSpPr>
        <p:grpSpPr>
          <a:xfrm>
            <a:off x="5225939" y="2381586"/>
            <a:ext cx="1213706" cy="728223"/>
            <a:chOff x="6799961" y="754406"/>
            <a:chExt cx="1213706" cy="728223"/>
          </a:xfrm>
        </p:grpSpPr>
        <p:sp>
          <p:nvSpPr>
            <p:cNvPr id="143" name="Rectángulo: esquinas redondeadas 142">
              <a:extLst>
                <a:ext uri="{FF2B5EF4-FFF2-40B4-BE49-F238E27FC236}">
                  <a16:creationId xmlns:a16="http://schemas.microsoft.com/office/drawing/2014/main" id="{D07587DE-BA91-843C-8A39-7184F01F5D0B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44" name="Rectángulo: esquinas redondeadas 4">
              <a:extLst>
                <a:ext uri="{FF2B5EF4-FFF2-40B4-BE49-F238E27FC236}">
                  <a16:creationId xmlns:a16="http://schemas.microsoft.com/office/drawing/2014/main" id="{BC6B4860-7A0F-5D3A-3043-468360A2E897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Time Series</a:t>
              </a:r>
            </a:p>
          </p:txBody>
        </p:sp>
      </p:grpSp>
      <p:cxnSp>
        <p:nvCxnSpPr>
          <p:cNvPr id="148" name="Conector: angular 147">
            <a:extLst>
              <a:ext uri="{FF2B5EF4-FFF2-40B4-BE49-F238E27FC236}">
                <a16:creationId xmlns:a16="http://schemas.microsoft.com/office/drawing/2014/main" id="{94042C8D-AA2C-774E-DF0A-F72C8999B6F3}"/>
              </a:ext>
            </a:extLst>
          </p:cNvPr>
          <p:cNvCxnSpPr>
            <a:stCxn id="44" idx="1"/>
            <a:endCxn id="115" idx="1"/>
          </p:cNvCxnSpPr>
          <p:nvPr/>
        </p:nvCxnSpPr>
        <p:spPr>
          <a:xfrm rot="10800000" flipV="1">
            <a:off x="2793842" y="1599864"/>
            <a:ext cx="384709" cy="3844392"/>
          </a:xfrm>
          <a:prstGeom prst="bentConnector3">
            <a:avLst>
              <a:gd name="adj1" fmla="val 15942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66C26F31-A82D-CF5C-FE9C-EE1A915EF0D8}"/>
              </a:ext>
            </a:extLst>
          </p:cNvPr>
          <p:cNvSpPr txBox="1"/>
          <p:nvPr/>
        </p:nvSpPr>
        <p:spPr>
          <a:xfrm>
            <a:off x="6225216" y="4786780"/>
            <a:ext cx="14269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(ANN + </a:t>
            </a:r>
            <a:r>
              <a:rPr lang="en-GB" sz="1100" b="1" dirty="0" err="1"/>
              <a:t>Kmedoids</a:t>
            </a:r>
            <a:r>
              <a:rPr lang="en-GB" sz="1100" b="1" dirty="0"/>
              <a:t>)</a:t>
            </a:r>
          </a:p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14A28C2C-765F-0A40-2ECB-E3B3643690E5}"/>
              </a:ext>
            </a:extLst>
          </p:cNvPr>
          <p:cNvSpPr txBox="1"/>
          <p:nvPr/>
        </p:nvSpPr>
        <p:spPr>
          <a:xfrm>
            <a:off x="6497726" y="3571729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6497726" y="2324945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88854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ESOM: </a:t>
            </a:r>
            <a:r>
              <a:rPr lang="en-US" sz="2800" dirty="0"/>
              <a:t>Transmission Expansion Planning considering AC-OPF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a 1">
                <a:extLst>
                  <a:ext uri="{FF2B5EF4-FFF2-40B4-BE49-F238E27FC236}">
                    <a16:creationId xmlns:a16="http://schemas.microsoft.com/office/drawing/2014/main" id="{CD66393F-B0F1-C85D-B75D-7CDD7206D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9266224"/>
                  </p:ext>
                </p:extLst>
              </p:nvPr>
            </p:nvGraphicFramePr>
            <p:xfrm>
              <a:off x="1631503" y="1097128"/>
              <a:ext cx="8928994" cy="5094269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7125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28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61">
                      <a:extLst>
                        <a:ext uri="{9D8B030D-6E8A-4147-A177-3AD203B41FA5}">
                          <a16:colId xmlns:a16="http://schemas.microsoft.com/office/drawing/2014/main" val="3764912569"/>
                        </a:ext>
                      </a:extLst>
                    </a:gridCol>
                    <a:gridCol w="4771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898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Minimize: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𝑖𝑗𝑐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𝐶𝐹𝑇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𝒊𝒄𝒕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𝒊𝒋𝒄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𝑛𝑔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/>
                                      <m: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𝐷𝑈𝑅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𝐶𝑉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𝒈𝒑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𝒏𝒈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sup>
                                    </m:sSubSup>
                                  </m:e>
                                </m:nary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531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With constraints: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623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sz="1200" noProof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𝒈𝒑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𝒏𝒈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sup>
                                        </m:sSub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𝑛𝑖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sz="1200" b="1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d>
                                  <m:d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𝒈𝒑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𝒏𝒈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𝑸</m:t>
                                            </m:r>
                                          </m:sup>
                                        </m:sSub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𝑛𝑖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(1.2)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92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kern="1200" noProof="0" dirty="0"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𝑺</m:t>
                                    </m:r>
                                  </m:sup>
                                </m:sSubSup>
                                <m:r>
                                  <a:rPr lang="en-US" sz="1200" noProof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𝒊𝒄𝒕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𝒊𝒋𝒄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sup>
                                    </m:sSub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𝒊𝒄𝒕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𝒊𝒋𝒄</m:t>
                                    </m:r>
                                  </m:sub>
                                </m:sSub>
                                <m:r>
                                  <a:rPr lang="es-ES" sz="1200" b="1" i="1" noProof="0" smtClean="0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b="0" i="1" kern="1200" noProof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(1.3)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553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i="1" kern="1200" noProof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s-ES" sz="1200" b="0" i="1" noProof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(1.4)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40968">
                    <a:tc>
                      <a:txBody>
                        <a:bodyPr/>
                        <a:lstStyle/>
                        <a:p>
                          <a:pPr marL="0" marR="0" lvl="0" indent="0" algn="r" defTabSz="914377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(1.5)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48971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𝒏𝒎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1200" b="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(1.6)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48971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𝒏𝒎𝒌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200" b="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(1.7)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563703"/>
                      </a:ext>
                    </a:extLst>
                  </a:tr>
                  <a:tr h="248971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𝒇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𝒏𝒌𝒎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𝒇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𝒏𝒌𝒎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𝑸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b="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(1.8)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2400277"/>
                      </a:ext>
                    </a:extLst>
                  </a:tr>
                  <a:tr h="251417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𝑖𝑛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200" b="0" kern="1200" noProof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𝑔𝑝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𝒈𝒑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𝒏𝒈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𝑔𝑝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s-ES" sz="1200" b="0" i="1" noProof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(1.9)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(1.10)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a 1">
                <a:extLst>
                  <a:ext uri="{FF2B5EF4-FFF2-40B4-BE49-F238E27FC236}">
                    <a16:creationId xmlns:a16="http://schemas.microsoft.com/office/drawing/2014/main" id="{CD66393F-B0F1-C85D-B75D-7CDD7206D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9266224"/>
                  </p:ext>
                </p:extLst>
              </p:nvPr>
            </p:nvGraphicFramePr>
            <p:xfrm>
              <a:off x="1631503" y="1097128"/>
              <a:ext cx="8928994" cy="5094269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7125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28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61">
                      <a:extLst>
                        <a:ext uri="{9D8B030D-6E8A-4147-A177-3AD203B41FA5}">
                          <a16:colId xmlns:a16="http://schemas.microsoft.com/office/drawing/2014/main" val="3764912569"/>
                        </a:ext>
                      </a:extLst>
                    </a:gridCol>
                    <a:gridCol w="4771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970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Minimize: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r="-26333" b="-62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With constraints: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623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97468" r="-26333" b="-333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97468" r="-46154" b="-333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(1.2)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92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kern="1200" noProof="0" dirty="0"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331915" r="-26333" b="-46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331915" r="-46154" b="-46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(1.3)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988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712281" r="-26333" b="-659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712281" r="-46154" b="-659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(1.4)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40968">
                    <a:tc>
                      <a:txBody>
                        <a:bodyPr/>
                        <a:lstStyle/>
                        <a:p>
                          <a:pPr marL="0" marR="0" lvl="0" indent="0" algn="r" defTabSz="914377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520225" r="-26333" b="-3224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520225" r="-46154" b="-3224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(1.5)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46266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968421" r="-26333" b="-4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968421" r="-46154" b="-4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(1.6)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9635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1242857" r="-26333" b="-3693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1242857" r="-46154" b="-3693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(1.7)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563703"/>
                      </a:ext>
                    </a:extLst>
                  </a:tr>
                  <a:tr h="39033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1028125" r="-26333" b="-182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1028125" r="-46154" b="-182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(1.8)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2400277"/>
                      </a:ext>
                    </a:extLst>
                  </a:tr>
                  <a:tr h="70040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627826" r="-26333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627826" r="-46154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(1.9)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(1.10)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C02CA9D-65B3-A4AD-E5F8-B67ADB338BCC}"/>
              </a:ext>
            </a:extLst>
          </p:cNvPr>
          <p:cNvCxnSpPr>
            <a:cxnSpLocks/>
          </p:cNvCxnSpPr>
          <p:nvPr/>
        </p:nvCxnSpPr>
        <p:spPr>
          <a:xfrm>
            <a:off x="2670372" y="2613727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E21291A-1D54-FCD1-FD51-A53ECAE191C7}"/>
              </a:ext>
            </a:extLst>
          </p:cNvPr>
          <p:cNvCxnSpPr>
            <a:cxnSpLocks/>
          </p:cNvCxnSpPr>
          <p:nvPr/>
        </p:nvCxnSpPr>
        <p:spPr>
          <a:xfrm>
            <a:off x="2670372" y="3317734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E7DEF00-F172-A1EB-9D12-98B6B1945476}"/>
              </a:ext>
            </a:extLst>
          </p:cNvPr>
          <p:cNvCxnSpPr>
            <a:cxnSpLocks/>
          </p:cNvCxnSpPr>
          <p:nvPr/>
        </p:nvCxnSpPr>
        <p:spPr>
          <a:xfrm>
            <a:off x="2670372" y="3754704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B6C5267-1B0A-59F9-00E4-E51C30552081}"/>
              </a:ext>
            </a:extLst>
          </p:cNvPr>
          <p:cNvCxnSpPr>
            <a:cxnSpLocks/>
          </p:cNvCxnSpPr>
          <p:nvPr/>
        </p:nvCxnSpPr>
        <p:spPr>
          <a:xfrm>
            <a:off x="2670372" y="4248319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338A118-BA2C-6D27-81BD-97E2FC3003F4}"/>
              </a:ext>
            </a:extLst>
          </p:cNvPr>
          <p:cNvCxnSpPr>
            <a:cxnSpLocks/>
          </p:cNvCxnSpPr>
          <p:nvPr/>
        </p:nvCxnSpPr>
        <p:spPr>
          <a:xfrm>
            <a:off x="2670372" y="4661012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CB2CD12-6858-501B-DA16-73884F4B3AFE}"/>
              </a:ext>
            </a:extLst>
          </p:cNvPr>
          <p:cNvSpPr txBox="1"/>
          <p:nvPr/>
        </p:nvSpPr>
        <p:spPr>
          <a:xfrm rot="16200000">
            <a:off x="1664058" y="329480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Non-convex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FF1167A-D1D8-A424-E91C-4809B7BAABD0}"/>
              </a:ext>
            </a:extLst>
          </p:cNvPr>
          <p:cNvSpPr/>
          <p:nvPr/>
        </p:nvSpPr>
        <p:spPr>
          <a:xfrm>
            <a:off x="526693" y="4852910"/>
            <a:ext cx="3321169" cy="129396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Getting a MILP model by applying: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Disjunctive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Piecewise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McCormick envelopes</a:t>
            </a:r>
          </a:p>
        </p:txBody>
      </p:sp>
    </p:spTree>
    <p:extLst>
      <p:ext uri="{BB962C8B-B14F-4D97-AF65-F5344CB8AC3E}">
        <p14:creationId xmlns:p14="http://schemas.microsoft.com/office/powerpoint/2010/main" val="253619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n 51">
            <a:extLst>
              <a:ext uri="{FF2B5EF4-FFF2-40B4-BE49-F238E27FC236}">
                <a16:creationId xmlns:a16="http://schemas.microsoft.com/office/drawing/2014/main" id="{10825553-5F40-C8EB-8299-F9DBA2260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760" y="3968370"/>
            <a:ext cx="3779520" cy="2127504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8F218771-7B67-AD0D-6818-242A02660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822" y="3966740"/>
            <a:ext cx="3768003" cy="211644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ESOM: </a:t>
            </a:r>
            <a:r>
              <a:rPr lang="en-US" sz="2800" dirty="0"/>
              <a:t>Why considering AC-OPF?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BDC14A6-2796-5F04-4BF1-47B4DFE9E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45" y="2155064"/>
            <a:ext cx="3040399" cy="271609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FCD37D3-A784-CE74-CE93-5062A093BC10}"/>
              </a:ext>
            </a:extLst>
          </p:cNvPr>
          <p:cNvSpPr txBox="1"/>
          <p:nvPr/>
        </p:nvSpPr>
        <p:spPr>
          <a:xfrm>
            <a:off x="1276627" y="1831942"/>
            <a:ext cx="138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RTS-GMLC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4824BAE-50CA-6C43-84D0-3B94C7072EE0}"/>
              </a:ext>
            </a:extLst>
          </p:cNvPr>
          <p:cNvSpPr txBox="1"/>
          <p:nvPr/>
        </p:nvSpPr>
        <p:spPr>
          <a:xfrm>
            <a:off x="258945" y="4806393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Source: Scenario Creation and Power Conditioning Strategies for </a:t>
            </a:r>
          </a:p>
          <a:p>
            <a:r>
              <a:rPr lang="en-GB" sz="800" dirty="0"/>
              <a:t>Operating Power Grids with Two-Stage Stochastic Economic Dispatch </a:t>
            </a:r>
          </a:p>
          <a:p>
            <a:r>
              <a:rPr lang="en-GB" sz="800" dirty="0"/>
              <a:t>Link: https://www.nrel.gov/docs/fy21osti/75363.pdf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30D5AC1-01C0-BF4B-A2F0-66E8420C5631}"/>
              </a:ext>
            </a:extLst>
          </p:cNvPr>
          <p:cNvCxnSpPr/>
          <p:nvPr/>
        </p:nvCxnSpPr>
        <p:spPr>
          <a:xfrm>
            <a:off x="3675265" y="1140977"/>
            <a:ext cx="0" cy="4782393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upo 36">
            <a:extLst>
              <a:ext uri="{FF2B5EF4-FFF2-40B4-BE49-F238E27FC236}">
                <a16:creationId xmlns:a16="http://schemas.microsoft.com/office/drawing/2014/main" id="{79B88AB5-6C4A-6AFE-1B3C-D65678FA8265}"/>
              </a:ext>
            </a:extLst>
          </p:cNvPr>
          <p:cNvGrpSpPr/>
          <p:nvPr/>
        </p:nvGrpSpPr>
        <p:grpSpPr>
          <a:xfrm>
            <a:off x="3883822" y="1444880"/>
            <a:ext cx="3762409" cy="2320924"/>
            <a:chOff x="3831250" y="1699327"/>
            <a:chExt cx="3762409" cy="2320924"/>
          </a:xfrm>
        </p:grpSpPr>
        <p:pic>
          <p:nvPicPr>
            <p:cNvPr id="24" name="Gráfico 23">
              <a:extLst>
                <a:ext uri="{FF2B5EF4-FFF2-40B4-BE49-F238E27FC236}">
                  <a16:creationId xmlns:a16="http://schemas.microsoft.com/office/drawing/2014/main" id="{98F0593F-2979-6263-948D-4E1AFD9CB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31250" y="1699327"/>
              <a:ext cx="3762409" cy="2320924"/>
            </a:xfrm>
            <a:prstGeom prst="rect">
              <a:avLst/>
            </a:prstGeom>
          </p:spPr>
        </p:pic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8A4F6183-484B-73A1-7425-FD2FD8E6BE7A}"/>
                </a:ext>
              </a:extLst>
            </p:cNvPr>
            <p:cNvSpPr/>
            <p:nvPr/>
          </p:nvSpPr>
          <p:spPr>
            <a:xfrm>
              <a:off x="6434667" y="3429000"/>
              <a:ext cx="427951" cy="119785"/>
            </a:xfrm>
            <a:prstGeom prst="rect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57F71740-A484-384E-A9E6-01C8262F8C7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6094473" y="2739916"/>
              <a:ext cx="340194" cy="74897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E491B946-2BA5-6437-0232-36E4A5085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2618" y="2739916"/>
              <a:ext cx="82665" cy="6890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id="{021336F5-17CA-E916-3AE3-0B2CDD3A5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97528" y="2232498"/>
              <a:ext cx="847755" cy="507418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</p:grpSp>
      <p:sp>
        <p:nvSpPr>
          <p:cNvPr id="39" name="Rectángulo 38">
            <a:extLst>
              <a:ext uri="{FF2B5EF4-FFF2-40B4-BE49-F238E27FC236}">
                <a16:creationId xmlns:a16="http://schemas.microsoft.com/office/drawing/2014/main" id="{620DF5BB-33F2-A867-3EF1-9CAC823D140E}"/>
              </a:ext>
            </a:extLst>
          </p:cNvPr>
          <p:cNvSpPr/>
          <p:nvPr/>
        </p:nvSpPr>
        <p:spPr>
          <a:xfrm>
            <a:off x="6096000" y="4806393"/>
            <a:ext cx="788068" cy="540489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BC7CAD1B-3551-16A8-5A27-B88B38EDC3CC}"/>
              </a:ext>
            </a:extLst>
          </p:cNvPr>
          <p:cNvSpPr/>
          <p:nvPr/>
        </p:nvSpPr>
        <p:spPr>
          <a:xfrm>
            <a:off x="4889089" y="4380271"/>
            <a:ext cx="545691" cy="486697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CDB88E94-4EBF-F140-384F-E78D16909B94}"/>
              </a:ext>
            </a:extLst>
          </p:cNvPr>
          <p:cNvSpPr txBox="1"/>
          <p:nvPr/>
        </p:nvSpPr>
        <p:spPr>
          <a:xfrm>
            <a:off x="3779948" y="1116884"/>
            <a:ext cx="4038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Implications on the Gen. capacity planning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F7DF0360-9111-9E38-ABFC-19E65F059C7D}"/>
              </a:ext>
            </a:extLst>
          </p:cNvPr>
          <p:cNvSpPr txBox="1"/>
          <p:nvPr/>
        </p:nvSpPr>
        <p:spPr>
          <a:xfrm>
            <a:off x="7893356" y="1116884"/>
            <a:ext cx="4094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Implications on the transmission expansion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6561934-1BC0-F6FD-BB22-C6FBCE8C7255}"/>
              </a:ext>
            </a:extLst>
          </p:cNvPr>
          <p:cNvSpPr/>
          <p:nvPr/>
        </p:nvSpPr>
        <p:spPr>
          <a:xfrm>
            <a:off x="10435888" y="4545115"/>
            <a:ext cx="646981" cy="404725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A53AC0AC-57A0-B3F9-293B-5629A5410ECA}"/>
              </a:ext>
            </a:extLst>
          </p:cNvPr>
          <p:cNvSpPr/>
          <p:nvPr/>
        </p:nvSpPr>
        <p:spPr>
          <a:xfrm>
            <a:off x="9021919" y="4829759"/>
            <a:ext cx="442316" cy="404725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Imagen 50">
            <a:extLst>
              <a:ext uri="{FF2B5EF4-FFF2-40B4-BE49-F238E27FC236}">
                <a16:creationId xmlns:a16="http://schemas.microsoft.com/office/drawing/2014/main" id="{FA0B8B79-8998-322D-3152-B50FDB891F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0235" y="1434084"/>
            <a:ext cx="3771900" cy="2331720"/>
          </a:xfrm>
          <a:prstGeom prst="rect">
            <a:avLst/>
          </a:prstGeom>
        </p:spPr>
      </p:pic>
      <p:sp>
        <p:nvSpPr>
          <p:cNvPr id="53" name="Rectángulo 52">
            <a:extLst>
              <a:ext uri="{FF2B5EF4-FFF2-40B4-BE49-F238E27FC236}">
                <a16:creationId xmlns:a16="http://schemas.microsoft.com/office/drawing/2014/main" id="{DD498B52-F796-8372-41E2-F01A69A9CA10}"/>
              </a:ext>
            </a:extLst>
          </p:cNvPr>
          <p:cNvSpPr/>
          <p:nvPr/>
        </p:nvSpPr>
        <p:spPr>
          <a:xfrm>
            <a:off x="7975139" y="126338"/>
            <a:ext cx="3786996" cy="8539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Disadvantages: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ysClr val="windowText" lastClr="000000"/>
                </a:solidFill>
              </a:rPr>
              <a:t>ACOPF’s problem size is ~4x-6x of the DCOPF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ysClr val="windowText" lastClr="000000"/>
                </a:solidFill>
              </a:rPr>
              <a:t>Computation burden: ~6x-10x</a:t>
            </a:r>
          </a:p>
        </p:txBody>
      </p:sp>
    </p:spTree>
    <p:extLst>
      <p:ext uri="{BB962C8B-B14F-4D97-AF65-F5344CB8AC3E}">
        <p14:creationId xmlns:p14="http://schemas.microsoft.com/office/powerpoint/2010/main" val="272396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 Benefits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EE43A32-779C-5A87-462E-F0637320A8FC}"/>
              </a:ext>
            </a:extLst>
          </p:cNvPr>
          <p:cNvSpPr txBox="1"/>
          <p:nvPr/>
        </p:nvSpPr>
        <p:spPr>
          <a:xfrm>
            <a:off x="10476649" y="2303871"/>
            <a:ext cx="1358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Reference grid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B0B49D7-A880-6C46-D245-17FD2EE690CE}"/>
              </a:ext>
            </a:extLst>
          </p:cNvPr>
          <p:cNvSpPr/>
          <p:nvPr/>
        </p:nvSpPr>
        <p:spPr>
          <a:xfrm>
            <a:off x="7864878" y="2721518"/>
            <a:ext cx="1209368" cy="61943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ANN Cost</a:t>
            </a:r>
          </a:p>
          <a:p>
            <a:pPr algn="ctr"/>
            <a:r>
              <a:rPr lang="en-GB" sz="1600" b="1" dirty="0"/>
              <a:t>Estimator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E23A2693-D652-6C66-6826-11C1D943C265}"/>
              </a:ext>
            </a:extLst>
          </p:cNvPr>
          <p:cNvSpPr/>
          <p:nvPr/>
        </p:nvSpPr>
        <p:spPr>
          <a:xfrm>
            <a:off x="10543397" y="2721518"/>
            <a:ext cx="1209368" cy="61943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ANN Cost</a:t>
            </a:r>
          </a:p>
          <a:p>
            <a:pPr algn="ctr"/>
            <a:r>
              <a:rPr lang="en-GB" sz="1600" b="1" dirty="0"/>
              <a:t>Estimator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E123482-1D87-128C-57E9-7F228FC3D60A}"/>
              </a:ext>
            </a:extLst>
          </p:cNvPr>
          <p:cNvSpPr/>
          <p:nvPr/>
        </p:nvSpPr>
        <p:spPr>
          <a:xfrm>
            <a:off x="8704873" y="3527352"/>
            <a:ext cx="2146020" cy="10499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Benefit 1 (Benefit 2) = </a:t>
            </a:r>
          </a:p>
          <a:p>
            <a:pPr algn="ctr"/>
            <a:r>
              <a:rPr lang="en-GB" sz="1200" b="1" dirty="0"/>
              <a:t>Reference grid – PINT</a:t>
            </a:r>
          </a:p>
          <a:p>
            <a:pPr algn="ctr"/>
            <a:r>
              <a:rPr lang="en-GB" sz="1200" b="1" dirty="0"/>
              <a:t>(TOOT – Reference grid)</a:t>
            </a:r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8A759B6C-F064-D463-86B4-BC22C291EBF6}"/>
              </a:ext>
            </a:extLst>
          </p:cNvPr>
          <p:cNvCxnSpPr>
            <a:cxnSpLocks/>
            <a:stCxn id="15" idx="2"/>
            <a:endCxn id="17" idx="3"/>
          </p:cNvCxnSpPr>
          <p:nvPr/>
        </p:nvCxnSpPr>
        <p:spPr>
          <a:xfrm rot="5400000">
            <a:off x="10643801" y="3548043"/>
            <a:ext cx="711372" cy="2971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F83E8BAB-73D6-7F2C-B847-45AE500D9E64}"/>
              </a:ext>
            </a:extLst>
          </p:cNvPr>
          <p:cNvCxnSpPr>
            <a:cxnSpLocks/>
            <a:stCxn id="12" idx="2"/>
            <a:endCxn id="17" idx="1"/>
          </p:cNvCxnSpPr>
          <p:nvPr/>
        </p:nvCxnSpPr>
        <p:spPr>
          <a:xfrm rot="16200000" flipH="1">
            <a:off x="8231531" y="3578981"/>
            <a:ext cx="711372" cy="2353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5E1B540B-9907-D432-4BCA-85AA381AC962}"/>
              </a:ext>
            </a:extLst>
          </p:cNvPr>
          <p:cNvSpPr/>
          <p:nvPr/>
        </p:nvSpPr>
        <p:spPr>
          <a:xfrm>
            <a:off x="7665134" y="2199736"/>
            <a:ext cx="4324668" cy="256637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5EF94AB-FDBC-CB34-192A-4DDE5BFD1981}"/>
              </a:ext>
            </a:extLst>
          </p:cNvPr>
          <p:cNvSpPr txBox="1"/>
          <p:nvPr/>
        </p:nvSpPr>
        <p:spPr>
          <a:xfrm>
            <a:off x="7444968" y="1809317"/>
            <a:ext cx="454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Sequence per candidate asset and hour</a:t>
            </a:r>
          </a:p>
        </p:txBody>
      </p:sp>
      <p:sp>
        <p:nvSpPr>
          <p:cNvPr id="36" name="4 Título">
            <a:extLst>
              <a:ext uri="{FF2B5EF4-FFF2-40B4-BE49-F238E27FC236}">
                <a16:creationId xmlns:a16="http://schemas.microsoft.com/office/drawing/2014/main" id="{7A86FB17-A49E-0670-9DBE-501DD3D1DB42}"/>
              </a:ext>
            </a:extLst>
          </p:cNvPr>
          <p:cNvSpPr txBox="1">
            <a:spLocks/>
          </p:cNvSpPr>
          <p:nvPr/>
        </p:nvSpPr>
        <p:spPr>
          <a:xfrm>
            <a:off x="4219034" y="1014669"/>
            <a:ext cx="3055930" cy="45712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PINT and TOOT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5F14BB4-D313-A62F-4745-894646C650C4}"/>
              </a:ext>
            </a:extLst>
          </p:cNvPr>
          <p:cNvSpPr txBox="1"/>
          <p:nvPr/>
        </p:nvSpPr>
        <p:spPr>
          <a:xfrm>
            <a:off x="202198" y="3358082"/>
            <a:ext cx="352744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Line Benefit 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The Put IN one at the Time (PINT)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The Take Out One at the Time (TOOT)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Shapley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Aumann-shapley</a:t>
            </a:r>
            <a:r>
              <a:rPr lang="en-GB" sz="1400" dirty="0"/>
              <a:t> value</a:t>
            </a: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D142990F-ED31-DC32-E58E-9F20C2FD7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219" y="2051143"/>
            <a:ext cx="2915928" cy="2755713"/>
          </a:xfrm>
          <a:prstGeom prst="rect">
            <a:avLst/>
          </a:prstGeom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D0950B19-C235-FAB0-CE6E-F228A0B42DFE}"/>
              </a:ext>
            </a:extLst>
          </p:cNvPr>
          <p:cNvSpPr txBox="1"/>
          <p:nvPr/>
        </p:nvSpPr>
        <p:spPr>
          <a:xfrm>
            <a:off x="4359035" y="4809202"/>
            <a:ext cx="2915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[source] ENTSO-E: Guideline for Cost Benefit Analysis of Grid Development Projects</a:t>
            </a:r>
          </a:p>
          <a:p>
            <a:r>
              <a:rPr lang="en-GB" sz="800" dirty="0"/>
              <a:t>Link: https://eepublicdownloads.entsoe.eu/clean-documents/tyndp-documents/Cost%20Benefit%20Analysis/191023_CBA3_Draft%20for%20consultation.pdf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DDD61EEB-3747-272F-FB38-E296779C159F}"/>
              </a:ext>
            </a:extLst>
          </p:cNvPr>
          <p:cNvGrpSpPr/>
          <p:nvPr/>
        </p:nvGrpSpPr>
        <p:grpSpPr>
          <a:xfrm>
            <a:off x="255261" y="1441588"/>
            <a:ext cx="3216764" cy="996230"/>
            <a:chOff x="204186" y="1441588"/>
            <a:chExt cx="3216764" cy="996230"/>
          </a:xfrm>
        </p:grpSpPr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1FBA2BED-48AA-0F31-3384-DC3D0DFC7317}"/>
                </a:ext>
              </a:extLst>
            </p:cNvPr>
            <p:cNvGrpSpPr/>
            <p:nvPr/>
          </p:nvGrpSpPr>
          <p:grpSpPr>
            <a:xfrm>
              <a:off x="889281" y="1441588"/>
              <a:ext cx="1846574" cy="996230"/>
              <a:chOff x="2793841" y="4946141"/>
              <a:chExt cx="1846574" cy="996230"/>
            </a:xfrm>
          </p:grpSpPr>
          <p:sp>
            <p:nvSpPr>
              <p:cNvPr id="43" name="Rectángulo: esquinas redondeadas 42">
                <a:extLst>
                  <a:ext uri="{FF2B5EF4-FFF2-40B4-BE49-F238E27FC236}">
                    <a16:creationId xmlns:a16="http://schemas.microsoft.com/office/drawing/2014/main" id="{AE86920C-92B7-DD7F-675D-7056414913EC}"/>
                  </a:ext>
                </a:extLst>
              </p:cNvPr>
              <p:cNvSpPr/>
              <p:nvPr/>
            </p:nvSpPr>
            <p:spPr>
              <a:xfrm>
                <a:off x="2793841" y="4946141"/>
                <a:ext cx="1846574" cy="996230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44" name="Grupo 43">
                <a:extLst>
                  <a:ext uri="{FF2B5EF4-FFF2-40B4-BE49-F238E27FC236}">
                    <a16:creationId xmlns:a16="http://schemas.microsoft.com/office/drawing/2014/main" id="{CCD0E6E4-37FE-8F4D-EC54-8673C4C5E19B}"/>
                  </a:ext>
                </a:extLst>
              </p:cNvPr>
              <p:cNvGrpSpPr/>
              <p:nvPr/>
            </p:nvGrpSpPr>
            <p:grpSpPr>
              <a:xfrm>
                <a:off x="3094448" y="5159396"/>
                <a:ext cx="1213706" cy="728223"/>
                <a:chOff x="10198340" y="754406"/>
                <a:chExt cx="1213706" cy="728223"/>
              </a:xfrm>
            </p:grpSpPr>
            <p:sp>
              <p:nvSpPr>
                <p:cNvPr id="46" name="Rectángulo: esquinas redondeadas 45">
                  <a:extLst>
                    <a:ext uri="{FF2B5EF4-FFF2-40B4-BE49-F238E27FC236}">
                      <a16:creationId xmlns:a16="http://schemas.microsoft.com/office/drawing/2014/main" id="{0E013E49-6DA2-AC06-A194-615B60525F54}"/>
                    </a:ext>
                  </a:extLst>
                </p:cNvPr>
                <p:cNvSpPr/>
                <p:nvPr/>
              </p:nvSpPr>
              <p:spPr>
                <a:xfrm>
                  <a:off x="10198340" y="754406"/>
                  <a:ext cx="1213706" cy="728223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7" name="Rectángulo: esquinas redondeadas 4">
                  <a:extLst>
                    <a:ext uri="{FF2B5EF4-FFF2-40B4-BE49-F238E27FC236}">
                      <a16:creationId xmlns:a16="http://schemas.microsoft.com/office/drawing/2014/main" id="{2F3360A8-26B6-1A43-F091-BF607CD15C40}"/>
                    </a:ext>
                  </a:extLst>
                </p:cNvPr>
                <p:cNvSpPr txBox="1"/>
                <p:nvPr/>
              </p:nvSpPr>
              <p:spPr>
                <a:xfrm>
                  <a:off x="10219669" y="775735"/>
                  <a:ext cx="1171048" cy="685565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41910" tIns="41910" rIns="41910" bIns="41910" numCol="1" spcCol="1270" anchor="ctr" anchorCtr="0">
                  <a:noAutofit/>
                </a:bodyPr>
                <a:lstStyle/>
                <a:p>
                  <a:pPr marL="0" lvl="0" indent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100" b="1" kern="1200" dirty="0"/>
                    <a:t>ANN: Cost Estimator</a:t>
                  </a:r>
                </a:p>
              </p:txBody>
            </p:sp>
          </p:grpSp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F41D9D90-D2F4-C78E-6587-07C75DE1B809}"/>
                  </a:ext>
                </a:extLst>
              </p:cNvPr>
              <p:cNvSpPr txBox="1"/>
              <p:nvPr/>
            </p:nvSpPr>
            <p:spPr>
              <a:xfrm>
                <a:off x="2994815" y="4946141"/>
                <a:ext cx="14446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b="1" dirty="0"/>
                  <a:t>Investment Benefit</a:t>
                </a:r>
              </a:p>
            </p:txBody>
          </p:sp>
        </p:grp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000F3705-8868-2580-82F2-6EEB56F9B7AF}"/>
                </a:ext>
              </a:extLst>
            </p:cNvPr>
            <p:cNvCxnSpPr>
              <a:endCxn id="43" idx="1"/>
            </p:cNvCxnSpPr>
            <p:nvPr/>
          </p:nvCxnSpPr>
          <p:spPr>
            <a:xfrm>
              <a:off x="204186" y="1939703"/>
              <a:ext cx="685095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CC27D07C-D3CE-D85E-00F6-9AC082BFF969}"/>
                </a:ext>
              </a:extLst>
            </p:cNvPr>
            <p:cNvCxnSpPr/>
            <p:nvPr/>
          </p:nvCxnSpPr>
          <p:spPr>
            <a:xfrm>
              <a:off x="2735855" y="1939703"/>
              <a:ext cx="685095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EF1F9D9E-D6FB-D3D4-E001-A93C501935B6}"/>
              </a:ext>
            </a:extLst>
          </p:cNvPr>
          <p:cNvCxnSpPr/>
          <p:nvPr/>
        </p:nvCxnSpPr>
        <p:spPr>
          <a:xfrm>
            <a:off x="3933645" y="1047603"/>
            <a:ext cx="0" cy="5059899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CA19D018-9B14-3691-8760-843E30DC0E5B}"/>
              </a:ext>
            </a:extLst>
          </p:cNvPr>
          <p:cNvSpPr txBox="1"/>
          <p:nvPr/>
        </p:nvSpPr>
        <p:spPr>
          <a:xfrm>
            <a:off x="7741064" y="2303699"/>
            <a:ext cx="145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PINT (or TOOT)</a:t>
            </a:r>
          </a:p>
        </p:txBody>
      </p:sp>
    </p:spTree>
    <p:extLst>
      <p:ext uri="{BB962C8B-B14F-4D97-AF65-F5344CB8AC3E}">
        <p14:creationId xmlns:p14="http://schemas.microsoft.com/office/powerpoint/2010/main" val="19670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process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D90B8B4-D006-2F5A-BC51-A8D5B9C669D6}"/>
              </a:ext>
            </a:extLst>
          </p:cNvPr>
          <p:cNvSpPr txBox="1"/>
          <p:nvPr/>
        </p:nvSpPr>
        <p:spPr>
          <a:xfrm>
            <a:off x="576000" y="1115530"/>
            <a:ext cx="5169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Dimensionality reduction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Optimal number of representatives/clusters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Selection/aggregation using K-medoids</a:t>
            </a:r>
          </a:p>
        </p:txBody>
      </p:sp>
      <p:pic>
        <p:nvPicPr>
          <p:cNvPr id="10" name="Imagen 9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167060B1-F8A7-F009-F4D3-2614E6A75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484" y="3102215"/>
            <a:ext cx="2324905" cy="2491964"/>
          </a:xfrm>
          <a:prstGeom prst="rect">
            <a:avLst/>
          </a:prstGeom>
        </p:spPr>
      </p:pic>
      <p:pic>
        <p:nvPicPr>
          <p:cNvPr id="13" name="Imagen 12" descr="Gráfico, Histograma&#10;&#10;Descripción generada automáticamente">
            <a:extLst>
              <a:ext uri="{FF2B5EF4-FFF2-40B4-BE49-F238E27FC236}">
                <a16:creationId xmlns:a16="http://schemas.microsoft.com/office/drawing/2014/main" id="{784AAE89-EC5F-3E25-09C3-9A0BB3BF4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66" y="3102215"/>
            <a:ext cx="3737946" cy="2491964"/>
          </a:xfrm>
          <a:prstGeom prst="rect">
            <a:avLst/>
          </a:prstGeom>
        </p:spPr>
      </p:pic>
      <p:pic>
        <p:nvPicPr>
          <p:cNvPr id="16" name="Imagen 15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4E7D347D-4B91-D027-1CF1-16B4F616C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781" y="2713809"/>
            <a:ext cx="3207491" cy="3207491"/>
          </a:xfrm>
          <a:prstGeom prst="rect">
            <a:avLst/>
          </a:prstGeom>
        </p:spPr>
      </p:pic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8ECB3075-9496-3A13-C2B8-4A1C60CAE233}"/>
              </a:ext>
            </a:extLst>
          </p:cNvPr>
          <p:cNvSpPr/>
          <p:nvPr/>
        </p:nvSpPr>
        <p:spPr>
          <a:xfrm>
            <a:off x="448574" y="2898475"/>
            <a:ext cx="6814868" cy="3010619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5F1C330-255A-2E80-B16E-21F7287DE7AA}"/>
              </a:ext>
            </a:extLst>
          </p:cNvPr>
          <p:cNvSpPr txBox="1"/>
          <p:nvPr/>
        </p:nvSpPr>
        <p:spPr>
          <a:xfrm>
            <a:off x="2153473" y="2529143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Dimensionality reduction using PCA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640268D-CA1B-1D62-801D-C16F4B5F1BDB}"/>
              </a:ext>
            </a:extLst>
          </p:cNvPr>
          <p:cNvSpPr txBox="1"/>
          <p:nvPr/>
        </p:nvSpPr>
        <p:spPr>
          <a:xfrm>
            <a:off x="8567610" y="2529143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Optimal number of clusters</a:t>
            </a:r>
          </a:p>
        </p:txBody>
      </p:sp>
    </p:spTree>
    <p:extLst>
      <p:ext uri="{BB962C8B-B14F-4D97-AF65-F5344CB8AC3E}">
        <p14:creationId xmlns:p14="http://schemas.microsoft.com/office/powerpoint/2010/main" val="780203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 Benefits: Preliminary results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C206139-75EA-1C16-06E2-5432C8803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1" y="2383971"/>
            <a:ext cx="6095999" cy="259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3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83" y="115326"/>
            <a:ext cx="10283407" cy="57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665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d689c1b-2561-4a46-ae04-6449f963ff7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89B70DD9C08446A8443DF534F7285E" ma:contentTypeVersion="13" ma:contentTypeDescription="Create a new document." ma:contentTypeScope="" ma:versionID="ecc4e1277db930f2a9760bc5b361f436">
  <xsd:schema xmlns:xsd="http://www.w3.org/2001/XMLSchema" xmlns:xs="http://www.w3.org/2001/XMLSchema" xmlns:p="http://schemas.microsoft.com/office/2006/metadata/properties" xmlns:ns3="fd689c1b-2561-4a46-ae04-6449f963ff76" xmlns:ns4="04677cab-20cd-44d8-974c-14c664890eaa" targetNamespace="http://schemas.microsoft.com/office/2006/metadata/properties" ma:root="true" ma:fieldsID="494f09148d3a63d1912cdfb9c603bec2" ns3:_="" ns4:_="">
    <xsd:import namespace="fd689c1b-2561-4a46-ae04-6449f963ff76"/>
    <xsd:import namespace="04677cab-20cd-44d8-974c-14c664890e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689c1b-2561-4a46-ae04-6449f963ff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677cab-20cd-44d8-974c-14c664890ea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4D1958-5725-488F-A4D5-DA9E8FDB52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3CDF3A-BF48-4B5B-B3E9-7B37F916BE05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04677cab-20cd-44d8-974c-14c664890eaa"/>
    <ds:schemaRef ds:uri="fd689c1b-2561-4a46-ae04-6449f963ff76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38AB51F-98E0-4779-8180-600DAF31B4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689c1b-2561-4a46-ae04-6449f963ff76"/>
    <ds:schemaRef ds:uri="04677cab-20cd-44d8-974c-14c664890e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554</Words>
  <Application>Microsoft Office PowerPoint</Application>
  <PresentationFormat>Panorámica</PresentationFormat>
  <Paragraphs>138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Consolas</vt:lpstr>
      <vt:lpstr>Times New Roman</vt:lpstr>
      <vt:lpstr>KU Leuven</vt:lpstr>
      <vt:lpstr>KU Leuven Sedes</vt:lpstr>
      <vt:lpstr>Neural Network for cost estimation: Hyperparameter tuning</vt:lpstr>
      <vt:lpstr>Overview</vt:lpstr>
      <vt:lpstr>Process overview</vt:lpstr>
      <vt:lpstr>ESOM: Transmission Expansion Planning considering AC-OPF</vt:lpstr>
      <vt:lpstr>ESOM: Why considering AC-OPF?</vt:lpstr>
      <vt:lpstr>Line Benefits</vt:lpstr>
      <vt:lpstr>Clustering process</vt:lpstr>
      <vt:lpstr>Line Benefits: Preliminary results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2023-07-12T07:19:21Z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0x010100AF89B70DD9C08446A8443DF534F7285E</vt:lpwstr>
  </property>
</Properties>
</file>