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21"/>
  </p:notesMasterIdLst>
  <p:handoutMasterIdLst>
    <p:handoutMasterId r:id="rId22"/>
  </p:handoutMasterIdLst>
  <p:sldIdLst>
    <p:sldId id="269" r:id="rId6"/>
    <p:sldId id="273" r:id="rId7"/>
    <p:sldId id="277" r:id="rId8"/>
    <p:sldId id="278" r:id="rId9"/>
    <p:sldId id="279" r:id="rId10"/>
    <p:sldId id="280" r:id="rId11"/>
    <p:sldId id="275" r:id="rId12"/>
    <p:sldId id="276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12-7-2023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12/07/2023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12/07/2023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12/07/2023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12/07/2023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12/07/2023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12/07/2023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12/07/2023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</a:t>
            </a:r>
            <a:r>
              <a:rPr lang="en-US" dirty="0" smtClean="0"/>
              <a:t>estimated </a:t>
            </a:r>
            <a:r>
              <a:rPr lang="en-US" smtClean="0"/>
              <a:t>line 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20938" cy="446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Goal</a:t>
            </a:r>
          </a:p>
          <a:p>
            <a:r>
              <a:rPr lang="en-US" sz="1800" dirty="0" smtClean="0"/>
              <a:t>Train and test on a subset of desired outcomes</a:t>
            </a:r>
          </a:p>
          <a:p>
            <a:r>
              <a:rPr lang="en-US" sz="1800" dirty="0" smtClean="0"/>
              <a:t>Achieve speedup by obtaining remaining outcomes with NN instead of optimization</a:t>
            </a:r>
          </a:p>
          <a:p>
            <a:pPr marL="0" indent="0">
              <a:buNone/>
            </a:pPr>
            <a:r>
              <a:rPr lang="en-US" sz="1800" b="1" dirty="0" smtClean="0"/>
              <a:t>Approach</a:t>
            </a:r>
          </a:p>
          <a:p>
            <a:r>
              <a:rPr lang="en-US" sz="1800" dirty="0" smtClean="0"/>
              <a:t>Optimization performed for</a:t>
            </a:r>
          </a:p>
          <a:p>
            <a:pPr lvl="1"/>
            <a:r>
              <a:rPr lang="en-US" sz="1800" dirty="0" smtClean="0"/>
              <a:t>1 week of each month</a:t>
            </a:r>
          </a:p>
          <a:p>
            <a:pPr lvl="1"/>
            <a:r>
              <a:rPr lang="en-US" sz="1800" dirty="0" smtClean="0"/>
              <a:t>All individual line candidates</a:t>
            </a:r>
          </a:p>
          <a:p>
            <a:r>
              <a:rPr lang="en-US" sz="1800" dirty="0" smtClean="0"/>
              <a:t>Split obtained dataset into training and test sets </a:t>
            </a:r>
          </a:p>
          <a:p>
            <a:r>
              <a:rPr lang="en-US" sz="1800" dirty="0" smtClean="0"/>
              <a:t>Tune network design to obtain best result on test set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98" y="1959959"/>
            <a:ext cx="6489537" cy="364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6443109" cy="4464000"/>
          </a:xfrm>
        </p:spPr>
        <p:txBody>
          <a:bodyPr/>
          <a:lstStyle/>
          <a:p>
            <a:r>
              <a:rPr lang="en-US" dirty="0" smtClean="0"/>
              <a:t>Estimation of operational cost for 24 bus system </a:t>
            </a:r>
          </a:p>
          <a:p>
            <a:endParaRPr lang="en-US" dirty="0"/>
          </a:p>
          <a:p>
            <a:r>
              <a:rPr lang="en-US" dirty="0" smtClean="0"/>
              <a:t>Time dependency is reproduced, but predictions are not perfect </a:t>
            </a:r>
          </a:p>
          <a:p>
            <a:endParaRPr lang="en-US" dirty="0"/>
          </a:p>
          <a:p>
            <a:r>
              <a:rPr lang="en-US" dirty="0" smtClean="0"/>
              <a:t>More complex networks (more hidden layers) seem to be performing better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07036"/>
            <a:ext cx="5674577" cy="115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NN estimates: preliminary results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916090" y="539213"/>
            <a:ext cx="4099561" cy="5580787"/>
            <a:chOff x="7315200" y="232608"/>
            <a:chExt cx="4654732" cy="692878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232608"/>
              <a:ext cx="4654732" cy="349104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0" y="3670344"/>
              <a:ext cx="4654732" cy="349104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9431382" y="510661"/>
            <a:ext cx="138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32238" y="3308136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2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6255874" cy="4464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</a:p>
          <a:p>
            <a:r>
              <a:rPr lang="en-US" dirty="0" smtClean="0"/>
              <a:t>Find the optimal design and training parameters for the neural network </a:t>
            </a:r>
          </a:p>
          <a:p>
            <a:pPr marL="0" indent="0">
              <a:buNone/>
            </a:pPr>
            <a:r>
              <a:rPr lang="en-US" b="1" dirty="0" smtClean="0"/>
              <a:t>Approach</a:t>
            </a:r>
          </a:p>
          <a:p>
            <a:r>
              <a:rPr lang="en-US" dirty="0" smtClean="0"/>
              <a:t>Train a bunch of models on the same dataset and store the loss (MSE) on the test set for all of them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Continue with model that has lowest loss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Problem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seems to be quite some randomness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6000" y="207036"/>
            <a:ext cx="7383593" cy="115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NN estimates: </a:t>
            </a:r>
            <a:r>
              <a:rPr lang="en-US" dirty="0" err="1" smtClean="0"/>
              <a:t>hyperparameter</a:t>
            </a:r>
            <a:r>
              <a:rPr lang="en-US" dirty="0" smtClean="0"/>
              <a:t> tuning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3" y="351675"/>
            <a:ext cx="4014617" cy="57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9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5999" y="1656000"/>
            <a:ext cx="5145531" cy="446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Eventually, line benefits obtained from NN must match actual line benefits </a:t>
            </a:r>
          </a:p>
          <a:p>
            <a:endParaRPr lang="en-US" dirty="0"/>
          </a:p>
          <a:p>
            <a:r>
              <a:rPr lang="en-US" dirty="0" smtClean="0"/>
              <a:t>Differences between costs from different physical networks are quite small </a:t>
            </a:r>
            <a:r>
              <a:rPr lang="en-US" dirty="0" smtClean="0">
                <a:sym typeface="Wingdings" panose="05000000000000000000" pitchFamily="2" charset="2"/>
              </a:rPr>
              <a:t> Predictions must be extremely accurate? 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Maybe not, as long as differences are well-reproduced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Estimate line benefits </a:t>
            </a:r>
            <a:r>
              <a:rPr lang="en-US" dirty="0">
                <a:sym typeface="Wingdings" panose="05000000000000000000" pitchFamily="2" charset="2"/>
              </a:rPr>
              <a:t>directly</a:t>
            </a:r>
            <a:r>
              <a:rPr lang="en-US" dirty="0" smtClean="0">
                <a:sym typeface="Wingdings" panose="05000000000000000000" pitchFamily="2" charset="2"/>
              </a:rPr>
              <a:t>?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estimates: towards line benefits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95"/>
          <a:stretch/>
        </p:blipFill>
        <p:spPr>
          <a:xfrm>
            <a:off x="5891621" y="1599248"/>
            <a:ext cx="6038850" cy="36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5328411" cy="4464000"/>
          </a:xfrm>
        </p:spPr>
        <p:txBody>
          <a:bodyPr/>
          <a:lstStyle/>
          <a:p>
            <a:r>
              <a:rPr lang="en-US" dirty="0" smtClean="0"/>
              <a:t>Custom loss function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Estimates: negative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6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more complex networks: more hidden layers</a:t>
            </a:r>
          </a:p>
          <a:p>
            <a:r>
              <a:rPr lang="en-US" dirty="0" smtClean="0"/>
              <a:t>Use physics-informed loss function: prevent negative costs (WIP)</a:t>
            </a:r>
          </a:p>
          <a:p>
            <a:r>
              <a:rPr lang="en-US" dirty="0" smtClean="0"/>
              <a:t>Extending </a:t>
            </a:r>
            <a:r>
              <a:rPr lang="en-US" smtClean="0"/>
              <a:t>or changing </a:t>
            </a:r>
            <a:r>
              <a:rPr lang="en-US" dirty="0" smtClean="0"/>
              <a:t>the used data: </a:t>
            </a:r>
          </a:p>
          <a:p>
            <a:pPr lvl="1"/>
            <a:r>
              <a:rPr lang="en-US" dirty="0" smtClean="0"/>
              <a:t>More input hours/line expansions</a:t>
            </a:r>
          </a:p>
          <a:p>
            <a:pPr lvl="1"/>
            <a:r>
              <a:rPr lang="en-US" dirty="0" smtClean="0"/>
              <a:t>Consider other outputs than operational costs</a:t>
            </a:r>
          </a:p>
          <a:p>
            <a:pPr lvl="2"/>
            <a:r>
              <a:rPr lang="en-US" dirty="0" smtClean="0"/>
              <a:t>Line utilization </a:t>
            </a:r>
          </a:p>
          <a:p>
            <a:pPr lvl="2"/>
            <a:r>
              <a:rPr lang="en-US" dirty="0" smtClean="0"/>
              <a:t>Marginal costs</a:t>
            </a:r>
          </a:p>
          <a:p>
            <a:r>
              <a:rPr lang="en-US" dirty="0"/>
              <a:t>Estimate line benefits directly instead of operational </a:t>
            </a:r>
            <a:r>
              <a:rPr lang="en-US" dirty="0" smtClean="0"/>
              <a:t>costs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7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(1)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A1466-7CC8-41DA-92ED-AABE114C2831}"/>
              </a:ext>
            </a:extLst>
          </p:cNvPr>
          <p:cNvSpPr txBox="1"/>
          <p:nvPr/>
        </p:nvSpPr>
        <p:spPr>
          <a:xfrm>
            <a:off x="576000" y="1638915"/>
            <a:ext cx="664892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  <a:r>
              <a:rPr lang="nl-BE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nl-BE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Transmission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expansion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planning (TEP)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calculating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Optimal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Power Flow (OPF)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computationally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heavy,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especially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AC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formulations</a:t>
            </a:r>
            <a:endParaRPr lang="nl-BE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Temporal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aggregation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problem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size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reduction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Clustering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periods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nl-BE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How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find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representative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days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spatially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resolved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system?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Ex-post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Multitude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OPFs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have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solved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Transmission Expansion Planning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candidates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discrete investment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quantities</a:t>
            </a:r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Weather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BE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Might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still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b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computationally</a:t>
            </a:r>
            <a:r>
              <a:rPr lang="nl-BE" sz="16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intensive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Literature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shows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that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ML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methods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can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accurately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approximate</a:t>
            </a:r>
            <a:r>
              <a:rPr lang="nl-BE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OPF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results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very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nl-BE" sz="1600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fast</a:t>
            </a:r>
            <a:r>
              <a:rPr lang="nl-BE" sz="160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endParaRPr lang="nl-B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085210" cy="4464000"/>
          </a:xfrm>
        </p:spPr>
        <p:txBody>
          <a:bodyPr/>
          <a:lstStyle/>
          <a:p>
            <a:r>
              <a:rPr lang="en-US" dirty="0" smtClean="0"/>
              <a:t>TEP is based on calculating the demanding OPF problem</a:t>
            </a:r>
          </a:p>
          <a:p>
            <a:r>
              <a:rPr lang="en-US" dirty="0" smtClean="0"/>
              <a:t>Increasing share of renewables </a:t>
            </a:r>
            <a:r>
              <a:rPr lang="en-US" dirty="0" smtClean="0">
                <a:sym typeface="Wingdings" panose="05000000000000000000" pitchFamily="2" charset="2"/>
              </a:rPr>
              <a:t> Rising </a:t>
            </a:r>
            <a:r>
              <a:rPr lang="en-US" dirty="0" smtClean="0"/>
              <a:t>variability in system operation</a:t>
            </a:r>
          </a:p>
          <a:p>
            <a:r>
              <a:rPr lang="en-US" dirty="0" smtClean="0"/>
              <a:t>Temporal reduction techniques </a:t>
            </a:r>
            <a:r>
              <a:rPr lang="en-US" dirty="0" smtClean="0">
                <a:sym typeface="Wingdings" panose="05000000000000000000" pitchFamily="2" charset="2"/>
              </a:rPr>
              <a:t> Representative periods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transmission expansion planning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8234" y="1519349"/>
            <a:ext cx="4898740" cy="1170877"/>
            <a:chOff x="6408234" y="1519349"/>
            <a:chExt cx="4898740" cy="1170877"/>
          </a:xfrm>
        </p:grpSpPr>
        <p:sp>
          <p:nvSpPr>
            <p:cNvPr id="9" name="Rounded Rectangle 8"/>
            <p:cNvSpPr/>
            <p:nvPr/>
          </p:nvSpPr>
          <p:spPr>
            <a:xfrm>
              <a:off x="6408234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Capture variability in system operating conditions (weather)</a:t>
              </a:r>
              <a:endParaRPr lang="en-US" sz="16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98311" y="1519349"/>
              <a:ext cx="2408663" cy="11708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Accurately represent physical constraints of network</a:t>
              </a:r>
              <a:endParaRPr lang="en-US" sz="1600" dirty="0"/>
            </a:p>
          </p:txBody>
        </p:sp>
      </p:grpSp>
      <p:sp>
        <p:nvSpPr>
          <p:cNvPr id="15" name="Down Arrow 14"/>
          <p:cNvSpPr/>
          <p:nvPr/>
        </p:nvSpPr>
        <p:spPr>
          <a:xfrm>
            <a:off x="7170051" y="2754776"/>
            <a:ext cx="3293690" cy="812940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Many demanding OPFS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7612564" y="3621790"/>
            <a:ext cx="2408663" cy="695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Computational tractability</a:t>
            </a:r>
            <a:endParaRPr lang="en-US" sz="1600" dirty="0"/>
          </a:p>
        </p:txBody>
      </p:sp>
      <p:sp>
        <p:nvSpPr>
          <p:cNvPr id="18" name="Down Arrow 17"/>
          <p:cNvSpPr/>
          <p:nvPr/>
        </p:nvSpPr>
        <p:spPr>
          <a:xfrm>
            <a:off x="7170051" y="4371150"/>
            <a:ext cx="3338564" cy="758412"/>
          </a:xfrm>
          <a:prstGeom prst="downArrow">
            <a:avLst>
              <a:gd name="adj1" fmla="val 50000"/>
              <a:gd name="adj2" fmla="val 47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Temporal reduction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7751595" y="5183773"/>
            <a:ext cx="2293431" cy="7492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Representative periods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670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253695" cy="4464000"/>
          </a:xfrm>
        </p:spPr>
        <p:txBody>
          <a:bodyPr/>
          <a:lstStyle/>
          <a:p>
            <a:r>
              <a:rPr lang="en-US" dirty="0" smtClean="0"/>
              <a:t>How to find representative periods for a spatially resolved system with complex interactions?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Ex-post clustering = use simplified model to extract features relevant for your problem and cluster on those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finding representative periods</a:t>
            </a:r>
            <a:endParaRPr lang="en-US" dirty="0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E6D857EB-149F-7233-A636-9C9EBE0F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983" y="1656000"/>
            <a:ext cx="6740434" cy="3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9482400" cy="4464000"/>
          </a:xfrm>
        </p:spPr>
        <p:txBody>
          <a:bodyPr/>
          <a:lstStyle/>
          <a:p>
            <a:r>
              <a:rPr lang="en-US" dirty="0" smtClean="0"/>
              <a:t>Proposed feature for clustering for TEP: Investment benefit of individual lines</a:t>
            </a:r>
          </a:p>
          <a:p>
            <a:pPr lvl="1"/>
            <a:r>
              <a:rPr lang="en-US" dirty="0" smtClean="0"/>
              <a:t>Many possible candidates </a:t>
            </a:r>
          </a:p>
          <a:p>
            <a:pPr lvl="1"/>
            <a:r>
              <a:rPr lang="en-US" dirty="0" smtClean="0"/>
              <a:t>Many discrete values for expansion </a:t>
            </a:r>
          </a:p>
          <a:p>
            <a:pPr lvl="1"/>
            <a:r>
              <a:rPr lang="en-US" dirty="0" smtClean="0"/>
              <a:t>Weather year sensitivity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 multitude of OPFs to be solved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Replace part of the calculation with a machine-learning algorithm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Ingenieurswetenschappen, Werktuigkunde, TME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finding representative periods</a:t>
            </a:r>
          </a:p>
        </p:txBody>
      </p:sp>
    </p:spTree>
    <p:extLst>
      <p:ext uri="{BB962C8B-B14F-4D97-AF65-F5344CB8AC3E}">
        <p14:creationId xmlns:p14="http://schemas.microsoft.com/office/powerpoint/2010/main" val="364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36827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139193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000" y="1656000"/>
            <a:ext cx="4428713" cy="446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Estimate the hourly operational cost </a:t>
            </a:r>
            <a:r>
              <a:rPr lang="en-US" dirty="0" smtClean="0">
                <a:sym typeface="Wingdings" panose="05000000000000000000" pitchFamily="2" charset="2"/>
              </a:rPr>
              <a:t>of the OPF problem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Sensitive to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time-series changes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physical network changes 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Approach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Neural network works on hourly basis  Estimates one cost value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Single output (cost)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Input contains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Demand (per node)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Renewable availability factors (per technology per location)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Admittance matrix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Size of input vector quickly grows with number of buses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Ingenieurswetenschappen, Werktuigkunde, TME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for cost estimation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339451" y="1789463"/>
            <a:ext cx="1020404" cy="370867"/>
            <a:chOff x="7339451" y="1728010"/>
            <a:chExt cx="1020404" cy="370867"/>
          </a:xfrm>
        </p:grpSpPr>
        <p:sp>
          <p:nvSpPr>
            <p:cNvPr id="6" name="Oval 5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5469775" y="1918005"/>
            <a:ext cx="1109206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layer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5522922" y="5488070"/>
            <a:ext cx="1420515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Single output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9391601" y="5469661"/>
            <a:ext cx="246711" cy="213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737255" y="1789463"/>
            <a:ext cx="1020404" cy="370867"/>
            <a:chOff x="7339451" y="1728010"/>
            <a:chExt cx="1020404" cy="370867"/>
          </a:xfrm>
        </p:grpSpPr>
        <p:sp>
          <p:nvSpPr>
            <p:cNvPr id="25" name="Oval 24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0438132" y="1789463"/>
            <a:ext cx="1020404" cy="370867"/>
            <a:chOff x="7339451" y="1728010"/>
            <a:chExt cx="1020404" cy="370867"/>
          </a:xfrm>
        </p:grpSpPr>
        <p:sp>
          <p:nvSpPr>
            <p:cNvPr id="42" name="Oval 41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7268380" y="1534761"/>
            <a:ext cx="1109206" cy="1965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Demands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07629" y="1512420"/>
            <a:ext cx="64509" cy="44145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779873" y="1539250"/>
            <a:ext cx="1109206" cy="19655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Availabilities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10177411" y="1530825"/>
            <a:ext cx="1537304" cy="2134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Admittance matrix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5522922" y="3325527"/>
            <a:ext cx="1109206" cy="19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Hidden layer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8960009" y="3198480"/>
            <a:ext cx="1020404" cy="370867"/>
            <a:chOff x="7339451" y="1728010"/>
            <a:chExt cx="1020404" cy="370867"/>
          </a:xfrm>
        </p:grpSpPr>
        <p:sp>
          <p:nvSpPr>
            <p:cNvPr id="58" name="Oval 57"/>
            <p:cNvSpPr/>
            <p:nvPr/>
          </p:nvSpPr>
          <p:spPr>
            <a:xfrm>
              <a:off x="733945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00671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113144" y="1885203"/>
              <a:ext cx="246711" cy="2136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768774" y="1728010"/>
              <a:ext cx="4154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>
            <a:stCxn id="6" idx="4"/>
            <a:endCxn id="58" idx="0"/>
          </p:cNvCxnSpPr>
          <p:nvPr/>
        </p:nvCxnSpPr>
        <p:spPr>
          <a:xfrm>
            <a:off x="7462807" y="2160330"/>
            <a:ext cx="1620558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4"/>
            <a:endCxn id="58" idx="0"/>
          </p:cNvCxnSpPr>
          <p:nvPr/>
        </p:nvCxnSpPr>
        <p:spPr>
          <a:xfrm>
            <a:off x="8236500" y="2160330"/>
            <a:ext cx="846865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7" idx="4"/>
            <a:endCxn id="58" idx="0"/>
          </p:cNvCxnSpPr>
          <p:nvPr/>
        </p:nvCxnSpPr>
        <p:spPr>
          <a:xfrm flipH="1">
            <a:off x="9083365" y="2160330"/>
            <a:ext cx="38466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26138" y="2160330"/>
            <a:ext cx="2618" cy="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4"/>
            <a:endCxn id="58" idx="0"/>
          </p:cNvCxnSpPr>
          <p:nvPr/>
        </p:nvCxnSpPr>
        <p:spPr>
          <a:xfrm flipH="1">
            <a:off x="9083365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4" idx="4"/>
            <a:endCxn id="58" idx="0"/>
          </p:cNvCxnSpPr>
          <p:nvPr/>
        </p:nvCxnSpPr>
        <p:spPr>
          <a:xfrm flipH="1">
            <a:off x="9083365" y="2160330"/>
            <a:ext cx="2251816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7" idx="4"/>
            <a:endCxn id="59" idx="0"/>
          </p:cNvCxnSpPr>
          <p:nvPr/>
        </p:nvCxnSpPr>
        <p:spPr>
          <a:xfrm>
            <a:off x="7724027" y="2160330"/>
            <a:ext cx="1620558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5" idx="4"/>
            <a:endCxn id="59" idx="0"/>
          </p:cNvCxnSpPr>
          <p:nvPr/>
        </p:nvCxnSpPr>
        <p:spPr>
          <a:xfrm>
            <a:off x="8860611" y="2160330"/>
            <a:ext cx="483974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9" idx="0"/>
          </p:cNvCxnSpPr>
          <p:nvPr/>
        </p:nvCxnSpPr>
        <p:spPr>
          <a:xfrm flipH="1">
            <a:off x="9344585" y="2188528"/>
            <a:ext cx="289718" cy="116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3" idx="4"/>
            <a:endCxn id="59" idx="0"/>
          </p:cNvCxnSpPr>
          <p:nvPr/>
        </p:nvCxnSpPr>
        <p:spPr>
          <a:xfrm flipH="1">
            <a:off x="9344585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4" idx="4"/>
            <a:endCxn id="60" idx="0"/>
          </p:cNvCxnSpPr>
          <p:nvPr/>
        </p:nvCxnSpPr>
        <p:spPr>
          <a:xfrm flipH="1">
            <a:off x="9857058" y="2160330"/>
            <a:ext cx="1478123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9" idx="4"/>
            <a:endCxn id="60" idx="0"/>
          </p:cNvCxnSpPr>
          <p:nvPr/>
        </p:nvCxnSpPr>
        <p:spPr>
          <a:xfrm>
            <a:off x="9634304" y="2160330"/>
            <a:ext cx="222754" cy="119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9" idx="4"/>
            <a:endCxn id="23" idx="0"/>
          </p:cNvCxnSpPr>
          <p:nvPr/>
        </p:nvCxnSpPr>
        <p:spPr>
          <a:xfrm>
            <a:off x="9344585" y="3569347"/>
            <a:ext cx="170372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8" idx="4"/>
            <a:endCxn id="23" idx="0"/>
          </p:cNvCxnSpPr>
          <p:nvPr/>
        </p:nvCxnSpPr>
        <p:spPr>
          <a:xfrm>
            <a:off x="9083365" y="3569347"/>
            <a:ext cx="431592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0" idx="4"/>
            <a:endCxn id="23" idx="0"/>
          </p:cNvCxnSpPr>
          <p:nvPr/>
        </p:nvCxnSpPr>
        <p:spPr>
          <a:xfrm flipH="1">
            <a:off x="9514957" y="3569347"/>
            <a:ext cx="342101" cy="190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8304047" y="5765290"/>
            <a:ext cx="2421820" cy="21340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Operational cost for one hour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4186355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3CDF3A-BF48-4B5B-B3E9-7B37F916BE05}">
  <ds:schemaRefs>
    <ds:schemaRef ds:uri="fd689c1b-2561-4a46-ae04-6449f963ff76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1215</Words>
  <Application>Microsoft Office PowerPoint</Application>
  <PresentationFormat>Widescreen</PresentationFormat>
  <Paragraphs>216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SimSun</vt:lpstr>
      <vt:lpstr>Arial</vt:lpstr>
      <vt:lpstr>Calibri</vt:lpstr>
      <vt:lpstr>Cambria Math</vt:lpstr>
      <vt:lpstr>Consolas</vt:lpstr>
      <vt:lpstr>Times New Roman</vt:lpstr>
      <vt:lpstr>Wingdings</vt:lpstr>
      <vt:lpstr>KU Leuven</vt:lpstr>
      <vt:lpstr>KU Leuven Sedes</vt:lpstr>
      <vt:lpstr>Neural Network for estimated line benefits</vt:lpstr>
      <vt:lpstr>Overview</vt:lpstr>
      <vt:lpstr>Problem setting</vt:lpstr>
      <vt:lpstr>Background: transmission expansion planning</vt:lpstr>
      <vt:lpstr>Motivation: finding representative periods</vt:lpstr>
      <vt:lpstr>Motivation: finding representative periods</vt:lpstr>
      <vt:lpstr>Process overview</vt:lpstr>
      <vt:lpstr>ESOM: Transmission Expansion Planning considering AC-OPF</vt:lpstr>
      <vt:lpstr>Neural Network for cost estimation</vt:lpstr>
      <vt:lpstr>Neural network training</vt:lpstr>
      <vt:lpstr>NN estimates: preliminary results</vt:lpstr>
      <vt:lpstr>NN estimates: hyperparameter tuning </vt:lpstr>
      <vt:lpstr>NN estimates: towards line benefits</vt:lpstr>
      <vt:lpstr>NN Estimates: negative values</vt:lpstr>
      <vt:lpstr>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2023-07-12T09:09:33Z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