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20"/>
  </p:notesMasterIdLst>
  <p:handoutMasterIdLst>
    <p:handoutMasterId r:id="rId21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12/07/2023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12/07/2023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12/07/2023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</a:t>
            </a:r>
            <a:r>
              <a:rPr lang="en-US" dirty="0" smtClean="0"/>
              <a:t>estimated </a:t>
            </a:r>
            <a:r>
              <a:rPr lang="en-US" smtClean="0"/>
              <a:t>line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20938" cy="44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Goal</a:t>
            </a:r>
          </a:p>
          <a:p>
            <a:r>
              <a:rPr lang="en-US" sz="1800" dirty="0" smtClean="0"/>
              <a:t>Train and test on a subset of desired outcomes</a:t>
            </a:r>
          </a:p>
          <a:p>
            <a:r>
              <a:rPr lang="en-US" sz="1800" dirty="0" smtClean="0"/>
              <a:t>Achieve speedup by obtaining remaining outcomes with NN instead of optimization</a:t>
            </a:r>
          </a:p>
          <a:p>
            <a:pPr marL="0" indent="0">
              <a:buNone/>
            </a:pPr>
            <a:r>
              <a:rPr lang="en-US" sz="1800" b="1" dirty="0" smtClean="0"/>
              <a:t>Approach</a:t>
            </a:r>
          </a:p>
          <a:p>
            <a:r>
              <a:rPr lang="en-US" sz="1800" dirty="0" smtClean="0"/>
              <a:t>Optimization performed for</a:t>
            </a:r>
          </a:p>
          <a:p>
            <a:pPr lvl="1"/>
            <a:r>
              <a:rPr lang="en-US" sz="1800" dirty="0" smtClean="0"/>
              <a:t>1 week of each month</a:t>
            </a:r>
          </a:p>
          <a:p>
            <a:pPr lvl="1"/>
            <a:r>
              <a:rPr lang="en-US" sz="1800" dirty="0" smtClean="0"/>
              <a:t>All individual line candidates</a:t>
            </a:r>
          </a:p>
          <a:p>
            <a:r>
              <a:rPr lang="en-US" sz="1800" dirty="0" smtClean="0"/>
              <a:t>Split obtained dataset into training and test sets </a:t>
            </a:r>
          </a:p>
          <a:p>
            <a:r>
              <a:rPr lang="en-US" sz="1800" dirty="0" smtClean="0"/>
              <a:t>Tune network design to obtain best result on test set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98" y="1959959"/>
            <a:ext cx="6489537" cy="36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6443109" cy="4464000"/>
          </a:xfrm>
        </p:spPr>
        <p:txBody>
          <a:bodyPr/>
          <a:lstStyle/>
          <a:p>
            <a:r>
              <a:rPr lang="en-US" dirty="0" smtClean="0"/>
              <a:t>Estimation of operational cost for 24 bus system </a:t>
            </a:r>
          </a:p>
          <a:p>
            <a:endParaRPr lang="en-US" dirty="0"/>
          </a:p>
          <a:p>
            <a:r>
              <a:rPr lang="en-US" dirty="0" smtClean="0"/>
              <a:t>Time dependency is reproduced, but predictions are not perfect </a:t>
            </a:r>
          </a:p>
          <a:p>
            <a:endParaRPr lang="en-US" dirty="0"/>
          </a:p>
          <a:p>
            <a:r>
              <a:rPr lang="en-US" dirty="0" smtClean="0"/>
              <a:t>More complex networks (more hidden layers) seem to be performing better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07036"/>
            <a:ext cx="5674577" cy="115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NN estimates: preliminary results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916090" y="539213"/>
            <a:ext cx="4099561" cy="5580787"/>
            <a:chOff x="7315200" y="232608"/>
            <a:chExt cx="4654732" cy="69287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232608"/>
              <a:ext cx="4654732" cy="349104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3670344"/>
              <a:ext cx="4654732" cy="349104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431382" y="510661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2238" y="3308136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6255874" cy="446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</a:p>
          <a:p>
            <a:r>
              <a:rPr lang="en-US" dirty="0" smtClean="0"/>
              <a:t>Find the optimal design and training parameters for the neural network </a:t>
            </a:r>
          </a:p>
          <a:p>
            <a:pPr marL="0" indent="0">
              <a:buNone/>
            </a:pPr>
            <a:r>
              <a:rPr lang="en-US" b="1" dirty="0" smtClean="0"/>
              <a:t>Approach</a:t>
            </a:r>
          </a:p>
          <a:p>
            <a:r>
              <a:rPr lang="en-US" dirty="0" smtClean="0"/>
              <a:t>Train a bunch of models on the same dataset and store the loss (MSE) on the test set for all of them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Continue with model that has lowest loss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Problem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seems to be quite some randomness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07036"/>
            <a:ext cx="7383593" cy="115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NN estimates: </a:t>
            </a:r>
            <a:r>
              <a:rPr lang="en-US" dirty="0" err="1" smtClean="0"/>
              <a:t>hyperparameter</a:t>
            </a:r>
            <a:r>
              <a:rPr lang="en-US" dirty="0" smtClean="0"/>
              <a:t> tuning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351675"/>
            <a:ext cx="4014617" cy="57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999" y="1656000"/>
            <a:ext cx="5145531" cy="446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Eventually, line benefits obtained from NN must match actual line benefits </a:t>
            </a:r>
          </a:p>
          <a:p>
            <a:endParaRPr lang="en-US" dirty="0"/>
          </a:p>
          <a:p>
            <a:r>
              <a:rPr lang="en-US" dirty="0" smtClean="0"/>
              <a:t>Differences between costs from different physical networks are quite small </a:t>
            </a:r>
            <a:r>
              <a:rPr lang="en-US" dirty="0" smtClean="0">
                <a:sym typeface="Wingdings" panose="05000000000000000000" pitchFamily="2" charset="2"/>
              </a:rPr>
              <a:t> Predictions must be extremely accurate?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Maybe not, as long as differences are well-reproduced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Estimate line benefits </a:t>
            </a:r>
            <a:r>
              <a:rPr lang="en-US" dirty="0">
                <a:sym typeface="Wingdings" panose="05000000000000000000" pitchFamily="2" charset="2"/>
              </a:rPr>
              <a:t>directly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estimates: towards line benefits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>
          <a:xfrm>
            <a:off x="5891621" y="1599248"/>
            <a:ext cx="6038850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5328411" cy="4464000"/>
          </a:xfrm>
        </p:spPr>
        <p:txBody>
          <a:bodyPr/>
          <a:lstStyle/>
          <a:p>
            <a:r>
              <a:rPr lang="en-US" dirty="0" smtClean="0"/>
              <a:t>Custom loss function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Estimates: negative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428713" cy="446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Estimate the hourly operational cost </a:t>
            </a:r>
            <a:r>
              <a:rPr lang="en-US" dirty="0" smtClean="0">
                <a:sym typeface="Wingdings" panose="05000000000000000000" pitchFamily="2" charset="2"/>
              </a:rPr>
              <a:t>of the OPF problem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Sensitive 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time-series changes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physical network changes 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Approach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Neural network works on hourly basis  Estimates one cost value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output (cost)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Input contains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Demand (per node)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Renewable availability factors (per technology per location)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Admittance matrix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Size of input vector quickly grows with number of buses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Ingenieurswetenschappen, Werktuigkunde, TME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339451" y="1789463"/>
            <a:ext cx="1020404" cy="370867"/>
            <a:chOff x="7339451" y="1728010"/>
            <a:chExt cx="1020404" cy="370867"/>
          </a:xfrm>
        </p:grpSpPr>
        <p:sp>
          <p:nvSpPr>
            <p:cNvPr id="6" name="Oval 5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5469775" y="1918005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layer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522922" y="5488070"/>
            <a:ext cx="1420515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Single output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9391601" y="5469661"/>
            <a:ext cx="246711" cy="2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737255" y="1789463"/>
            <a:ext cx="1020404" cy="370867"/>
            <a:chOff x="7339451" y="1728010"/>
            <a:chExt cx="1020404" cy="370867"/>
          </a:xfrm>
        </p:grpSpPr>
        <p:sp>
          <p:nvSpPr>
            <p:cNvPr id="25" name="Oval 24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438132" y="1789463"/>
            <a:ext cx="1020404" cy="370867"/>
            <a:chOff x="7339451" y="1728010"/>
            <a:chExt cx="1020404" cy="370867"/>
          </a:xfrm>
        </p:grpSpPr>
        <p:sp>
          <p:nvSpPr>
            <p:cNvPr id="42" name="Oval 41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7268380" y="1534761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Demands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07629" y="1512420"/>
            <a:ext cx="64509" cy="4414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779873" y="1539250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Availabilities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10177411" y="1530825"/>
            <a:ext cx="1537304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Admittance matrix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522922" y="3325527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Hidden layer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960009" y="3198480"/>
            <a:ext cx="1020404" cy="370867"/>
            <a:chOff x="7339451" y="1728010"/>
            <a:chExt cx="1020404" cy="370867"/>
          </a:xfrm>
        </p:grpSpPr>
        <p:sp>
          <p:nvSpPr>
            <p:cNvPr id="58" name="Oval 57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6" idx="4"/>
            <a:endCxn id="58" idx="0"/>
          </p:cNvCxnSpPr>
          <p:nvPr/>
        </p:nvCxnSpPr>
        <p:spPr>
          <a:xfrm>
            <a:off x="746280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58" idx="0"/>
          </p:cNvCxnSpPr>
          <p:nvPr/>
        </p:nvCxnSpPr>
        <p:spPr>
          <a:xfrm>
            <a:off x="8236500" y="2160330"/>
            <a:ext cx="846865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7" idx="4"/>
            <a:endCxn id="58" idx="0"/>
          </p:cNvCxnSpPr>
          <p:nvPr/>
        </p:nvCxnSpPr>
        <p:spPr>
          <a:xfrm flipH="1">
            <a:off x="9083365" y="2160330"/>
            <a:ext cx="3846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26138" y="2160330"/>
            <a:ext cx="2618" cy="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4"/>
            <a:endCxn id="58" idx="0"/>
          </p:cNvCxnSpPr>
          <p:nvPr/>
        </p:nvCxnSpPr>
        <p:spPr>
          <a:xfrm flipH="1">
            <a:off x="908336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4"/>
            <a:endCxn id="58" idx="0"/>
          </p:cNvCxnSpPr>
          <p:nvPr/>
        </p:nvCxnSpPr>
        <p:spPr>
          <a:xfrm flipH="1">
            <a:off x="9083365" y="2160330"/>
            <a:ext cx="225181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4"/>
            <a:endCxn id="59" idx="0"/>
          </p:cNvCxnSpPr>
          <p:nvPr/>
        </p:nvCxnSpPr>
        <p:spPr>
          <a:xfrm>
            <a:off x="772402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4"/>
            <a:endCxn id="59" idx="0"/>
          </p:cNvCxnSpPr>
          <p:nvPr/>
        </p:nvCxnSpPr>
        <p:spPr>
          <a:xfrm>
            <a:off x="8860611" y="2160330"/>
            <a:ext cx="48397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9" idx="0"/>
          </p:cNvCxnSpPr>
          <p:nvPr/>
        </p:nvCxnSpPr>
        <p:spPr>
          <a:xfrm flipH="1">
            <a:off x="9344585" y="2188528"/>
            <a:ext cx="289718" cy="11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3" idx="4"/>
            <a:endCxn id="59" idx="0"/>
          </p:cNvCxnSpPr>
          <p:nvPr/>
        </p:nvCxnSpPr>
        <p:spPr>
          <a:xfrm flipH="1">
            <a:off x="934458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4"/>
            <a:endCxn id="60" idx="0"/>
          </p:cNvCxnSpPr>
          <p:nvPr/>
        </p:nvCxnSpPr>
        <p:spPr>
          <a:xfrm flipH="1">
            <a:off x="9857058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4"/>
            <a:endCxn id="60" idx="0"/>
          </p:cNvCxnSpPr>
          <p:nvPr/>
        </p:nvCxnSpPr>
        <p:spPr>
          <a:xfrm>
            <a:off x="9634304" y="2160330"/>
            <a:ext cx="22275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9" idx="4"/>
            <a:endCxn id="23" idx="0"/>
          </p:cNvCxnSpPr>
          <p:nvPr/>
        </p:nvCxnSpPr>
        <p:spPr>
          <a:xfrm>
            <a:off x="9344585" y="3569347"/>
            <a:ext cx="17037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4"/>
            <a:endCxn id="23" idx="0"/>
          </p:cNvCxnSpPr>
          <p:nvPr/>
        </p:nvCxnSpPr>
        <p:spPr>
          <a:xfrm>
            <a:off x="9083365" y="3569347"/>
            <a:ext cx="43159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4"/>
            <a:endCxn id="23" idx="0"/>
          </p:cNvCxnSpPr>
          <p:nvPr/>
        </p:nvCxnSpPr>
        <p:spPr>
          <a:xfrm flipH="1">
            <a:off x="9514957" y="3569347"/>
            <a:ext cx="342101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304047" y="5765290"/>
            <a:ext cx="2421820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Operational cost for one hour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418635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CDF3A-BF48-4B5B-B3E9-7B37F916BE05}">
  <ds:schemaRefs>
    <ds:schemaRef ds:uri="fd689c1b-2561-4a46-ae04-6449f963ff76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1159</Words>
  <Application>Microsoft Office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estimated line benefits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Neural Network for cost estimation</vt:lpstr>
      <vt:lpstr>Neural network training</vt:lpstr>
      <vt:lpstr>NN estimates: preliminary results</vt:lpstr>
      <vt:lpstr>NN estimates: hyperparameter tuning </vt:lpstr>
      <vt:lpstr>NN estimates: towards line benefits</vt:lpstr>
      <vt:lpstr>NN Estimates: negative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