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3"/>
  </p:notesMasterIdLst>
  <p:handoutMasterIdLst>
    <p:handoutMasterId r:id="rId14"/>
  </p:handoutMasterIdLst>
  <p:sldIdLst>
    <p:sldId id="269" r:id="rId6"/>
    <p:sldId id="273" r:id="rId7"/>
    <p:sldId id="275" r:id="rId8"/>
    <p:sldId id="276" r:id="rId9"/>
    <p:sldId id="277" r:id="rId10"/>
    <p:sldId id="278" r:id="rId11"/>
    <p:sldId id="272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11/07/2023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11/07/2023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11/07/2023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cost estimation: </a:t>
            </a:r>
            <a:r>
              <a:rPr lang="en-US" dirty="0" err="1"/>
              <a:t>Hyperparameter</a:t>
            </a:r>
            <a:r>
              <a:rPr lang="en-US" dirty="0"/>
              <a:t> tuning</a:t>
            </a:r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setting + motivation (2-3)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Process overview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Optimization problem (2)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(2)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Clustering process (1)</a:t>
            </a:r>
          </a:p>
          <a:p>
            <a:r>
              <a:rPr lang="en-US" dirty="0"/>
              <a:t>Results thus far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output (6)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 (2)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tasks</a:t>
            </a:r>
            <a:r>
              <a:rPr lang="en-US" dirty="0"/>
              <a:t> (1)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7790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576000" y="3417294"/>
            <a:ext cx="11041200" cy="11793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576000" y="2257048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576000" y="1095375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3347B9-2362-791C-0E30-5A6B8F30506D}"/>
              </a:ext>
            </a:extLst>
          </p:cNvPr>
          <p:cNvSpPr txBox="1"/>
          <p:nvPr/>
        </p:nvSpPr>
        <p:spPr>
          <a:xfrm>
            <a:off x="737403" y="6272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ESOM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nergy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ystem </a:t>
            </a:r>
            <a:r>
              <a:rPr lang="en-US" sz="1400" b="1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ptimization </a:t>
            </a:r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US" sz="1400" dirty="0">
                <a:solidFill>
                  <a:schemeClr val="bg1"/>
                </a:solidFill>
              </a:rPr>
              <a:t>odel</a:t>
            </a:r>
          </a:p>
          <a:p>
            <a:r>
              <a:rPr lang="en-US" sz="1400" dirty="0">
                <a:solidFill>
                  <a:schemeClr val="bg1"/>
                </a:solidFill>
              </a:rPr>
              <a:t>**</a:t>
            </a:r>
            <a:r>
              <a:rPr lang="en-US" sz="1400" b="1" dirty="0">
                <a:solidFill>
                  <a:schemeClr val="bg1"/>
                </a:solidFill>
              </a:rPr>
              <a:t>ANN: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A</a:t>
            </a:r>
            <a:r>
              <a:rPr lang="en-US" sz="1400" dirty="0">
                <a:solidFill>
                  <a:schemeClr val="bg1"/>
                </a:solidFill>
              </a:rPr>
              <a:t>rtificial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eural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etwork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628373" y="1214423"/>
            <a:ext cx="1213706" cy="72822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20750" y="1572401"/>
            <a:ext cx="661008" cy="6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628373" y="2380050"/>
            <a:ext cx="1213706" cy="72822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178550" y="1235752"/>
            <a:ext cx="1213706" cy="72822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427156" y="2381586"/>
            <a:ext cx="1213706" cy="72822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785403" y="1963975"/>
            <a:ext cx="1461865" cy="780188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418316" y="2744163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640862" y="27441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42079" y="27441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370927" y="1578535"/>
            <a:ext cx="5278775" cy="21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628373" y="3643091"/>
            <a:ext cx="1213706" cy="72822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427156" y="3644627"/>
            <a:ext cx="1213706" cy="72822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18316" y="4007204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640862" y="4007203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42079" y="4007203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3094448" y="3672314"/>
            <a:ext cx="1213706" cy="72822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3115778" y="1599864"/>
            <a:ext cx="62773" cy="2436562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286825" y="4029708"/>
            <a:ext cx="959987" cy="6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576000" y="126330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576000" y="2446183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576000" y="371053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576000" y="4846453"/>
            <a:ext cx="11041200" cy="11793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225939" y="5072251"/>
            <a:ext cx="1213706" cy="72822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628373" y="5072250"/>
            <a:ext cx="1213706" cy="72822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427156" y="5073786"/>
            <a:ext cx="1213706" cy="72822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417860" y="5437898"/>
            <a:ext cx="1030625" cy="63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640862" y="54363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42079" y="54363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640415" y="5444256"/>
            <a:ext cx="6063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576000" y="5139689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E201DC7E-169C-AF01-9E7E-817975EAE89A}"/>
              </a:ext>
            </a:extLst>
          </p:cNvPr>
          <p:cNvGrpSpPr/>
          <p:nvPr/>
        </p:nvGrpSpPr>
        <p:grpSpPr>
          <a:xfrm>
            <a:off x="2793841" y="4946141"/>
            <a:ext cx="1846574" cy="996230"/>
            <a:chOff x="2793841" y="4946141"/>
            <a:chExt cx="1846574" cy="996230"/>
          </a:xfrm>
        </p:grpSpPr>
        <p:sp>
          <p:nvSpPr>
            <p:cNvPr id="115" name="Rectángulo: esquinas redondeadas 114">
              <a:extLst>
                <a:ext uri="{FF2B5EF4-FFF2-40B4-BE49-F238E27FC236}">
                  <a16:creationId xmlns:a16="http://schemas.microsoft.com/office/drawing/2014/main" id="{06C49188-48EB-CC14-7DB5-0AFC99764816}"/>
                </a:ext>
              </a:extLst>
            </p:cNvPr>
            <p:cNvSpPr/>
            <p:nvPr/>
          </p:nvSpPr>
          <p:spPr>
            <a:xfrm>
              <a:off x="2793841" y="4946141"/>
              <a:ext cx="1846574" cy="99623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07B1EB7C-22C1-3238-46D5-7A1CFBA92D6E}"/>
                </a:ext>
              </a:extLst>
            </p:cNvPr>
            <p:cNvGrpSpPr/>
            <p:nvPr/>
          </p:nvGrpSpPr>
          <p:grpSpPr>
            <a:xfrm>
              <a:off x="3094448" y="5159396"/>
              <a:ext cx="1213706" cy="728223"/>
              <a:chOff x="10198340" y="754406"/>
              <a:chExt cx="1213706" cy="728223"/>
            </a:xfrm>
          </p:grpSpPr>
          <p:sp>
            <p:nvSpPr>
              <p:cNvPr id="129" name="Rectángulo: esquinas redondeadas 128">
                <a:extLst>
                  <a:ext uri="{FF2B5EF4-FFF2-40B4-BE49-F238E27FC236}">
                    <a16:creationId xmlns:a16="http://schemas.microsoft.com/office/drawing/2014/main" id="{916A5184-3C9B-3BEB-725C-C55B4D48E91E}"/>
                  </a:ext>
                </a:extLst>
              </p:cNvPr>
              <p:cNvSpPr/>
              <p:nvPr/>
            </p:nvSpPr>
            <p:spPr>
              <a:xfrm>
                <a:off x="10198340" y="754406"/>
                <a:ext cx="1213706" cy="72822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0" name="Rectángulo: esquinas redondeadas 4">
                <a:extLst>
                  <a:ext uri="{FF2B5EF4-FFF2-40B4-BE49-F238E27FC236}">
                    <a16:creationId xmlns:a16="http://schemas.microsoft.com/office/drawing/2014/main" id="{C5962369-3BD8-18A4-4790-E6C448809E2C}"/>
                  </a:ext>
                </a:extLst>
              </p:cNvPr>
              <p:cNvSpPr txBox="1"/>
              <p:nvPr/>
            </p:nvSpPr>
            <p:spPr>
              <a:xfrm>
                <a:off x="10219669" y="775735"/>
                <a:ext cx="1171048" cy="6855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1" kern="1200" dirty="0"/>
                  <a:t>ANN: Cost Estimator</a:t>
                </a:r>
              </a:p>
            </p:txBody>
          </p:sp>
        </p:grp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F534D431-00FC-6C21-43E5-21EDB7F8D882}"/>
                </a:ext>
              </a:extLst>
            </p:cNvPr>
            <p:cNvSpPr txBox="1"/>
            <p:nvPr/>
          </p:nvSpPr>
          <p:spPr>
            <a:xfrm>
              <a:off x="2985796" y="4946141"/>
              <a:ext cx="1444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/>
                <a:t>Investment Benefit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225939" y="3657703"/>
            <a:ext cx="1213706" cy="72822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225939" y="2381586"/>
            <a:ext cx="1213706" cy="72822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793842" y="1599864"/>
            <a:ext cx="384709" cy="3844392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225216" y="4786780"/>
            <a:ext cx="14269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97726" y="3571729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97726" y="232494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Transmission Expansion Planning considering AC-OPF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112316"/>
                  </p:ext>
                </p:extLst>
              </p:nvPr>
            </p:nvGraphicFramePr>
            <p:xfrm>
              <a:off x="1631503" y="1097128"/>
              <a:ext cx="8928994" cy="470393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8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𝑖𝑗𝑐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𝐶𝐹𝑇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𝒊𝒄𝒕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𝒊𝒋𝒄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𝑛𝑔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𝐷𝑈𝑅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𝐶𝑉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𝒈𝒑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𝒏𝒈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31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1200" b="1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sup>
                                </m:sSubSup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r>
                                  <a:rPr lang="es-ES" sz="1200" b="1" i="1" noProof="0" smtClean="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0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55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25141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b="0" kern="1200" noProof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𝒈𝒑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𝒏𝒈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112316"/>
                  </p:ext>
                </p:extLst>
              </p:nvPr>
            </p:nvGraphicFramePr>
            <p:xfrm>
              <a:off x="1631503" y="1097128"/>
              <a:ext cx="8928994" cy="470393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970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r="-26333" b="-5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7468" r="-26333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7468" r="-46154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331915" r="-26333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331915" r="-46154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988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712281" r="-26333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712281" r="-46154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20225" r="-26333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20225" r="-46154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626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68421" r="-26333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68421" r="-46154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242857" r="-26333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242857" r="-46154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70040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72174" r="-2633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72174" r="-46154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C02CA9D-65B3-A4AD-E5F8-B67ADB338BCC}"/>
              </a:ext>
            </a:extLst>
          </p:cNvPr>
          <p:cNvCxnSpPr>
            <a:cxnSpLocks/>
          </p:cNvCxnSpPr>
          <p:nvPr/>
        </p:nvCxnSpPr>
        <p:spPr>
          <a:xfrm>
            <a:off x="2670372" y="2613727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21291A-1D54-FCD1-FD51-A53ECAE191C7}"/>
              </a:ext>
            </a:extLst>
          </p:cNvPr>
          <p:cNvCxnSpPr>
            <a:cxnSpLocks/>
          </p:cNvCxnSpPr>
          <p:nvPr/>
        </p:nvCxnSpPr>
        <p:spPr>
          <a:xfrm>
            <a:off x="2670372" y="331773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E7DEF00-F172-A1EB-9D12-98B6B1945476}"/>
              </a:ext>
            </a:extLst>
          </p:cNvPr>
          <p:cNvCxnSpPr>
            <a:cxnSpLocks/>
          </p:cNvCxnSpPr>
          <p:nvPr/>
        </p:nvCxnSpPr>
        <p:spPr>
          <a:xfrm>
            <a:off x="2670372" y="375470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6C5267-1B0A-59F9-00E4-E51C30552081}"/>
              </a:ext>
            </a:extLst>
          </p:cNvPr>
          <p:cNvCxnSpPr>
            <a:cxnSpLocks/>
          </p:cNvCxnSpPr>
          <p:nvPr/>
        </p:nvCxnSpPr>
        <p:spPr>
          <a:xfrm>
            <a:off x="2670372" y="4248319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38A118-BA2C-6D27-81BD-97E2FC3003F4}"/>
              </a:ext>
            </a:extLst>
          </p:cNvPr>
          <p:cNvCxnSpPr>
            <a:cxnSpLocks/>
          </p:cNvCxnSpPr>
          <p:nvPr/>
        </p:nvCxnSpPr>
        <p:spPr>
          <a:xfrm>
            <a:off x="2670372" y="4661012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CB2CD12-6858-501B-DA16-73884F4B3AFE}"/>
              </a:ext>
            </a:extLst>
          </p:cNvPr>
          <p:cNvSpPr txBox="1"/>
          <p:nvPr/>
        </p:nvSpPr>
        <p:spPr>
          <a:xfrm rot="16200000">
            <a:off x="1664058" y="32948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Non-convex</a:t>
            </a:r>
          </a:p>
        </p:txBody>
      </p:sp>
    </p:spTree>
    <p:extLst>
      <p:ext uri="{BB962C8B-B14F-4D97-AF65-F5344CB8AC3E}">
        <p14:creationId xmlns:p14="http://schemas.microsoft.com/office/powerpoint/2010/main" val="253619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9">
            <a:extLst>
              <a:ext uri="{FF2B5EF4-FFF2-40B4-BE49-F238E27FC236}">
                <a16:creationId xmlns:a16="http://schemas.microsoft.com/office/drawing/2014/main" id="{8F218771-7B67-AD0D-6818-242A02660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822" y="3966740"/>
            <a:ext cx="3768003" cy="21164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Why considering AC-OPF?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DC14A6-2796-5F04-4BF1-47B4DFE9E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45" y="1398670"/>
            <a:ext cx="3040399" cy="27160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FCD37D3-A784-CE74-CE93-5062A093BC10}"/>
              </a:ext>
            </a:extLst>
          </p:cNvPr>
          <p:cNvSpPr txBox="1"/>
          <p:nvPr/>
        </p:nvSpPr>
        <p:spPr>
          <a:xfrm>
            <a:off x="1276627" y="1075548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RTS-GMLC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4824BAE-50CA-6C43-84D0-3B94C7072EE0}"/>
              </a:ext>
            </a:extLst>
          </p:cNvPr>
          <p:cNvSpPr txBox="1"/>
          <p:nvPr/>
        </p:nvSpPr>
        <p:spPr>
          <a:xfrm>
            <a:off x="258945" y="4049999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Source: Scenario Creation and Power Conditioning Strategies for </a:t>
            </a:r>
          </a:p>
          <a:p>
            <a:r>
              <a:rPr lang="en-GB" sz="800" dirty="0"/>
              <a:t>Operating Power Grids with Two-Stage Stochastic Economic Dispatch </a:t>
            </a:r>
          </a:p>
          <a:p>
            <a:r>
              <a:rPr lang="en-GB" sz="800" dirty="0"/>
              <a:t>Link: https://www.nrel.gov/docs/fy21osti/75363.pdf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30D5AC1-01C0-BF4B-A2F0-66E8420C5631}"/>
              </a:ext>
            </a:extLst>
          </p:cNvPr>
          <p:cNvCxnSpPr/>
          <p:nvPr/>
        </p:nvCxnSpPr>
        <p:spPr>
          <a:xfrm>
            <a:off x="3675265" y="1140977"/>
            <a:ext cx="0" cy="478239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9B88AB5-6C4A-6AFE-1B3C-D65678FA8265}"/>
              </a:ext>
            </a:extLst>
          </p:cNvPr>
          <p:cNvGrpSpPr/>
          <p:nvPr/>
        </p:nvGrpSpPr>
        <p:grpSpPr>
          <a:xfrm>
            <a:off x="3883822" y="1444880"/>
            <a:ext cx="3762409" cy="2320924"/>
            <a:chOff x="3831250" y="1699327"/>
            <a:chExt cx="3762409" cy="2320924"/>
          </a:xfrm>
        </p:grpSpPr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98F0593F-2979-6263-948D-4E1AFD9CB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1250" y="1699327"/>
              <a:ext cx="3762409" cy="2320924"/>
            </a:xfrm>
            <a:prstGeom prst="rect">
              <a:avLst/>
            </a:prstGeom>
          </p:spPr>
        </p:pic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8A4F6183-484B-73A1-7425-FD2FD8E6BE7A}"/>
                </a:ext>
              </a:extLst>
            </p:cNvPr>
            <p:cNvSpPr/>
            <p:nvPr/>
          </p:nvSpPr>
          <p:spPr>
            <a:xfrm>
              <a:off x="6434667" y="3429000"/>
              <a:ext cx="427951" cy="119785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7F71740-A484-384E-A9E6-01C8262F8C7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6094473" y="2739916"/>
              <a:ext cx="340194" cy="74897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E491B946-2BA5-6437-0232-36E4A5085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2618" y="2739916"/>
              <a:ext cx="82665" cy="6890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021336F5-17CA-E916-3AE3-0B2CDD3A5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7528" y="2232498"/>
              <a:ext cx="847755" cy="50741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20DF5BB-33F2-A867-3EF1-9CAC823D140E}"/>
              </a:ext>
            </a:extLst>
          </p:cNvPr>
          <p:cNvSpPr/>
          <p:nvPr/>
        </p:nvSpPr>
        <p:spPr>
          <a:xfrm>
            <a:off x="6096000" y="4806393"/>
            <a:ext cx="788068" cy="540489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C7CAD1B-3551-16A8-5A27-B88B38EDC3CC}"/>
              </a:ext>
            </a:extLst>
          </p:cNvPr>
          <p:cNvSpPr/>
          <p:nvPr/>
        </p:nvSpPr>
        <p:spPr>
          <a:xfrm>
            <a:off x="4889089" y="4380271"/>
            <a:ext cx="545691" cy="486697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DB88E94-4EBF-F140-384F-E78D16909B94}"/>
              </a:ext>
            </a:extLst>
          </p:cNvPr>
          <p:cNvSpPr txBox="1"/>
          <p:nvPr/>
        </p:nvSpPr>
        <p:spPr>
          <a:xfrm>
            <a:off x="3999971" y="1116884"/>
            <a:ext cx="3534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Implications on the capacity planning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7DF0360-9111-9E38-ABFC-19E65F059C7D}"/>
              </a:ext>
            </a:extLst>
          </p:cNvPr>
          <p:cNvSpPr txBox="1"/>
          <p:nvPr/>
        </p:nvSpPr>
        <p:spPr>
          <a:xfrm>
            <a:off x="7893356" y="1116884"/>
            <a:ext cx="4094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Implications on the transmission expansion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8F2F364E-CF39-0E3F-D988-27EE2F4AA2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6425" y="3966740"/>
            <a:ext cx="3779520" cy="2127504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95807E3B-983B-CE75-0509-B974A0285F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0235" y="1434084"/>
            <a:ext cx="3771900" cy="2331720"/>
          </a:xfrm>
          <a:prstGeom prst="rect">
            <a:avLst/>
          </a:prstGeom>
        </p:spPr>
      </p:pic>
      <p:sp>
        <p:nvSpPr>
          <p:cNvPr id="49" name="Rectángulo 48">
            <a:extLst>
              <a:ext uri="{FF2B5EF4-FFF2-40B4-BE49-F238E27FC236}">
                <a16:creationId xmlns:a16="http://schemas.microsoft.com/office/drawing/2014/main" id="{06561934-1BC0-F6FD-BB22-C6FBCE8C7255}"/>
              </a:ext>
            </a:extLst>
          </p:cNvPr>
          <p:cNvSpPr/>
          <p:nvPr/>
        </p:nvSpPr>
        <p:spPr>
          <a:xfrm>
            <a:off x="10299939" y="4511664"/>
            <a:ext cx="646981" cy="404725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A53AC0AC-57A0-B3F9-293B-5629A5410ECA}"/>
              </a:ext>
            </a:extLst>
          </p:cNvPr>
          <p:cNvSpPr/>
          <p:nvPr/>
        </p:nvSpPr>
        <p:spPr>
          <a:xfrm>
            <a:off x="9096246" y="4747429"/>
            <a:ext cx="442316" cy="40472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96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Benefits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E43A32-779C-5A87-462E-F0637320A8FC}"/>
              </a:ext>
            </a:extLst>
          </p:cNvPr>
          <p:cNvSpPr txBox="1"/>
          <p:nvPr/>
        </p:nvSpPr>
        <p:spPr>
          <a:xfrm>
            <a:off x="10476649" y="2303871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Reference grid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B0B49D7-A880-6C46-D245-17FD2EE690CE}"/>
              </a:ext>
            </a:extLst>
          </p:cNvPr>
          <p:cNvSpPr/>
          <p:nvPr/>
        </p:nvSpPr>
        <p:spPr>
          <a:xfrm>
            <a:off x="7864878" y="2721518"/>
            <a:ext cx="1209368" cy="6194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ANN Cost</a:t>
            </a:r>
          </a:p>
          <a:p>
            <a:pPr algn="ctr"/>
            <a:r>
              <a:rPr lang="en-GB" sz="1600" b="1" dirty="0"/>
              <a:t>Estimator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23A2693-D652-6C66-6826-11C1D943C265}"/>
              </a:ext>
            </a:extLst>
          </p:cNvPr>
          <p:cNvSpPr/>
          <p:nvPr/>
        </p:nvSpPr>
        <p:spPr>
          <a:xfrm>
            <a:off x="10543397" y="2721518"/>
            <a:ext cx="1209368" cy="6194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ANN Cost</a:t>
            </a:r>
          </a:p>
          <a:p>
            <a:pPr algn="ctr"/>
            <a:r>
              <a:rPr lang="en-GB" sz="1600" b="1" dirty="0"/>
              <a:t>Estimator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123482-1D87-128C-57E9-7F228FC3D60A}"/>
              </a:ext>
            </a:extLst>
          </p:cNvPr>
          <p:cNvSpPr/>
          <p:nvPr/>
        </p:nvSpPr>
        <p:spPr>
          <a:xfrm>
            <a:off x="8704873" y="3527352"/>
            <a:ext cx="2146020" cy="10499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Benefit 1 (Benefit 2) = </a:t>
            </a:r>
          </a:p>
          <a:p>
            <a:pPr algn="ctr"/>
            <a:r>
              <a:rPr lang="en-GB" sz="1200" b="1" dirty="0"/>
              <a:t>Reference grid – PINT</a:t>
            </a:r>
          </a:p>
          <a:p>
            <a:pPr algn="ctr"/>
            <a:r>
              <a:rPr lang="en-GB" sz="1200" b="1" dirty="0"/>
              <a:t>(TOOT – Reference grid)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8A759B6C-F064-D463-86B4-BC22C291EBF6}"/>
              </a:ext>
            </a:extLst>
          </p:cNvPr>
          <p:cNvCxnSpPr>
            <a:cxnSpLocks/>
            <a:stCxn id="15" idx="2"/>
            <a:endCxn id="17" idx="3"/>
          </p:cNvCxnSpPr>
          <p:nvPr/>
        </p:nvCxnSpPr>
        <p:spPr>
          <a:xfrm rot="5400000">
            <a:off x="10643801" y="3548043"/>
            <a:ext cx="711372" cy="297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F83E8BAB-73D6-7F2C-B847-45AE500D9E64}"/>
              </a:ext>
            </a:extLst>
          </p:cNvPr>
          <p:cNvCxnSpPr>
            <a:cxnSpLocks/>
            <a:stCxn id="12" idx="2"/>
            <a:endCxn id="17" idx="1"/>
          </p:cNvCxnSpPr>
          <p:nvPr/>
        </p:nvCxnSpPr>
        <p:spPr>
          <a:xfrm rot="16200000" flipH="1">
            <a:off x="8231531" y="3578981"/>
            <a:ext cx="711372" cy="235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E1B540B-9907-D432-4BCA-85AA381AC962}"/>
              </a:ext>
            </a:extLst>
          </p:cNvPr>
          <p:cNvSpPr/>
          <p:nvPr/>
        </p:nvSpPr>
        <p:spPr>
          <a:xfrm>
            <a:off x="7665134" y="2199736"/>
            <a:ext cx="4324668" cy="256637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5EF94AB-FDBC-CB34-192A-4DDE5BFD1981}"/>
              </a:ext>
            </a:extLst>
          </p:cNvPr>
          <p:cNvSpPr txBox="1"/>
          <p:nvPr/>
        </p:nvSpPr>
        <p:spPr>
          <a:xfrm>
            <a:off x="7444968" y="1809317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Sequence per candidate asset and hour</a:t>
            </a:r>
          </a:p>
        </p:txBody>
      </p:sp>
      <p:sp>
        <p:nvSpPr>
          <p:cNvPr id="36" name="4 Título">
            <a:extLst>
              <a:ext uri="{FF2B5EF4-FFF2-40B4-BE49-F238E27FC236}">
                <a16:creationId xmlns:a16="http://schemas.microsoft.com/office/drawing/2014/main" id="{7A86FB17-A49E-0670-9DBE-501DD3D1DB42}"/>
              </a:ext>
            </a:extLst>
          </p:cNvPr>
          <p:cNvSpPr txBox="1">
            <a:spLocks/>
          </p:cNvSpPr>
          <p:nvPr/>
        </p:nvSpPr>
        <p:spPr>
          <a:xfrm>
            <a:off x="4219034" y="1014669"/>
            <a:ext cx="3055930" cy="45712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PINT and TOOT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5F14BB4-D313-A62F-4745-894646C650C4}"/>
              </a:ext>
            </a:extLst>
          </p:cNvPr>
          <p:cNvSpPr txBox="1"/>
          <p:nvPr/>
        </p:nvSpPr>
        <p:spPr>
          <a:xfrm>
            <a:off x="202198" y="3358082"/>
            <a:ext cx="35274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Line Benefit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Put IN one at the Time (PINT)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Take Out One at the Time (TOOT)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Shapley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Aumann-shapley</a:t>
            </a:r>
            <a:r>
              <a:rPr lang="en-GB" sz="1400" dirty="0"/>
              <a:t> value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D142990F-ED31-DC32-E58E-9F20C2FD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19" y="2051143"/>
            <a:ext cx="2915928" cy="2755713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D0950B19-C235-FAB0-CE6E-F228A0B42DFE}"/>
              </a:ext>
            </a:extLst>
          </p:cNvPr>
          <p:cNvSpPr txBox="1"/>
          <p:nvPr/>
        </p:nvSpPr>
        <p:spPr>
          <a:xfrm>
            <a:off x="4359035" y="4809202"/>
            <a:ext cx="2915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[source] ENTSO-E: Guideline for Cost Benefit Analysis of Grid Development Projects</a:t>
            </a:r>
          </a:p>
          <a:p>
            <a:r>
              <a:rPr lang="en-GB" sz="800" dirty="0"/>
              <a:t>Link: https://eepublicdownloads.entsoe.eu/clean-documents/tyndp-documents/Cost%20Benefit%20Analysis/191023_CBA3_Draft%20for%20consultation.pdf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DDD61EEB-3747-272F-FB38-E296779C159F}"/>
              </a:ext>
            </a:extLst>
          </p:cNvPr>
          <p:cNvGrpSpPr/>
          <p:nvPr/>
        </p:nvGrpSpPr>
        <p:grpSpPr>
          <a:xfrm>
            <a:off x="255261" y="1441588"/>
            <a:ext cx="3216764" cy="996230"/>
            <a:chOff x="204186" y="1441588"/>
            <a:chExt cx="3216764" cy="996230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1FBA2BED-48AA-0F31-3384-DC3D0DFC7317}"/>
                </a:ext>
              </a:extLst>
            </p:cNvPr>
            <p:cNvGrpSpPr/>
            <p:nvPr/>
          </p:nvGrpSpPr>
          <p:grpSpPr>
            <a:xfrm>
              <a:off x="889281" y="1441588"/>
              <a:ext cx="1846574" cy="996230"/>
              <a:chOff x="2793841" y="4946141"/>
              <a:chExt cx="1846574" cy="996230"/>
            </a:xfrm>
          </p:grpSpPr>
          <p:sp>
            <p:nvSpPr>
              <p:cNvPr id="43" name="Rectángulo: esquinas redondeadas 42">
                <a:extLst>
                  <a:ext uri="{FF2B5EF4-FFF2-40B4-BE49-F238E27FC236}">
                    <a16:creationId xmlns:a16="http://schemas.microsoft.com/office/drawing/2014/main" id="{AE86920C-92B7-DD7F-675D-7056414913EC}"/>
                  </a:ext>
                </a:extLst>
              </p:cNvPr>
              <p:cNvSpPr/>
              <p:nvPr/>
            </p:nvSpPr>
            <p:spPr>
              <a:xfrm>
                <a:off x="2793841" y="4946141"/>
                <a:ext cx="1846574" cy="996230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CCD0E6E4-37FE-8F4D-EC54-8673C4C5E19B}"/>
                  </a:ext>
                </a:extLst>
              </p:cNvPr>
              <p:cNvGrpSpPr/>
              <p:nvPr/>
            </p:nvGrpSpPr>
            <p:grpSpPr>
              <a:xfrm>
                <a:off x="3094448" y="5159396"/>
                <a:ext cx="1213706" cy="728223"/>
                <a:chOff x="10198340" y="754406"/>
                <a:chExt cx="1213706" cy="728223"/>
              </a:xfrm>
            </p:grpSpPr>
            <p:sp>
              <p:nvSpPr>
                <p:cNvPr id="46" name="Rectángulo: esquinas redondeadas 45">
                  <a:extLst>
                    <a:ext uri="{FF2B5EF4-FFF2-40B4-BE49-F238E27FC236}">
                      <a16:creationId xmlns:a16="http://schemas.microsoft.com/office/drawing/2014/main" id="{0E013E49-6DA2-AC06-A194-615B60525F54}"/>
                    </a:ext>
                  </a:extLst>
                </p:cNvPr>
                <p:cNvSpPr/>
                <p:nvPr/>
              </p:nvSpPr>
              <p:spPr>
                <a:xfrm>
                  <a:off x="10198340" y="754406"/>
                  <a:ext cx="1213706" cy="728223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7" name="Rectángulo: esquinas redondeadas 4">
                  <a:extLst>
                    <a:ext uri="{FF2B5EF4-FFF2-40B4-BE49-F238E27FC236}">
                      <a16:creationId xmlns:a16="http://schemas.microsoft.com/office/drawing/2014/main" id="{2F3360A8-26B6-1A43-F091-BF607CD15C40}"/>
                    </a:ext>
                  </a:extLst>
                </p:cNvPr>
                <p:cNvSpPr txBox="1"/>
                <p:nvPr/>
              </p:nvSpPr>
              <p:spPr>
                <a:xfrm>
                  <a:off x="10219669" y="775735"/>
                  <a:ext cx="1171048" cy="68556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1910" tIns="41910" rIns="41910" bIns="41910" numCol="1" spcCol="1270" anchor="ctr" anchorCtr="0">
                  <a:noAutofit/>
                </a:bodyPr>
                <a:lstStyle/>
                <a:p>
                  <a:pPr marL="0" lvl="0" indent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100" b="1" kern="1200" dirty="0"/>
                    <a:t>ANN: Cost Estimator</a:t>
                  </a:r>
                </a:p>
              </p:txBody>
            </p:sp>
          </p:grp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1D9D90-D2F4-C78E-6587-07C75DE1B809}"/>
                  </a:ext>
                </a:extLst>
              </p:cNvPr>
              <p:cNvSpPr txBox="1"/>
              <p:nvPr/>
            </p:nvSpPr>
            <p:spPr>
              <a:xfrm>
                <a:off x="2994815" y="4946141"/>
                <a:ext cx="14446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/>
                  <a:t>Investment Benefit</a:t>
                </a:r>
              </a:p>
            </p:txBody>
          </p:sp>
        </p:grp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000F3705-8868-2580-82F2-6EEB56F9B7AF}"/>
                </a:ext>
              </a:extLst>
            </p:cNvPr>
            <p:cNvCxnSpPr>
              <a:endCxn id="43" idx="1"/>
            </p:cNvCxnSpPr>
            <p:nvPr/>
          </p:nvCxnSpPr>
          <p:spPr>
            <a:xfrm>
              <a:off x="204186" y="1939703"/>
              <a:ext cx="68509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CC27D07C-D3CE-D85E-00F6-9AC082BFF969}"/>
                </a:ext>
              </a:extLst>
            </p:cNvPr>
            <p:cNvCxnSpPr/>
            <p:nvPr/>
          </p:nvCxnSpPr>
          <p:spPr>
            <a:xfrm>
              <a:off x="2735855" y="1939703"/>
              <a:ext cx="68509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EF1F9D9E-D6FB-D3D4-E001-A93C501935B6}"/>
              </a:ext>
            </a:extLst>
          </p:cNvPr>
          <p:cNvCxnSpPr/>
          <p:nvPr/>
        </p:nvCxnSpPr>
        <p:spPr>
          <a:xfrm>
            <a:off x="3933645" y="1047603"/>
            <a:ext cx="0" cy="5059899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CA19D018-9B14-3691-8760-843E30DC0E5B}"/>
              </a:ext>
            </a:extLst>
          </p:cNvPr>
          <p:cNvSpPr txBox="1"/>
          <p:nvPr/>
        </p:nvSpPr>
        <p:spPr>
          <a:xfrm>
            <a:off x="7741064" y="2303699"/>
            <a:ext cx="145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PINT (or TOOT)</a:t>
            </a:r>
          </a:p>
        </p:txBody>
      </p:sp>
    </p:spTree>
    <p:extLst>
      <p:ext uri="{BB962C8B-B14F-4D97-AF65-F5344CB8AC3E}">
        <p14:creationId xmlns:p14="http://schemas.microsoft.com/office/powerpoint/2010/main" val="19670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115326"/>
            <a:ext cx="10283407" cy="57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665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3CDF3A-BF48-4B5B-B3E9-7B37F916BE0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fd689c1b-2561-4a46-ae04-6449f963ff7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472</Words>
  <Application>Microsoft Office PowerPoint</Application>
  <PresentationFormat>Panorámica</PresentationFormat>
  <Paragraphs>117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Consolas</vt:lpstr>
      <vt:lpstr>Times New Roman</vt:lpstr>
      <vt:lpstr>KU Leuven</vt:lpstr>
      <vt:lpstr>KU Leuven Sedes</vt:lpstr>
      <vt:lpstr>Neural Network for cost estimation: Hyperparameter tuning</vt:lpstr>
      <vt:lpstr>Overview</vt:lpstr>
      <vt:lpstr>Process overview</vt:lpstr>
      <vt:lpstr>ESOM: Transmission Expansion Planning considering AC-OPF</vt:lpstr>
      <vt:lpstr>ESOM: Why considering AC-OPF?</vt:lpstr>
      <vt:lpstr>Line Benefits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2023-07-11T19:56:04Z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