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3"/>
  </p:notesMasterIdLst>
  <p:handoutMasterIdLst>
    <p:handoutMasterId r:id="rId14"/>
  </p:handoutMasterIdLst>
  <p:sldIdLst>
    <p:sldId id="269" r:id="rId6"/>
    <p:sldId id="273" r:id="rId7"/>
    <p:sldId id="275" r:id="rId8"/>
    <p:sldId id="276" r:id="rId9"/>
    <p:sldId id="277" r:id="rId10"/>
    <p:sldId id="278" r:id="rId11"/>
    <p:sldId id="27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11/07/2023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11/07/2023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11/07/2023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cost estimation: </a:t>
            </a:r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(2)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201DC7E-169C-AF01-9E7E-817975EAE89A}"/>
              </a:ext>
            </a:extLst>
          </p:cNvPr>
          <p:cNvGrpSpPr/>
          <p:nvPr/>
        </p:nvGrpSpPr>
        <p:grpSpPr>
          <a:xfrm>
            <a:off x="2793841" y="4946141"/>
            <a:ext cx="1846574" cy="996230"/>
            <a:chOff x="2793841" y="4946141"/>
            <a:chExt cx="1846574" cy="996230"/>
          </a:xfrm>
        </p:grpSpPr>
        <p:sp>
          <p:nvSpPr>
            <p:cNvPr id="115" name="Rectángulo: esquinas redondeadas 114">
              <a:extLst>
                <a:ext uri="{FF2B5EF4-FFF2-40B4-BE49-F238E27FC236}">
                  <a16:creationId xmlns:a16="http://schemas.microsoft.com/office/drawing/2014/main" id="{06C49188-48EB-CC14-7DB5-0AFC99764816}"/>
                </a:ext>
              </a:extLst>
            </p:cNvPr>
            <p:cNvSpPr/>
            <p:nvPr/>
          </p:nvSpPr>
          <p:spPr>
            <a:xfrm>
              <a:off x="2793841" y="4946141"/>
              <a:ext cx="1846574" cy="99623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07B1EB7C-22C1-3238-46D5-7A1CFBA92D6E}"/>
                </a:ext>
              </a:extLst>
            </p:cNvPr>
            <p:cNvGrpSpPr/>
            <p:nvPr/>
          </p:nvGrpSpPr>
          <p:grpSpPr>
            <a:xfrm>
              <a:off x="3094448" y="5159396"/>
              <a:ext cx="1213706" cy="728223"/>
              <a:chOff x="10198340" y="754406"/>
              <a:chExt cx="1213706" cy="728223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916A5184-3C9B-3BEB-725C-C55B4D48E91E}"/>
                  </a:ext>
                </a:extLst>
              </p:cNvPr>
              <p:cNvSpPr/>
              <p:nvPr/>
            </p:nvSpPr>
            <p:spPr>
              <a:xfrm>
                <a:off x="10198340" y="754406"/>
                <a:ext cx="1213706" cy="72822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0" name="Rectángulo: esquinas redondeadas 4">
                <a:extLst>
                  <a:ext uri="{FF2B5EF4-FFF2-40B4-BE49-F238E27FC236}">
                    <a16:creationId xmlns:a16="http://schemas.microsoft.com/office/drawing/2014/main" id="{C5962369-3BD8-18A4-4790-E6C448809E2C}"/>
                  </a:ext>
                </a:extLst>
              </p:cNvPr>
              <p:cNvSpPr txBox="1"/>
              <p:nvPr/>
            </p:nvSpPr>
            <p:spPr>
              <a:xfrm>
                <a:off x="10219669" y="775735"/>
                <a:ext cx="1171048" cy="6855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ANN: Cost Estimator</a:t>
                </a:r>
              </a:p>
            </p:txBody>
          </p:sp>
        </p:grp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F534D431-00FC-6C21-43E5-21EDB7F8D882}"/>
                </a:ext>
              </a:extLst>
            </p:cNvPr>
            <p:cNvSpPr txBox="1"/>
            <p:nvPr/>
          </p:nvSpPr>
          <p:spPr>
            <a:xfrm>
              <a:off x="2985796" y="4946141"/>
              <a:ext cx="1444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/>
                <a:t>Investment Benefit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112316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112316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5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72174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72174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>
            <a:extLst>
              <a:ext uri="{FF2B5EF4-FFF2-40B4-BE49-F238E27FC236}">
                <a16:creationId xmlns:a16="http://schemas.microsoft.com/office/drawing/2014/main" id="{8F218771-7B67-AD0D-6818-242A0266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822" y="3966740"/>
            <a:ext cx="3768003" cy="21164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Why considering AC-OPF?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DC14A6-2796-5F04-4BF1-47B4DFE9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45" y="1398670"/>
            <a:ext cx="3040399" cy="27160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FCD37D3-A784-CE74-CE93-5062A093BC10}"/>
              </a:ext>
            </a:extLst>
          </p:cNvPr>
          <p:cNvSpPr txBox="1"/>
          <p:nvPr/>
        </p:nvSpPr>
        <p:spPr>
          <a:xfrm>
            <a:off x="1276627" y="1075548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RTS-GMLC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824BAE-50CA-6C43-84D0-3B94C7072EE0}"/>
              </a:ext>
            </a:extLst>
          </p:cNvPr>
          <p:cNvSpPr txBox="1"/>
          <p:nvPr/>
        </p:nvSpPr>
        <p:spPr>
          <a:xfrm>
            <a:off x="258945" y="4049999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Source: Scenario Creation and Power Conditioning Strategies for </a:t>
            </a:r>
          </a:p>
          <a:p>
            <a:r>
              <a:rPr lang="en-GB" sz="800" dirty="0"/>
              <a:t>Operating Power Grids with Two-Stage Stochastic Economic Dispatch </a:t>
            </a:r>
          </a:p>
          <a:p>
            <a:r>
              <a:rPr lang="en-GB" sz="800" dirty="0"/>
              <a:t>Link: https://www.nrel.gov/docs/fy21osti/75363.pdf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30D5AC1-01C0-BF4B-A2F0-66E8420C5631}"/>
              </a:ext>
            </a:extLst>
          </p:cNvPr>
          <p:cNvCxnSpPr/>
          <p:nvPr/>
        </p:nvCxnSpPr>
        <p:spPr>
          <a:xfrm>
            <a:off x="3675265" y="1140977"/>
            <a:ext cx="0" cy="478239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9B88AB5-6C4A-6AFE-1B3C-D65678FA8265}"/>
              </a:ext>
            </a:extLst>
          </p:cNvPr>
          <p:cNvGrpSpPr/>
          <p:nvPr/>
        </p:nvGrpSpPr>
        <p:grpSpPr>
          <a:xfrm>
            <a:off x="3883822" y="1444880"/>
            <a:ext cx="3762409" cy="2320924"/>
            <a:chOff x="3831250" y="1699327"/>
            <a:chExt cx="3762409" cy="2320924"/>
          </a:xfrm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98F0593F-2979-6263-948D-4E1AFD9CB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1250" y="1699327"/>
              <a:ext cx="3762409" cy="2320924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A4F6183-484B-73A1-7425-FD2FD8E6BE7A}"/>
                </a:ext>
              </a:extLst>
            </p:cNvPr>
            <p:cNvSpPr/>
            <p:nvPr/>
          </p:nvSpPr>
          <p:spPr>
            <a:xfrm>
              <a:off x="6434667" y="3429000"/>
              <a:ext cx="427951" cy="119785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7F71740-A484-384E-A9E6-01C8262F8C7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6094473" y="2739916"/>
              <a:ext cx="340194" cy="74897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491B946-2BA5-6437-0232-36E4A5085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2618" y="2739916"/>
              <a:ext cx="82665" cy="6890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021336F5-17CA-E916-3AE3-0B2CDD3A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7528" y="2232498"/>
              <a:ext cx="847755" cy="50741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20DF5BB-33F2-A867-3EF1-9CAC823D140E}"/>
              </a:ext>
            </a:extLst>
          </p:cNvPr>
          <p:cNvSpPr/>
          <p:nvPr/>
        </p:nvSpPr>
        <p:spPr>
          <a:xfrm>
            <a:off x="6096000" y="4806393"/>
            <a:ext cx="788068" cy="540489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C7CAD1B-3551-16A8-5A27-B88B38EDC3CC}"/>
              </a:ext>
            </a:extLst>
          </p:cNvPr>
          <p:cNvSpPr/>
          <p:nvPr/>
        </p:nvSpPr>
        <p:spPr>
          <a:xfrm>
            <a:off x="4889089" y="4380271"/>
            <a:ext cx="545691" cy="486697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DB88E94-4EBF-F140-384F-E78D16909B94}"/>
              </a:ext>
            </a:extLst>
          </p:cNvPr>
          <p:cNvSpPr txBox="1"/>
          <p:nvPr/>
        </p:nvSpPr>
        <p:spPr>
          <a:xfrm>
            <a:off x="3999971" y="1116884"/>
            <a:ext cx="3534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capacity planning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7DF0360-9111-9E38-ABFC-19E65F059C7D}"/>
              </a:ext>
            </a:extLst>
          </p:cNvPr>
          <p:cNvSpPr txBox="1"/>
          <p:nvPr/>
        </p:nvSpPr>
        <p:spPr>
          <a:xfrm>
            <a:off x="7893356" y="1116884"/>
            <a:ext cx="409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transmission expansion</a:t>
            </a:r>
          </a:p>
        </p:txBody>
      </p:sp>
    </p:spTree>
    <p:extLst>
      <p:ext uri="{BB962C8B-B14F-4D97-AF65-F5344CB8AC3E}">
        <p14:creationId xmlns:p14="http://schemas.microsoft.com/office/powerpoint/2010/main" val="272396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Benefits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FCD4D04-BA87-D5FB-5D73-00E3D068F328}"/>
              </a:ext>
            </a:extLst>
          </p:cNvPr>
          <p:cNvSpPr txBox="1"/>
          <p:nvPr/>
        </p:nvSpPr>
        <p:spPr>
          <a:xfrm>
            <a:off x="863338" y="611933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</a:t>
            </a:r>
            <a:r>
              <a:rPr lang="en-US" sz="1400" b="1" dirty="0"/>
              <a:t>ESOM</a:t>
            </a:r>
            <a:r>
              <a:rPr lang="en-US" sz="1400" dirty="0"/>
              <a:t>: </a:t>
            </a:r>
            <a:r>
              <a:rPr lang="en-US" sz="1400" b="1" dirty="0"/>
              <a:t>E</a:t>
            </a:r>
            <a:r>
              <a:rPr lang="en-US" sz="1400" dirty="0"/>
              <a:t>nergy </a:t>
            </a:r>
            <a:r>
              <a:rPr lang="en-US" sz="1400" b="1" dirty="0"/>
              <a:t>S</a:t>
            </a:r>
            <a:r>
              <a:rPr lang="en-US" sz="1400" dirty="0"/>
              <a:t>ystem </a:t>
            </a:r>
            <a:r>
              <a:rPr lang="en-US" sz="1400" b="1" dirty="0"/>
              <a:t>O</a:t>
            </a:r>
            <a:r>
              <a:rPr lang="en-US" sz="1400" dirty="0"/>
              <a:t>ptimization </a:t>
            </a:r>
            <a:r>
              <a:rPr lang="en-US" sz="1400" b="1" dirty="0"/>
              <a:t>M</a:t>
            </a:r>
            <a:r>
              <a:rPr lang="en-US" sz="1400" dirty="0"/>
              <a:t>odel</a:t>
            </a:r>
          </a:p>
          <a:p>
            <a:r>
              <a:rPr lang="en-US" sz="1400" dirty="0"/>
              <a:t>*</a:t>
            </a:r>
            <a:r>
              <a:rPr lang="en-US" sz="1400" b="1" dirty="0"/>
              <a:t>PINT</a:t>
            </a:r>
            <a:r>
              <a:rPr lang="en-US" sz="1400" dirty="0"/>
              <a:t>: </a:t>
            </a:r>
            <a:r>
              <a:rPr lang="en-GB" sz="1400" b="1" dirty="0"/>
              <a:t>P</a:t>
            </a:r>
            <a:r>
              <a:rPr lang="en-GB" sz="1400" dirty="0"/>
              <a:t>ut</a:t>
            </a:r>
            <a:r>
              <a:rPr lang="en-GB" sz="1400" b="1" dirty="0"/>
              <a:t> IN </a:t>
            </a:r>
            <a:r>
              <a:rPr lang="en-GB" sz="1400" dirty="0"/>
              <a:t>one at a </a:t>
            </a:r>
            <a:r>
              <a:rPr lang="en-GB" sz="1400" b="1" dirty="0"/>
              <a:t>T</a:t>
            </a:r>
            <a:r>
              <a:rPr lang="en-GB" sz="1400" dirty="0"/>
              <a:t>ime</a:t>
            </a:r>
          </a:p>
          <a:p>
            <a:r>
              <a:rPr lang="en-US" sz="1400" dirty="0"/>
              <a:t>*</a:t>
            </a:r>
            <a:r>
              <a:rPr lang="en-US" sz="1400" b="1" dirty="0"/>
              <a:t>TOOT</a:t>
            </a:r>
            <a:r>
              <a:rPr lang="en-US" sz="1400" dirty="0"/>
              <a:t>: </a:t>
            </a:r>
            <a:r>
              <a:rPr lang="en-GB" sz="1400" b="1" dirty="0"/>
              <a:t>T</a:t>
            </a:r>
            <a:r>
              <a:rPr lang="en-GB" sz="1400" dirty="0"/>
              <a:t>ake</a:t>
            </a:r>
            <a:r>
              <a:rPr lang="en-GB" sz="1400" b="1" dirty="0"/>
              <a:t> O</a:t>
            </a:r>
            <a:r>
              <a:rPr lang="en-GB" sz="1400" dirty="0"/>
              <a:t>ut</a:t>
            </a:r>
            <a:r>
              <a:rPr lang="en-GB" sz="1400" b="1" dirty="0"/>
              <a:t> O</a:t>
            </a:r>
            <a:r>
              <a:rPr lang="en-GB" sz="1400" dirty="0"/>
              <a:t>ne</a:t>
            </a:r>
            <a:r>
              <a:rPr lang="en-GB" sz="1400" b="1" dirty="0"/>
              <a:t> </a:t>
            </a:r>
            <a:r>
              <a:rPr lang="en-GB" sz="1400" dirty="0"/>
              <a:t>at a </a:t>
            </a:r>
            <a:r>
              <a:rPr lang="en-GB" sz="1400" b="1" dirty="0"/>
              <a:t>T</a:t>
            </a:r>
            <a:r>
              <a:rPr lang="en-GB" sz="1400" dirty="0"/>
              <a:t>ime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E56796-9C42-C1C3-0A9A-CA792835BD0F}"/>
              </a:ext>
            </a:extLst>
          </p:cNvPr>
          <p:cNvSpPr txBox="1"/>
          <p:nvPr/>
        </p:nvSpPr>
        <p:spPr>
          <a:xfrm>
            <a:off x="7551604" y="2323580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Relaxed ESOM </a:t>
            </a:r>
          </a:p>
          <a:p>
            <a:pPr algn="ctr"/>
            <a:r>
              <a:rPr lang="en-GB" sz="1400" dirty="0"/>
              <a:t>in hourly basis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E43A32-779C-5A87-462E-F0637320A8FC}"/>
              </a:ext>
            </a:extLst>
          </p:cNvPr>
          <p:cNvSpPr txBox="1"/>
          <p:nvPr/>
        </p:nvSpPr>
        <p:spPr>
          <a:xfrm>
            <a:off x="9529358" y="2314266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Economic Dispatch </a:t>
            </a:r>
          </a:p>
          <a:p>
            <a:pPr algn="ctr"/>
            <a:r>
              <a:rPr lang="en-GB" sz="1400" dirty="0"/>
              <a:t>in hourly basis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B0B49D7-A880-6C46-D245-17FD2EE690CE}"/>
              </a:ext>
            </a:extLst>
          </p:cNvPr>
          <p:cNvSpPr/>
          <p:nvPr/>
        </p:nvSpPr>
        <p:spPr>
          <a:xfrm>
            <a:off x="7682057" y="2832787"/>
            <a:ext cx="1209368" cy="619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ANN</a:t>
            </a:r>
          </a:p>
          <a:p>
            <a:pPr algn="ctr"/>
            <a:r>
              <a:rPr lang="en-GB" sz="1600" b="1" dirty="0"/>
              <a:t>Estimator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23A2693-D652-6C66-6826-11C1D943C265}"/>
              </a:ext>
            </a:extLst>
          </p:cNvPr>
          <p:cNvSpPr/>
          <p:nvPr/>
        </p:nvSpPr>
        <p:spPr>
          <a:xfrm>
            <a:off x="9808891" y="2832787"/>
            <a:ext cx="1209368" cy="619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ANN</a:t>
            </a:r>
          </a:p>
          <a:p>
            <a:pPr algn="ctr"/>
            <a:r>
              <a:rPr lang="en-GB" sz="1600" b="1" dirty="0"/>
              <a:t>Estimator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123482-1D87-128C-57E9-7F228FC3D60A}"/>
              </a:ext>
            </a:extLst>
          </p:cNvPr>
          <p:cNvSpPr/>
          <p:nvPr/>
        </p:nvSpPr>
        <p:spPr>
          <a:xfrm>
            <a:off x="8622137" y="4103244"/>
            <a:ext cx="1436856" cy="635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Benefit per asset in hourly basis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8A759B6C-F064-D463-86B4-BC22C291EBF6}"/>
              </a:ext>
            </a:extLst>
          </p:cNvPr>
          <p:cNvCxnSpPr>
            <a:cxnSpLocks/>
            <a:stCxn id="15" idx="2"/>
            <a:endCxn id="17" idx="3"/>
          </p:cNvCxnSpPr>
          <p:nvPr/>
        </p:nvCxnSpPr>
        <p:spPr>
          <a:xfrm rot="5400000">
            <a:off x="9752022" y="3759191"/>
            <a:ext cx="968525" cy="354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F83E8BAB-73D6-7F2C-B847-45AE500D9E64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rot="16200000" flipH="1">
            <a:off x="7970177" y="3768784"/>
            <a:ext cx="968525" cy="335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34031D6-3441-7899-7B93-9183B1C1D588}"/>
              </a:ext>
            </a:extLst>
          </p:cNvPr>
          <p:cNvSpPr/>
          <p:nvPr/>
        </p:nvSpPr>
        <p:spPr>
          <a:xfrm>
            <a:off x="7323910" y="2270259"/>
            <a:ext cx="4033312" cy="264786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1E07F10-1F8E-7F2F-8B60-BF775F35F3F2}"/>
              </a:ext>
            </a:extLst>
          </p:cNvPr>
          <p:cNvSpPr txBox="1"/>
          <p:nvPr/>
        </p:nvSpPr>
        <p:spPr>
          <a:xfrm>
            <a:off x="8384116" y="1997814"/>
            <a:ext cx="167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/>
              <a:t>PINT Sequence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E1B540B-9907-D432-4BCA-85AA381AC962}"/>
              </a:ext>
            </a:extLst>
          </p:cNvPr>
          <p:cNvSpPr/>
          <p:nvPr/>
        </p:nvSpPr>
        <p:spPr>
          <a:xfrm>
            <a:off x="7180794" y="1997814"/>
            <a:ext cx="4324668" cy="319275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5EF94AB-FDBC-CB34-192A-4DDE5BFD1981}"/>
              </a:ext>
            </a:extLst>
          </p:cNvPr>
          <p:cNvSpPr txBox="1"/>
          <p:nvPr/>
        </p:nvSpPr>
        <p:spPr>
          <a:xfrm>
            <a:off x="7909988" y="1360038"/>
            <a:ext cx="2767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Sequence per candidate asset</a:t>
            </a:r>
          </a:p>
        </p:txBody>
      </p:sp>
      <p:sp>
        <p:nvSpPr>
          <p:cNvPr id="36" name="4 Título">
            <a:extLst>
              <a:ext uri="{FF2B5EF4-FFF2-40B4-BE49-F238E27FC236}">
                <a16:creationId xmlns:a16="http://schemas.microsoft.com/office/drawing/2014/main" id="{7A86FB17-A49E-0670-9DBE-501DD3D1DB42}"/>
              </a:ext>
            </a:extLst>
          </p:cNvPr>
          <p:cNvSpPr txBox="1">
            <a:spLocks/>
          </p:cNvSpPr>
          <p:nvPr/>
        </p:nvSpPr>
        <p:spPr>
          <a:xfrm>
            <a:off x="6959338" y="924438"/>
            <a:ext cx="4668400" cy="45712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PINT and TOOT approaches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F14BB4-D313-A62F-4745-894646C650C4}"/>
              </a:ext>
            </a:extLst>
          </p:cNvPr>
          <p:cNvSpPr txBox="1"/>
          <p:nvPr/>
        </p:nvSpPr>
        <p:spPr>
          <a:xfrm>
            <a:off x="202198" y="3358082"/>
            <a:ext cx="35274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Line Benefit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Put IN one at the Time (PINT)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Take Out One at the Time (TOOT)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Shapley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Aumann-shapley</a:t>
            </a:r>
            <a:r>
              <a:rPr lang="en-GB" sz="1400" dirty="0"/>
              <a:t> value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142990F-ED31-DC32-E58E-9F20C2FD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879" y="2162412"/>
            <a:ext cx="2915928" cy="2755713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D0950B19-C235-FAB0-CE6E-F228A0B42DFE}"/>
              </a:ext>
            </a:extLst>
          </p:cNvPr>
          <p:cNvSpPr txBox="1"/>
          <p:nvPr/>
        </p:nvSpPr>
        <p:spPr>
          <a:xfrm>
            <a:off x="3874695" y="4920471"/>
            <a:ext cx="2915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[source] ENTSO-E: Guideline for Cost Benefit Analysis of Grid Development Projects</a:t>
            </a:r>
          </a:p>
          <a:p>
            <a:r>
              <a:rPr lang="en-GB" sz="800" dirty="0"/>
              <a:t>Link: https://eepublicdownloads.entsoe.eu/clean-documents/tyndp-documents/Cost%20Benefit%20Analysis/191023_CBA3_Draft%20for%20consultation.pdf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DDD61EEB-3747-272F-FB38-E296779C159F}"/>
              </a:ext>
            </a:extLst>
          </p:cNvPr>
          <p:cNvGrpSpPr/>
          <p:nvPr/>
        </p:nvGrpSpPr>
        <p:grpSpPr>
          <a:xfrm>
            <a:off x="255261" y="1441588"/>
            <a:ext cx="3216764" cy="996230"/>
            <a:chOff x="204186" y="1441588"/>
            <a:chExt cx="3216764" cy="996230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1FBA2BED-48AA-0F31-3384-DC3D0DFC7317}"/>
                </a:ext>
              </a:extLst>
            </p:cNvPr>
            <p:cNvGrpSpPr/>
            <p:nvPr/>
          </p:nvGrpSpPr>
          <p:grpSpPr>
            <a:xfrm>
              <a:off x="889281" y="1441588"/>
              <a:ext cx="1846574" cy="996230"/>
              <a:chOff x="2793841" y="4946141"/>
              <a:chExt cx="1846574" cy="996230"/>
            </a:xfrm>
          </p:grpSpPr>
          <p:sp>
            <p:nvSpPr>
              <p:cNvPr id="43" name="Rectángulo: esquinas redondeadas 42">
                <a:extLst>
                  <a:ext uri="{FF2B5EF4-FFF2-40B4-BE49-F238E27FC236}">
                    <a16:creationId xmlns:a16="http://schemas.microsoft.com/office/drawing/2014/main" id="{AE86920C-92B7-DD7F-675D-7056414913EC}"/>
                  </a:ext>
                </a:extLst>
              </p:cNvPr>
              <p:cNvSpPr/>
              <p:nvPr/>
            </p:nvSpPr>
            <p:spPr>
              <a:xfrm>
                <a:off x="2793841" y="4946141"/>
                <a:ext cx="1846574" cy="99623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CCD0E6E4-37FE-8F4D-EC54-8673C4C5E19B}"/>
                  </a:ext>
                </a:extLst>
              </p:cNvPr>
              <p:cNvGrpSpPr/>
              <p:nvPr/>
            </p:nvGrpSpPr>
            <p:grpSpPr>
              <a:xfrm>
                <a:off x="3094448" y="5159396"/>
                <a:ext cx="1213706" cy="728223"/>
                <a:chOff x="10198340" y="754406"/>
                <a:chExt cx="1213706" cy="728223"/>
              </a:xfrm>
            </p:grpSpPr>
            <p:sp>
              <p:nvSpPr>
                <p:cNvPr id="46" name="Rectángulo: esquinas redondeadas 45">
                  <a:extLst>
                    <a:ext uri="{FF2B5EF4-FFF2-40B4-BE49-F238E27FC236}">
                      <a16:creationId xmlns:a16="http://schemas.microsoft.com/office/drawing/2014/main" id="{0E013E49-6DA2-AC06-A194-615B60525F54}"/>
                    </a:ext>
                  </a:extLst>
                </p:cNvPr>
                <p:cNvSpPr/>
                <p:nvPr/>
              </p:nvSpPr>
              <p:spPr>
                <a:xfrm>
                  <a:off x="10198340" y="754406"/>
                  <a:ext cx="1213706" cy="728223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Rectángulo: esquinas redondeadas 4">
                  <a:extLst>
                    <a:ext uri="{FF2B5EF4-FFF2-40B4-BE49-F238E27FC236}">
                      <a16:creationId xmlns:a16="http://schemas.microsoft.com/office/drawing/2014/main" id="{2F3360A8-26B6-1A43-F091-BF607CD15C40}"/>
                    </a:ext>
                  </a:extLst>
                </p:cNvPr>
                <p:cNvSpPr txBox="1"/>
                <p:nvPr/>
              </p:nvSpPr>
              <p:spPr>
                <a:xfrm>
                  <a:off x="10219669" y="775735"/>
                  <a:ext cx="1171048" cy="68556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1910" tIns="41910" rIns="41910" bIns="41910" numCol="1" spcCol="1270" anchor="ctr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100" b="1" kern="1200" dirty="0"/>
                    <a:t>ANN: Cost Estimator</a:t>
                  </a:r>
                </a:p>
              </p:txBody>
            </p:sp>
          </p:grp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1D9D90-D2F4-C78E-6587-07C75DE1B809}"/>
                  </a:ext>
                </a:extLst>
              </p:cNvPr>
              <p:cNvSpPr txBox="1"/>
              <p:nvPr/>
            </p:nvSpPr>
            <p:spPr>
              <a:xfrm>
                <a:off x="2994815" y="4946141"/>
                <a:ext cx="14446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/>
                  <a:t>Investment Benefit</a:t>
                </a:r>
              </a:p>
            </p:txBody>
          </p:sp>
        </p:grp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000F3705-8868-2580-82F2-6EEB56F9B7AF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204186" y="1939703"/>
              <a:ext cx="68509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CC27D07C-D3CE-D85E-00F6-9AC082BFF969}"/>
                </a:ext>
              </a:extLst>
            </p:cNvPr>
            <p:cNvCxnSpPr/>
            <p:nvPr/>
          </p:nvCxnSpPr>
          <p:spPr>
            <a:xfrm>
              <a:off x="2735855" y="1939703"/>
              <a:ext cx="68509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70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fd689c1b-2561-4a46-ae04-6449f963ff7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488</Words>
  <Application>Microsoft Office PowerPoint</Application>
  <PresentationFormat>Panorámica</PresentationFormat>
  <Paragraphs>121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Times New Roman</vt:lpstr>
      <vt:lpstr>KU Leuven</vt:lpstr>
      <vt:lpstr>KU Leuven Sedes</vt:lpstr>
      <vt:lpstr>Neural Network for cost estimation: Hyperparameter tuning</vt:lpstr>
      <vt:lpstr>Overview</vt:lpstr>
      <vt:lpstr>Process overview</vt:lpstr>
      <vt:lpstr>ESOM: Transmission Expansion Planning considering AC-OPF</vt:lpstr>
      <vt:lpstr>ESOM: Why considering AC-OPF?</vt:lpstr>
      <vt:lpstr>Line Benefits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2023-07-11T16:29:45Z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