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955F-F3AB-2891-01D2-E03FD1CC2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B1F40-46E7-F600-78DF-78C9D7A8A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652F-2F0A-88C0-11CE-BCE761C8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B5CB-CC01-CB23-C783-83494B3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5D1B-0A45-AC74-6F62-A520AF95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7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29D6-9147-138E-D5D2-A21C6E77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B1595-E2E0-F1B2-B94C-B938F415D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C633-F6EB-203F-C6AB-E83B5BCA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AFD-E35C-C1C4-BDD1-F581185F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929A-C5D1-8421-D5B6-9064336B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2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FA554-A371-0220-A749-F63B93D47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11F4-D2EF-CE8C-C95A-27A99AF0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1E72-995E-E1F5-06BD-447D0F6F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CF62-9B79-B60E-8067-CFE3F7F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E868-4B91-371A-9A4C-6C38BE4A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F5F-7702-5CB2-D4AF-776A9575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3200-7F32-2C6F-AE1A-93BF0998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DF16-79F7-1492-6C22-61B119A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4398-C6CB-23AB-D808-8387BD66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5D83-F664-3F09-95E9-03C70F8E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DB1F-E463-D36F-C3F8-BC4C1FC5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47CA-5F34-D7DF-EB61-DDFDBA27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CFF4-C835-37BC-E3EF-0F8AFFC3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2B3C-FA0F-BEC8-44EB-C859ED2A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B388-1C16-17CA-DB83-F93BA576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FC3A-3314-5868-839F-AB94C59D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FF55-52C9-9652-A488-6CF7D6096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0E41A-CEC1-5A96-D6EB-BF72F2CF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C0157-A6E5-1213-580E-0063E27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E80B-0DB8-9DAF-8A79-9BC6E4D8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4695-692A-EBEB-5343-855688FA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D3D2-835B-45AA-61E8-A52F5522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40AB-1FEF-7A6C-BD86-96CC7247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2D5B7-8C37-830A-65E7-69653054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52AD2-3B6F-AA76-8601-02BD1BD1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A5282-6EDD-79B4-8AF2-919F3EDFB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ED65B-5F20-37A7-4AB7-D2003BE8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CDFA7-97D9-974C-3476-4D2239D7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A2989-99C4-A354-4996-FE417FD5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8107-35CF-78F3-0485-775057D5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5E7CC-663E-DB2E-6088-44BF825B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40911-5729-A5B6-B12D-8617B84B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1E4E-5097-4378-8FD7-332C3A7B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3FC17-4A37-C619-4DB3-E16B0861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68655-F16F-19A9-8CBC-3FAD75C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2A697-9001-71DA-3B48-F622FFBC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642D-000D-F31D-58FD-B046EC79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9F35-CE69-1C38-F3D5-6B29056C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67A6-75C7-8050-E225-8E003B246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20FC-6CD4-8A39-70D3-99470DB1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43DF-D2AB-98A9-EB6F-8CCC523A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201FC-796B-6F0D-82CF-0C411D70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8588-F4CE-457B-28AF-2F90A784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C81DB-775D-CA4A-DC6A-1E63802A2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DC4E-1375-D4C3-566C-3CAE7A00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9FBB-EDC9-6E1D-13E4-72249A8F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6502E-B759-F538-7C4B-D2B44069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C0E0-F34D-0D01-04DD-A83B4A8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7AD3F-AF9D-5FFF-0754-7F2395E2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893F-8C39-6137-9045-C70F0BD1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E01A-063A-7A44-84B0-48DABB70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69989-EFCF-4801-A9F0-4CC90517A99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0060-F303-30CA-43EE-382FED676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A7FD-EFF9-5E91-8289-C07E13B05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70BC6-E3D9-4273-B0B2-56309D653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ata 4">
            <a:extLst>
              <a:ext uri="{FF2B5EF4-FFF2-40B4-BE49-F238E27FC236}">
                <a16:creationId xmlns:a16="http://schemas.microsoft.com/office/drawing/2014/main" id="{DEAC5910-4D20-7F4E-C6EA-BD50EE7A6729}"/>
              </a:ext>
            </a:extLst>
          </p:cNvPr>
          <p:cNvSpPr/>
          <p:nvPr/>
        </p:nvSpPr>
        <p:spPr>
          <a:xfrm>
            <a:off x="724278" y="3511215"/>
            <a:ext cx="2408222" cy="642796"/>
          </a:xfrm>
          <a:prstGeom prst="flowChartInputOutp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E7C62F7-5E06-6E49-272A-CEFA688EC488}"/>
              </a:ext>
            </a:extLst>
          </p:cNvPr>
          <p:cNvSpPr/>
          <p:nvPr/>
        </p:nvSpPr>
        <p:spPr>
          <a:xfrm>
            <a:off x="724278" y="4640219"/>
            <a:ext cx="2408222" cy="64279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Optimization model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0692C46C-D9ED-6EBD-56A6-7A7CBBEB3278}"/>
              </a:ext>
            </a:extLst>
          </p:cNvPr>
          <p:cNvSpPr/>
          <p:nvPr/>
        </p:nvSpPr>
        <p:spPr>
          <a:xfrm>
            <a:off x="1343608" y="5764186"/>
            <a:ext cx="1169562" cy="642796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EA3C663C-07C5-BE89-C8DB-3751F86FBFEC}"/>
              </a:ext>
            </a:extLst>
          </p:cNvPr>
          <p:cNvSpPr/>
          <p:nvPr/>
        </p:nvSpPr>
        <p:spPr>
          <a:xfrm>
            <a:off x="4336611" y="4640219"/>
            <a:ext cx="2408222" cy="64279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Relaxed </a:t>
            </a:r>
          </a:p>
          <a:p>
            <a:pPr algn="ctr"/>
            <a:r>
              <a:rPr lang="en-US" sz="1400" dirty="0"/>
              <a:t>optimization model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1CFE9D92-3B17-6288-3AAB-6FBB0AFA9940}"/>
              </a:ext>
            </a:extLst>
          </p:cNvPr>
          <p:cNvSpPr/>
          <p:nvPr/>
        </p:nvSpPr>
        <p:spPr>
          <a:xfrm>
            <a:off x="4955500" y="5842476"/>
            <a:ext cx="1170432" cy="642796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306CA-22BC-251A-3289-12AE3E12D517}"/>
              </a:ext>
            </a:extLst>
          </p:cNvPr>
          <p:cNvSpPr/>
          <p:nvPr/>
        </p:nvSpPr>
        <p:spPr>
          <a:xfrm>
            <a:off x="7948938" y="443404"/>
            <a:ext cx="2408222" cy="642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Interpretable machine learning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9A78CA-B50A-52B4-82BA-B96086754F0C}"/>
              </a:ext>
            </a:extLst>
          </p:cNvPr>
          <p:cNvCxnSpPr>
            <a:cxnSpLocks/>
            <a:stCxn id="14" idx="2"/>
            <a:endCxn id="18" idx="1"/>
          </p:cNvCxnSpPr>
          <p:nvPr/>
        </p:nvCxnSpPr>
        <p:spPr>
          <a:xfrm rot="5400000" flipH="1" flipV="1">
            <a:off x="3905840" y="2399678"/>
            <a:ext cx="5677974" cy="2408222"/>
          </a:xfrm>
          <a:prstGeom prst="bentConnector4">
            <a:avLst>
              <a:gd name="adj1" fmla="val -4026"/>
              <a:gd name="adj2" fmla="val 6215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1C090D3-6FCC-70A2-81E6-A4898BED64FB}"/>
              </a:ext>
            </a:extLst>
          </p:cNvPr>
          <p:cNvSpPr/>
          <p:nvPr/>
        </p:nvSpPr>
        <p:spPr>
          <a:xfrm>
            <a:off x="7948938" y="1685071"/>
            <a:ext cx="2408222" cy="642796"/>
          </a:xfrm>
          <a:prstGeom prst="flowChartInputOutp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Crucial features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B7E79-B992-540F-6160-7BC5CE9D023D}"/>
              </a:ext>
            </a:extLst>
          </p:cNvPr>
          <p:cNvCxnSpPr>
            <a:cxnSpLocks/>
            <a:stCxn id="18" idx="2"/>
            <a:endCxn id="25" idx="1"/>
          </p:cNvCxnSpPr>
          <p:nvPr/>
        </p:nvCxnSpPr>
        <p:spPr>
          <a:xfrm>
            <a:off x="9153049" y="1086200"/>
            <a:ext cx="0" cy="5988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7B0F2E-43A1-AD4C-5093-743D37D39A48}"/>
              </a:ext>
            </a:extLst>
          </p:cNvPr>
          <p:cNvSpPr/>
          <p:nvPr/>
        </p:nvSpPr>
        <p:spPr>
          <a:xfrm>
            <a:off x="4336608" y="1163859"/>
            <a:ext cx="2408222" cy="355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 demand</a:t>
            </a:r>
          </a:p>
        </p:txBody>
      </p: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9FF6635-2786-094E-6D46-83B9B371B3A4}"/>
              </a:ext>
            </a:extLst>
          </p:cNvPr>
          <p:cNvSpPr/>
          <p:nvPr/>
        </p:nvSpPr>
        <p:spPr>
          <a:xfrm>
            <a:off x="4336609" y="2995246"/>
            <a:ext cx="2408222" cy="642796"/>
          </a:xfrm>
          <a:prstGeom prst="flowChartInputOutp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Sets of representative periods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6318EF-54FF-3794-287C-3CF6057AE1F5}"/>
              </a:ext>
            </a:extLst>
          </p:cNvPr>
          <p:cNvSpPr/>
          <p:nvPr/>
        </p:nvSpPr>
        <p:spPr>
          <a:xfrm>
            <a:off x="7948942" y="2995246"/>
            <a:ext cx="2408222" cy="642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Selection of 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ACB5B8-0E80-D163-9AF4-494FAF629E84}"/>
              </a:ext>
            </a:extLst>
          </p:cNvPr>
          <p:cNvCxnSpPr>
            <a:cxnSpLocks/>
            <a:stCxn id="33" idx="5"/>
            <a:endCxn id="37" idx="1"/>
          </p:cNvCxnSpPr>
          <p:nvPr/>
        </p:nvCxnSpPr>
        <p:spPr>
          <a:xfrm>
            <a:off x="6504009" y="3316644"/>
            <a:ext cx="144493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F79F3D1-B735-D938-1138-B3676073FE99}"/>
              </a:ext>
            </a:extLst>
          </p:cNvPr>
          <p:cNvSpPr/>
          <p:nvPr/>
        </p:nvSpPr>
        <p:spPr>
          <a:xfrm>
            <a:off x="7948942" y="4640219"/>
            <a:ext cx="2408222" cy="64279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Reduced optimization 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48F0E3-72D9-B257-AFCF-EA5D61A4FAD1}"/>
              </a:ext>
            </a:extLst>
          </p:cNvPr>
          <p:cNvCxnSpPr>
            <a:stCxn id="37" idx="2"/>
          </p:cNvCxnSpPr>
          <p:nvPr/>
        </p:nvCxnSpPr>
        <p:spPr>
          <a:xfrm>
            <a:off x="9153053" y="3638042"/>
            <a:ext cx="0" cy="1002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DF018849-C579-4526-16EE-FBCD67A7D43A}"/>
              </a:ext>
            </a:extLst>
          </p:cNvPr>
          <p:cNvSpPr/>
          <p:nvPr/>
        </p:nvSpPr>
        <p:spPr>
          <a:xfrm>
            <a:off x="8567831" y="5842476"/>
            <a:ext cx="1170432" cy="642796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EA1FDC-8000-2FBB-2590-79AFA7BA28EB}"/>
              </a:ext>
            </a:extLst>
          </p:cNvPr>
          <p:cNvCxnSpPr/>
          <p:nvPr/>
        </p:nvCxnSpPr>
        <p:spPr>
          <a:xfrm>
            <a:off x="1928389" y="4154011"/>
            <a:ext cx="0" cy="4862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1F3E2F-5684-554C-B480-4B5B0EFC3B9B}"/>
              </a:ext>
            </a:extLst>
          </p:cNvPr>
          <p:cNvCxnSpPr/>
          <p:nvPr/>
        </p:nvCxnSpPr>
        <p:spPr>
          <a:xfrm>
            <a:off x="1928389" y="5283015"/>
            <a:ext cx="0" cy="4811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ACD9179-CA82-DF6A-C1E6-D23C403B659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891678" y="3832613"/>
            <a:ext cx="2649044" cy="80760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0198F9-EF59-CEFA-3477-451F1E1D7253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9153047" y="5283015"/>
            <a:ext cx="6" cy="5594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7DC5E0-6915-C0FE-6297-19692720532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540716" y="5283015"/>
            <a:ext cx="6" cy="5594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488D9C-E151-CB15-8879-C54AC49F93A0}"/>
              </a:ext>
            </a:extLst>
          </p:cNvPr>
          <p:cNvCxnSpPr>
            <a:cxnSpLocks/>
            <a:endCxn id="33" idx="1"/>
          </p:cNvCxnSpPr>
          <p:nvPr/>
        </p:nvCxnSpPr>
        <p:spPr>
          <a:xfrm flipH="1">
            <a:off x="5540720" y="2800673"/>
            <a:ext cx="2" cy="1945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6BE6C4E-6554-CB11-2A70-80ECF2ADA7B1}"/>
              </a:ext>
            </a:extLst>
          </p:cNvPr>
          <p:cNvCxnSpPr>
            <a:cxnSpLocks/>
          </p:cNvCxnSpPr>
          <p:nvPr/>
        </p:nvCxnSpPr>
        <p:spPr>
          <a:xfrm flipV="1">
            <a:off x="1928388" y="1685452"/>
            <a:ext cx="2287812" cy="1825764"/>
          </a:xfrm>
          <a:prstGeom prst="bentConnector3">
            <a:avLst>
              <a:gd name="adj1" fmla="val -16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71C912F-B67E-296D-AE22-91F7BEC4568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216200" y="1685452"/>
            <a:ext cx="739300" cy="4478422"/>
          </a:xfrm>
          <a:prstGeom prst="bentConnector3">
            <a:avLst>
              <a:gd name="adj1" fmla="val 13092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00714AA-C538-A3AB-9D53-AE0D77DA5CED}"/>
              </a:ext>
            </a:extLst>
          </p:cNvPr>
          <p:cNvCxnSpPr>
            <a:cxnSpLocks/>
            <a:stCxn id="25" idx="4"/>
            <a:endCxn id="37" idx="0"/>
          </p:cNvCxnSpPr>
          <p:nvPr/>
        </p:nvCxnSpPr>
        <p:spPr>
          <a:xfrm>
            <a:off x="9153049" y="2327867"/>
            <a:ext cx="4" cy="6673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93ECF4-6A9B-5E5E-CACD-C10B5C740CD0}"/>
              </a:ext>
            </a:extLst>
          </p:cNvPr>
          <p:cNvSpPr/>
          <p:nvPr/>
        </p:nvSpPr>
        <p:spPr>
          <a:xfrm>
            <a:off x="4216200" y="570231"/>
            <a:ext cx="2649044" cy="22304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1BF4C6-BDAA-F368-0BCB-8DB7180D7C81}"/>
              </a:ext>
            </a:extLst>
          </p:cNvPr>
          <p:cNvSpPr txBox="1"/>
          <p:nvPr/>
        </p:nvSpPr>
        <p:spPr>
          <a:xfrm>
            <a:off x="4336602" y="551259"/>
            <a:ext cx="246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Temporal system state </a:t>
            </a:r>
          </a:p>
          <a:p>
            <a:r>
              <a:rPr lang="en-US" dirty="0"/>
              <a:t>aggregation based on: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6AF6D2B-D5BC-51B0-22E3-11DCB7AA9F2C}"/>
              </a:ext>
            </a:extLst>
          </p:cNvPr>
          <p:cNvSpPr/>
          <p:nvPr/>
        </p:nvSpPr>
        <p:spPr>
          <a:xfrm>
            <a:off x="4336608" y="1585630"/>
            <a:ext cx="2408222" cy="355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Operating cost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7AF616-EAA0-70AE-A9DA-BF4C26DA4658}"/>
              </a:ext>
            </a:extLst>
          </p:cNvPr>
          <p:cNvSpPr/>
          <p:nvPr/>
        </p:nvSpPr>
        <p:spPr>
          <a:xfrm>
            <a:off x="4336608" y="2007567"/>
            <a:ext cx="2408222" cy="355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Line benefits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061533-83B1-33D5-BF7C-65B8EAF28EA5}"/>
              </a:ext>
            </a:extLst>
          </p:cNvPr>
          <p:cNvSpPr/>
          <p:nvPr/>
        </p:nvSpPr>
        <p:spPr>
          <a:xfrm>
            <a:off x="4336608" y="2380412"/>
            <a:ext cx="2408222" cy="3551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Hourly investments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0B14436-FD85-A3A2-6E88-C7E4E5E018D7}"/>
              </a:ext>
            </a:extLst>
          </p:cNvPr>
          <p:cNvCxnSpPr>
            <a:cxnSpLocks/>
            <a:stCxn id="5" idx="1"/>
            <a:endCxn id="18" idx="0"/>
          </p:cNvCxnSpPr>
          <p:nvPr/>
        </p:nvCxnSpPr>
        <p:spPr>
          <a:xfrm rot="5400000" flipH="1" flipV="1">
            <a:off x="4006814" y="-1635020"/>
            <a:ext cx="3067811" cy="7224660"/>
          </a:xfrm>
          <a:prstGeom prst="bentConnector3">
            <a:avLst>
              <a:gd name="adj1" fmla="val 10745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ata 4">
            <a:extLst>
              <a:ext uri="{FF2B5EF4-FFF2-40B4-BE49-F238E27FC236}">
                <a16:creationId xmlns:a16="http://schemas.microsoft.com/office/drawing/2014/main" id="{DEAC5910-4D20-7F4E-C6EA-BD50EE7A6729}"/>
              </a:ext>
            </a:extLst>
          </p:cNvPr>
          <p:cNvSpPr/>
          <p:nvPr/>
        </p:nvSpPr>
        <p:spPr>
          <a:xfrm>
            <a:off x="724278" y="3511215"/>
            <a:ext cx="2408222" cy="642796"/>
          </a:xfrm>
          <a:prstGeom prst="flowChartInputOutp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data</a:t>
            </a: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3E7C62F7-5E06-6E49-272A-CEFA688EC488}"/>
              </a:ext>
            </a:extLst>
          </p:cNvPr>
          <p:cNvSpPr/>
          <p:nvPr/>
        </p:nvSpPr>
        <p:spPr>
          <a:xfrm>
            <a:off x="724278" y="4640219"/>
            <a:ext cx="2408222" cy="64279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Optimization model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0692C46C-D9ED-6EBD-56A6-7A7CBBEB3278}"/>
              </a:ext>
            </a:extLst>
          </p:cNvPr>
          <p:cNvSpPr/>
          <p:nvPr/>
        </p:nvSpPr>
        <p:spPr>
          <a:xfrm>
            <a:off x="1343608" y="5764186"/>
            <a:ext cx="1169562" cy="642796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EA3C663C-07C5-BE89-C8DB-3751F86FBFEC}"/>
              </a:ext>
            </a:extLst>
          </p:cNvPr>
          <p:cNvSpPr/>
          <p:nvPr/>
        </p:nvSpPr>
        <p:spPr>
          <a:xfrm>
            <a:off x="4336611" y="4640219"/>
            <a:ext cx="2408222" cy="64279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Relaxed </a:t>
            </a:r>
          </a:p>
          <a:p>
            <a:pPr algn="ctr"/>
            <a:r>
              <a:rPr lang="en-US" sz="1400" dirty="0"/>
              <a:t>optimization model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1CFE9D92-3B17-6288-3AAB-6FBB0AFA9940}"/>
              </a:ext>
            </a:extLst>
          </p:cNvPr>
          <p:cNvSpPr/>
          <p:nvPr/>
        </p:nvSpPr>
        <p:spPr>
          <a:xfrm>
            <a:off x="4955500" y="5842476"/>
            <a:ext cx="1170432" cy="642796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2306CA-22BC-251A-3289-12AE3E12D517}"/>
              </a:ext>
            </a:extLst>
          </p:cNvPr>
          <p:cNvSpPr/>
          <p:nvPr/>
        </p:nvSpPr>
        <p:spPr>
          <a:xfrm>
            <a:off x="4336609" y="443404"/>
            <a:ext cx="2408222" cy="642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Interpretable machine learning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9A78CA-B50A-52B4-82BA-B96086754F0C}"/>
              </a:ext>
            </a:extLst>
          </p:cNvPr>
          <p:cNvCxnSpPr>
            <a:cxnSpLocks/>
            <a:stCxn id="14" idx="2"/>
            <a:endCxn id="18" idx="3"/>
          </p:cNvCxnSpPr>
          <p:nvPr/>
        </p:nvCxnSpPr>
        <p:spPr>
          <a:xfrm rot="5400000" flipH="1" flipV="1">
            <a:off x="3303786" y="3001731"/>
            <a:ext cx="5677974" cy="1204115"/>
          </a:xfrm>
          <a:prstGeom prst="bentConnector4">
            <a:avLst>
              <a:gd name="adj1" fmla="val -4775"/>
              <a:gd name="adj2" fmla="val 118985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51C090D3-6FCC-70A2-81E6-A4898BED64FB}"/>
              </a:ext>
            </a:extLst>
          </p:cNvPr>
          <p:cNvSpPr/>
          <p:nvPr/>
        </p:nvSpPr>
        <p:spPr>
          <a:xfrm>
            <a:off x="4336609" y="1685071"/>
            <a:ext cx="2408222" cy="642796"/>
          </a:xfrm>
          <a:prstGeom prst="flowChartInputOutp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Crucial features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6B7E79-B992-540F-6160-7BC5CE9D023D}"/>
              </a:ext>
            </a:extLst>
          </p:cNvPr>
          <p:cNvCxnSpPr>
            <a:cxnSpLocks/>
            <a:stCxn id="18" idx="2"/>
            <a:endCxn id="25" idx="1"/>
          </p:cNvCxnSpPr>
          <p:nvPr/>
        </p:nvCxnSpPr>
        <p:spPr>
          <a:xfrm>
            <a:off x="5540720" y="1086200"/>
            <a:ext cx="0" cy="5988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09FF6635-2786-094E-6D46-83B9B371B3A4}"/>
              </a:ext>
            </a:extLst>
          </p:cNvPr>
          <p:cNvSpPr/>
          <p:nvPr/>
        </p:nvSpPr>
        <p:spPr>
          <a:xfrm>
            <a:off x="7948937" y="2995246"/>
            <a:ext cx="2408222" cy="642796"/>
          </a:xfrm>
          <a:prstGeom prst="flowChartInputOutp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Representative periods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6318EF-54FF-3794-287C-3CF6057AE1F5}"/>
              </a:ext>
            </a:extLst>
          </p:cNvPr>
          <p:cNvSpPr/>
          <p:nvPr/>
        </p:nvSpPr>
        <p:spPr>
          <a:xfrm>
            <a:off x="4336609" y="2995246"/>
            <a:ext cx="2408222" cy="642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Temporal system state aggregation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ACB5B8-0E80-D163-9AF4-494FAF629E84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>
          <a:xfrm>
            <a:off x="6744831" y="3316644"/>
            <a:ext cx="14449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F79F3D1-B735-D938-1138-B3676073FE99}"/>
              </a:ext>
            </a:extLst>
          </p:cNvPr>
          <p:cNvSpPr/>
          <p:nvPr/>
        </p:nvSpPr>
        <p:spPr>
          <a:xfrm>
            <a:off x="7948942" y="4640219"/>
            <a:ext cx="2408222" cy="642796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Reduced optimization model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DF018849-C579-4526-16EE-FBCD67A7D43A}"/>
              </a:ext>
            </a:extLst>
          </p:cNvPr>
          <p:cNvSpPr/>
          <p:nvPr/>
        </p:nvSpPr>
        <p:spPr>
          <a:xfrm>
            <a:off x="8567831" y="5842476"/>
            <a:ext cx="1170432" cy="642796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EA1FDC-8000-2FBB-2590-79AFA7BA28EB}"/>
              </a:ext>
            </a:extLst>
          </p:cNvPr>
          <p:cNvCxnSpPr/>
          <p:nvPr/>
        </p:nvCxnSpPr>
        <p:spPr>
          <a:xfrm>
            <a:off x="1928389" y="4154011"/>
            <a:ext cx="0" cy="4862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1F3E2F-5684-554C-B480-4B5B0EFC3B9B}"/>
              </a:ext>
            </a:extLst>
          </p:cNvPr>
          <p:cNvCxnSpPr/>
          <p:nvPr/>
        </p:nvCxnSpPr>
        <p:spPr>
          <a:xfrm>
            <a:off x="1928389" y="5283015"/>
            <a:ext cx="0" cy="4811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ACD9179-CA82-DF6A-C1E6-D23C403B659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891678" y="3832613"/>
            <a:ext cx="2649044" cy="80760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0198F9-EF59-CEFA-3477-451F1E1D7253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9153047" y="5283015"/>
            <a:ext cx="6" cy="5594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7DC5E0-6915-C0FE-6297-19692720532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540716" y="5283015"/>
            <a:ext cx="6" cy="5594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00714AA-C538-A3AB-9D53-AE0D77DA5CED}"/>
              </a:ext>
            </a:extLst>
          </p:cNvPr>
          <p:cNvCxnSpPr>
            <a:cxnSpLocks/>
            <a:stCxn id="25" idx="4"/>
            <a:endCxn id="37" idx="0"/>
          </p:cNvCxnSpPr>
          <p:nvPr/>
        </p:nvCxnSpPr>
        <p:spPr>
          <a:xfrm>
            <a:off x="5540720" y="2327867"/>
            <a:ext cx="0" cy="6673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0B14436-FD85-A3A2-6E88-C7E4E5E018D7}"/>
              </a:ext>
            </a:extLst>
          </p:cNvPr>
          <p:cNvCxnSpPr>
            <a:cxnSpLocks/>
            <a:stCxn id="5" idx="1"/>
            <a:endCxn id="18" idx="0"/>
          </p:cNvCxnSpPr>
          <p:nvPr/>
        </p:nvCxnSpPr>
        <p:spPr>
          <a:xfrm rot="5400000" flipH="1" flipV="1">
            <a:off x="2200649" y="171145"/>
            <a:ext cx="3067811" cy="3612331"/>
          </a:xfrm>
          <a:prstGeom prst="bentConnector3">
            <a:avLst>
              <a:gd name="adj1" fmla="val 10745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38A616-192D-75E1-7F63-703C02DE9395}"/>
              </a:ext>
            </a:extLst>
          </p:cNvPr>
          <p:cNvCxnSpPr>
            <a:stCxn id="5" idx="1"/>
            <a:endCxn id="37" idx="1"/>
          </p:cNvCxnSpPr>
          <p:nvPr/>
        </p:nvCxnSpPr>
        <p:spPr>
          <a:xfrm rot="5400000" flipH="1" flipV="1">
            <a:off x="3035214" y="2209820"/>
            <a:ext cx="194571" cy="240822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94826D-A134-230F-4962-AC3153BF4680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>
            <a:off x="9153048" y="3638042"/>
            <a:ext cx="5" cy="1002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7">
            <a:extLst>
              <a:ext uri="{FF2B5EF4-FFF2-40B4-BE49-F238E27FC236}">
                <a16:creationId xmlns:a16="http://schemas.microsoft.com/office/drawing/2014/main" id="{5F1BA33A-8281-4FEE-8386-93620E33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1" y="3800325"/>
            <a:ext cx="1383964" cy="1383964"/>
          </a:xfrm>
          <a:prstGeom prst="rect">
            <a:avLst/>
          </a:prstGeom>
        </p:spPr>
      </p:pic>
      <p:pic>
        <p:nvPicPr>
          <p:cNvPr id="6" name="Picture 58">
            <a:extLst>
              <a:ext uri="{FF2B5EF4-FFF2-40B4-BE49-F238E27FC236}">
                <a16:creationId xmlns:a16="http://schemas.microsoft.com/office/drawing/2014/main" id="{E097117E-7B93-4343-9BD7-68EE2EAB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65" y="3800325"/>
            <a:ext cx="1383964" cy="1383964"/>
          </a:xfrm>
          <a:prstGeom prst="rect">
            <a:avLst/>
          </a:prstGeom>
        </p:spPr>
      </p:pic>
      <p:pic>
        <p:nvPicPr>
          <p:cNvPr id="7" name="Picture 59">
            <a:extLst>
              <a:ext uri="{FF2B5EF4-FFF2-40B4-BE49-F238E27FC236}">
                <a16:creationId xmlns:a16="http://schemas.microsoft.com/office/drawing/2014/main" id="{089345FD-A2E1-4946-ACB3-9753334D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590" y="3800325"/>
            <a:ext cx="1383964" cy="1383964"/>
          </a:xfrm>
          <a:prstGeom prst="rect">
            <a:avLst/>
          </a:prstGeom>
        </p:spPr>
      </p:pic>
      <p:pic>
        <p:nvPicPr>
          <p:cNvPr id="8" name="Picture 60">
            <a:extLst>
              <a:ext uri="{FF2B5EF4-FFF2-40B4-BE49-F238E27FC236}">
                <a16:creationId xmlns:a16="http://schemas.microsoft.com/office/drawing/2014/main" id="{493BCF8A-43C2-4DCF-96E7-A109F08807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94" r="9564"/>
          <a:stretch/>
        </p:blipFill>
        <p:spPr>
          <a:xfrm>
            <a:off x="172826" y="104185"/>
            <a:ext cx="11721548" cy="1905000"/>
          </a:xfrm>
          <a:prstGeom prst="rect">
            <a:avLst/>
          </a:prstGeom>
        </p:spPr>
      </p:pic>
      <p:grpSp>
        <p:nvGrpSpPr>
          <p:cNvPr id="9" name="Grupo 39">
            <a:extLst>
              <a:ext uri="{FF2B5EF4-FFF2-40B4-BE49-F238E27FC236}">
                <a16:creationId xmlns:a16="http://schemas.microsoft.com/office/drawing/2014/main" id="{20AB2A0B-622D-4F45-A592-32C41B029767}"/>
              </a:ext>
            </a:extLst>
          </p:cNvPr>
          <p:cNvGrpSpPr/>
          <p:nvPr/>
        </p:nvGrpSpPr>
        <p:grpSpPr>
          <a:xfrm>
            <a:off x="2628425" y="5417156"/>
            <a:ext cx="1236817" cy="850115"/>
            <a:chOff x="10198340" y="737514"/>
            <a:chExt cx="1213706" cy="745115"/>
          </a:xfrm>
        </p:grpSpPr>
        <p:sp>
          <p:nvSpPr>
            <p:cNvPr id="10" name="Rectángulo: esquinas redondeadas 40">
              <a:extLst>
                <a:ext uri="{FF2B5EF4-FFF2-40B4-BE49-F238E27FC236}">
                  <a16:creationId xmlns:a16="http://schemas.microsoft.com/office/drawing/2014/main" id="{95615D3A-63D5-4DCB-A22D-872F2A44A09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ángulo: esquinas redondeadas 4">
              <a:extLst>
                <a:ext uri="{FF2B5EF4-FFF2-40B4-BE49-F238E27FC236}">
                  <a16:creationId xmlns:a16="http://schemas.microsoft.com/office/drawing/2014/main" id="{65597FDC-6A0F-4F39-BBC1-C9E7828D1983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12" name="Conector recto de flecha 69">
            <a:extLst>
              <a:ext uri="{FF2B5EF4-FFF2-40B4-BE49-F238E27FC236}">
                <a16:creationId xmlns:a16="http://schemas.microsoft.com/office/drawing/2014/main" id="{A790E951-C030-4C50-92BA-483549E4050C}"/>
              </a:ext>
            </a:extLst>
          </p:cNvPr>
          <p:cNvCxnSpPr>
            <a:endCxn id="15" idx="0"/>
          </p:cNvCxnSpPr>
          <p:nvPr/>
        </p:nvCxnSpPr>
        <p:spPr>
          <a:xfrm>
            <a:off x="1637483" y="1843384"/>
            <a:ext cx="0" cy="346047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" name="Grupo 26">
            <a:extLst>
              <a:ext uri="{FF2B5EF4-FFF2-40B4-BE49-F238E27FC236}">
                <a16:creationId xmlns:a16="http://schemas.microsoft.com/office/drawing/2014/main" id="{F3644E3A-2AB6-492D-9B0E-7ED6A6859B23}"/>
              </a:ext>
            </a:extLst>
          </p:cNvPr>
          <p:cNvGrpSpPr/>
          <p:nvPr/>
        </p:nvGrpSpPr>
        <p:grpSpPr>
          <a:xfrm>
            <a:off x="1015855" y="5417156"/>
            <a:ext cx="1236817" cy="830843"/>
            <a:chOff x="10198340" y="754406"/>
            <a:chExt cx="1213706" cy="728223"/>
          </a:xfrm>
        </p:grpSpPr>
        <p:sp>
          <p:nvSpPr>
            <p:cNvPr id="14" name="Rectángulo: esquinas redondeadas 27">
              <a:extLst>
                <a:ext uri="{FF2B5EF4-FFF2-40B4-BE49-F238E27FC236}">
                  <a16:creationId xmlns:a16="http://schemas.microsoft.com/office/drawing/2014/main" id="{53160900-AB0C-4C85-98E0-8A3F180E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ángulo: esquinas redondeadas 4">
              <a:extLst>
                <a:ext uri="{FF2B5EF4-FFF2-40B4-BE49-F238E27FC236}">
                  <a16:creationId xmlns:a16="http://schemas.microsoft.com/office/drawing/2014/main" id="{0AA04BD8-C41F-4578-BD29-722E652BFC46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16" name="Conector recto de flecha 62">
            <a:extLst>
              <a:ext uri="{FF2B5EF4-FFF2-40B4-BE49-F238E27FC236}">
                <a16:creationId xmlns:a16="http://schemas.microsoft.com/office/drawing/2014/main" id="{F16CB179-99CC-496A-AB98-C3CA0AC6A428}"/>
              </a:ext>
            </a:extLst>
          </p:cNvPr>
          <p:cNvCxnSpPr/>
          <p:nvPr/>
        </p:nvCxnSpPr>
        <p:spPr>
          <a:xfrm>
            <a:off x="3246832" y="5064274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Conector recto de flecha 62">
            <a:extLst>
              <a:ext uri="{FF2B5EF4-FFF2-40B4-BE49-F238E27FC236}">
                <a16:creationId xmlns:a16="http://schemas.microsoft.com/office/drawing/2014/main" id="{E6D1914E-000F-4F4E-B8A7-2DEA1C3C932F}"/>
              </a:ext>
            </a:extLst>
          </p:cNvPr>
          <p:cNvCxnSpPr/>
          <p:nvPr/>
        </p:nvCxnSpPr>
        <p:spPr>
          <a:xfrm flipH="1">
            <a:off x="3239385" y="1843384"/>
            <a:ext cx="14896" cy="1956941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8" name="Grupo 39">
            <a:extLst>
              <a:ext uri="{FF2B5EF4-FFF2-40B4-BE49-F238E27FC236}">
                <a16:creationId xmlns:a16="http://schemas.microsoft.com/office/drawing/2014/main" id="{66C4D6F9-6742-434F-8490-517CE50F3C2E}"/>
              </a:ext>
            </a:extLst>
          </p:cNvPr>
          <p:cNvGrpSpPr/>
          <p:nvPr/>
        </p:nvGrpSpPr>
        <p:grpSpPr>
          <a:xfrm>
            <a:off x="4828339" y="5417156"/>
            <a:ext cx="1236817" cy="850115"/>
            <a:chOff x="10198340" y="737514"/>
            <a:chExt cx="1213706" cy="745115"/>
          </a:xfrm>
        </p:grpSpPr>
        <p:sp>
          <p:nvSpPr>
            <p:cNvPr id="19" name="Rectángulo: esquinas redondeadas 40">
              <a:extLst>
                <a:ext uri="{FF2B5EF4-FFF2-40B4-BE49-F238E27FC236}">
                  <a16:creationId xmlns:a16="http://schemas.microsoft.com/office/drawing/2014/main" id="{B37C33C6-101C-4EE3-BF30-4449F4437082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ángulo: esquinas redondeadas 4">
              <a:extLst>
                <a:ext uri="{FF2B5EF4-FFF2-40B4-BE49-F238E27FC236}">
                  <a16:creationId xmlns:a16="http://schemas.microsoft.com/office/drawing/2014/main" id="{94FF1399-2D32-4079-ADC5-9A8F832CFD41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21" name="Conector recto de flecha 62">
            <a:extLst>
              <a:ext uri="{FF2B5EF4-FFF2-40B4-BE49-F238E27FC236}">
                <a16:creationId xmlns:a16="http://schemas.microsoft.com/office/drawing/2014/main" id="{8E795D19-189E-4707-8E6F-B894FAB15936}"/>
              </a:ext>
            </a:extLst>
          </p:cNvPr>
          <p:cNvCxnSpPr/>
          <p:nvPr/>
        </p:nvCxnSpPr>
        <p:spPr>
          <a:xfrm>
            <a:off x="5446746" y="5064274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onector recto de flecha 62">
            <a:extLst>
              <a:ext uri="{FF2B5EF4-FFF2-40B4-BE49-F238E27FC236}">
                <a16:creationId xmlns:a16="http://schemas.microsoft.com/office/drawing/2014/main" id="{D01250C3-4514-4E70-BC20-868DF4E550D5}"/>
              </a:ext>
            </a:extLst>
          </p:cNvPr>
          <p:cNvCxnSpPr/>
          <p:nvPr/>
        </p:nvCxnSpPr>
        <p:spPr>
          <a:xfrm>
            <a:off x="5446747" y="1823448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Conector recto de flecha 62">
            <a:extLst>
              <a:ext uri="{FF2B5EF4-FFF2-40B4-BE49-F238E27FC236}">
                <a16:creationId xmlns:a16="http://schemas.microsoft.com/office/drawing/2014/main" id="{9C1AA750-55EE-44CF-817D-92EA5072001A}"/>
              </a:ext>
            </a:extLst>
          </p:cNvPr>
          <p:cNvCxnSpPr/>
          <p:nvPr/>
        </p:nvCxnSpPr>
        <p:spPr>
          <a:xfrm>
            <a:off x="5446746" y="3480261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Conector recto de flecha 62">
            <a:extLst>
              <a:ext uri="{FF2B5EF4-FFF2-40B4-BE49-F238E27FC236}">
                <a16:creationId xmlns:a16="http://schemas.microsoft.com/office/drawing/2014/main" id="{DE79F5FD-B952-49D6-90CD-3773551E21B6}"/>
              </a:ext>
            </a:extLst>
          </p:cNvPr>
          <p:cNvCxnSpPr/>
          <p:nvPr/>
        </p:nvCxnSpPr>
        <p:spPr>
          <a:xfrm>
            <a:off x="8036592" y="1823448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CuadroTexto 152">
            <a:extLst>
              <a:ext uri="{FF2B5EF4-FFF2-40B4-BE49-F238E27FC236}">
                <a16:creationId xmlns:a16="http://schemas.microsoft.com/office/drawing/2014/main" id="{26E6BC41-C106-40AA-BB0D-35F65D024356}"/>
              </a:ext>
            </a:extLst>
          </p:cNvPr>
          <p:cNvSpPr txBox="1"/>
          <p:nvPr/>
        </p:nvSpPr>
        <p:spPr>
          <a:xfrm>
            <a:off x="8232911" y="2047072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Relaxed ESOM</a:t>
            </a:r>
          </a:p>
        </p:txBody>
      </p:sp>
      <p:pic>
        <p:nvPicPr>
          <p:cNvPr id="26" name="Picture 87">
            <a:extLst>
              <a:ext uri="{FF2B5EF4-FFF2-40B4-BE49-F238E27FC236}">
                <a16:creationId xmlns:a16="http://schemas.microsoft.com/office/drawing/2014/main" id="{BA6583FF-3855-490A-9DB6-513F1C817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5597" y="2300689"/>
            <a:ext cx="2722301" cy="1088920"/>
          </a:xfrm>
          <a:prstGeom prst="rect">
            <a:avLst/>
          </a:prstGeom>
        </p:spPr>
      </p:pic>
      <p:pic>
        <p:nvPicPr>
          <p:cNvPr id="27" name="Picture 88">
            <a:extLst>
              <a:ext uri="{FF2B5EF4-FFF2-40B4-BE49-F238E27FC236}">
                <a16:creationId xmlns:a16="http://schemas.microsoft.com/office/drawing/2014/main" id="{236309CF-1AB2-4E8B-98B1-AC744A7E6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741" y="2306808"/>
            <a:ext cx="2691703" cy="1076682"/>
          </a:xfrm>
          <a:prstGeom prst="rect">
            <a:avLst/>
          </a:prstGeom>
        </p:spPr>
      </p:pic>
      <p:grpSp>
        <p:nvGrpSpPr>
          <p:cNvPr id="28" name="Grupo 39">
            <a:extLst>
              <a:ext uri="{FF2B5EF4-FFF2-40B4-BE49-F238E27FC236}">
                <a16:creationId xmlns:a16="http://schemas.microsoft.com/office/drawing/2014/main" id="{E0FB11CE-18F9-4387-8F81-DFAE87503070}"/>
              </a:ext>
            </a:extLst>
          </p:cNvPr>
          <p:cNvGrpSpPr/>
          <p:nvPr/>
        </p:nvGrpSpPr>
        <p:grpSpPr>
          <a:xfrm>
            <a:off x="7418184" y="4022977"/>
            <a:ext cx="1236817" cy="850116"/>
            <a:chOff x="10198340" y="737513"/>
            <a:chExt cx="1213706" cy="745116"/>
          </a:xfrm>
        </p:grpSpPr>
        <p:sp>
          <p:nvSpPr>
            <p:cNvPr id="29" name="Rectángulo: esquinas redondeadas 40">
              <a:extLst>
                <a:ext uri="{FF2B5EF4-FFF2-40B4-BE49-F238E27FC236}">
                  <a16:creationId xmlns:a16="http://schemas.microsoft.com/office/drawing/2014/main" id="{686C3D39-F2BA-430D-8665-335A6E58ABF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ángulo: esquinas redondeadas 4">
              <a:extLst>
                <a:ext uri="{FF2B5EF4-FFF2-40B4-BE49-F238E27FC236}">
                  <a16:creationId xmlns:a16="http://schemas.microsoft.com/office/drawing/2014/main" id="{5BC734ED-3B32-471E-894C-F2A7BADE8312}"/>
                </a:ext>
              </a:extLst>
            </p:cNvPr>
            <p:cNvSpPr txBox="1"/>
            <p:nvPr/>
          </p:nvSpPr>
          <p:spPr>
            <a:xfrm>
              <a:off x="10219674" y="737513"/>
              <a:ext cx="1171049" cy="68556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ML algorithm</a:t>
              </a:r>
            </a:p>
          </p:txBody>
        </p:sp>
      </p:grpSp>
      <p:cxnSp>
        <p:nvCxnSpPr>
          <p:cNvPr id="31" name="Conector recto de flecha 62">
            <a:extLst>
              <a:ext uri="{FF2B5EF4-FFF2-40B4-BE49-F238E27FC236}">
                <a16:creationId xmlns:a16="http://schemas.microsoft.com/office/drawing/2014/main" id="{6D9138F0-C9A5-42CD-B902-63668ED0D78D}"/>
              </a:ext>
            </a:extLst>
          </p:cNvPr>
          <p:cNvCxnSpPr/>
          <p:nvPr/>
        </p:nvCxnSpPr>
        <p:spPr>
          <a:xfrm>
            <a:off x="8036592" y="3447066"/>
            <a:ext cx="0" cy="50138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CuadroTexto 152">
            <a:extLst>
              <a:ext uri="{FF2B5EF4-FFF2-40B4-BE49-F238E27FC236}">
                <a16:creationId xmlns:a16="http://schemas.microsoft.com/office/drawing/2014/main" id="{B1F490F0-07C5-45AF-81FB-C51E2464B3C4}"/>
              </a:ext>
            </a:extLst>
          </p:cNvPr>
          <p:cNvSpPr txBox="1"/>
          <p:nvPr/>
        </p:nvSpPr>
        <p:spPr>
          <a:xfrm>
            <a:off x="7980057" y="34941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Training</a:t>
            </a:r>
          </a:p>
        </p:txBody>
      </p:sp>
      <p:cxnSp>
        <p:nvCxnSpPr>
          <p:cNvPr id="33" name="Conector: angular 147">
            <a:extLst>
              <a:ext uri="{FF2B5EF4-FFF2-40B4-BE49-F238E27FC236}">
                <a16:creationId xmlns:a16="http://schemas.microsoft.com/office/drawing/2014/main" id="{B32C9D54-713C-4BD8-9DBC-DD22B3CBD113}"/>
              </a:ext>
            </a:extLst>
          </p:cNvPr>
          <p:cNvCxnSpPr>
            <a:stCxn id="30" idx="3"/>
            <a:endCxn id="27" idx="3"/>
          </p:cNvCxnSpPr>
          <p:nvPr/>
        </p:nvCxnSpPr>
        <p:spPr>
          <a:xfrm flipV="1">
            <a:off x="8633272" y="2845149"/>
            <a:ext cx="749172" cy="1568914"/>
          </a:xfrm>
          <a:prstGeom prst="bentConnector3">
            <a:avLst>
              <a:gd name="adj1" fmla="val 80314"/>
            </a:avLst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4" name="Picture 95">
            <a:extLst>
              <a:ext uri="{FF2B5EF4-FFF2-40B4-BE49-F238E27FC236}">
                <a16:creationId xmlns:a16="http://schemas.microsoft.com/office/drawing/2014/main" id="{F2B395E0-50AD-417A-8669-5503D543C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1071" y="2303749"/>
            <a:ext cx="2707002" cy="1082800"/>
          </a:xfrm>
          <a:prstGeom prst="rect">
            <a:avLst/>
          </a:prstGeom>
        </p:spPr>
      </p:pic>
      <p:cxnSp>
        <p:nvCxnSpPr>
          <p:cNvPr id="35" name="Conector recto de flecha 62">
            <a:extLst>
              <a:ext uri="{FF2B5EF4-FFF2-40B4-BE49-F238E27FC236}">
                <a16:creationId xmlns:a16="http://schemas.microsoft.com/office/drawing/2014/main" id="{AF44409A-9AC2-4C17-9245-3875A88E035E}"/>
              </a:ext>
            </a:extLst>
          </p:cNvPr>
          <p:cNvCxnSpPr/>
          <p:nvPr/>
        </p:nvCxnSpPr>
        <p:spPr>
          <a:xfrm>
            <a:off x="10754571" y="3530495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CuadroTexto 152">
            <a:extLst>
              <a:ext uri="{FF2B5EF4-FFF2-40B4-BE49-F238E27FC236}">
                <a16:creationId xmlns:a16="http://schemas.microsoft.com/office/drawing/2014/main" id="{C970883D-7CB2-4D08-A5E2-B86CEB050DBF}"/>
              </a:ext>
            </a:extLst>
          </p:cNvPr>
          <p:cNvSpPr txBox="1"/>
          <p:nvPr/>
        </p:nvSpPr>
        <p:spPr>
          <a:xfrm>
            <a:off x="10714465" y="3478686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  <p:grpSp>
        <p:nvGrpSpPr>
          <p:cNvPr id="37" name="Grupo 39">
            <a:extLst>
              <a:ext uri="{FF2B5EF4-FFF2-40B4-BE49-F238E27FC236}">
                <a16:creationId xmlns:a16="http://schemas.microsoft.com/office/drawing/2014/main" id="{00A8552F-BBD8-461E-8634-8CC4D3BDE473}"/>
              </a:ext>
            </a:extLst>
          </p:cNvPr>
          <p:cNvGrpSpPr/>
          <p:nvPr/>
        </p:nvGrpSpPr>
        <p:grpSpPr>
          <a:xfrm>
            <a:off x="10136164" y="5417156"/>
            <a:ext cx="1236817" cy="850115"/>
            <a:chOff x="10198340" y="737514"/>
            <a:chExt cx="1213706" cy="745115"/>
          </a:xfrm>
        </p:grpSpPr>
        <p:sp>
          <p:nvSpPr>
            <p:cNvPr id="38" name="Rectángulo: esquinas redondeadas 40">
              <a:extLst>
                <a:ext uri="{FF2B5EF4-FFF2-40B4-BE49-F238E27FC236}">
                  <a16:creationId xmlns:a16="http://schemas.microsoft.com/office/drawing/2014/main" id="{1F0CD847-832E-488A-9BD5-B982277970E8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52BDEC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ángulo: esquinas redondeadas 4">
              <a:extLst>
                <a:ext uri="{FF2B5EF4-FFF2-40B4-BE49-F238E27FC236}">
                  <a16:creationId xmlns:a16="http://schemas.microsoft.com/office/drawing/2014/main" id="{643E07C3-F621-40E8-9127-0D1183301FB4}"/>
                </a:ext>
              </a:extLst>
            </p:cNvPr>
            <p:cNvSpPr txBox="1"/>
            <p:nvPr/>
          </p:nvSpPr>
          <p:spPr>
            <a:xfrm>
              <a:off x="10219671" y="737514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ESOM</a:t>
              </a:r>
            </a:p>
          </p:txBody>
        </p:sp>
      </p:grpSp>
      <p:cxnSp>
        <p:nvCxnSpPr>
          <p:cNvPr id="40" name="Conector recto de flecha 62">
            <a:extLst>
              <a:ext uri="{FF2B5EF4-FFF2-40B4-BE49-F238E27FC236}">
                <a16:creationId xmlns:a16="http://schemas.microsoft.com/office/drawing/2014/main" id="{23F6B6A1-B362-4E09-B125-4CDBB3A436AE}"/>
              </a:ext>
            </a:extLst>
          </p:cNvPr>
          <p:cNvCxnSpPr/>
          <p:nvPr/>
        </p:nvCxnSpPr>
        <p:spPr>
          <a:xfrm>
            <a:off x="10982898" y="5076575"/>
            <a:ext cx="3" cy="38422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CuadroTexto 152">
            <a:extLst>
              <a:ext uri="{FF2B5EF4-FFF2-40B4-BE49-F238E27FC236}">
                <a16:creationId xmlns:a16="http://schemas.microsoft.com/office/drawing/2014/main" id="{88560FEC-DDD0-49EF-9A4B-5C858AE3708F}"/>
              </a:ext>
            </a:extLst>
          </p:cNvPr>
          <p:cNvSpPr txBox="1"/>
          <p:nvPr/>
        </p:nvSpPr>
        <p:spPr>
          <a:xfrm>
            <a:off x="9196317" y="3485259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Evaluation</a:t>
            </a:r>
          </a:p>
        </p:txBody>
      </p:sp>
      <p:sp>
        <p:nvSpPr>
          <p:cNvPr id="42" name="Rounded Rectangle 103">
            <a:extLst>
              <a:ext uri="{FF2B5EF4-FFF2-40B4-BE49-F238E27FC236}">
                <a16:creationId xmlns:a16="http://schemas.microsoft.com/office/drawing/2014/main" id="{97F4E0E6-95B6-45C0-BA28-A789FAFA3E47}"/>
              </a:ext>
            </a:extLst>
          </p:cNvPr>
          <p:cNvSpPr/>
          <p:nvPr/>
        </p:nvSpPr>
        <p:spPr>
          <a:xfrm>
            <a:off x="1015854" y="1923931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ounded Rectangle 104">
            <a:extLst>
              <a:ext uri="{FF2B5EF4-FFF2-40B4-BE49-F238E27FC236}">
                <a16:creationId xmlns:a16="http://schemas.microsoft.com/office/drawing/2014/main" id="{A2AE84FB-92EC-4942-9E36-480F7FC7332B}"/>
              </a:ext>
            </a:extLst>
          </p:cNvPr>
          <p:cNvSpPr/>
          <p:nvPr/>
        </p:nvSpPr>
        <p:spPr>
          <a:xfrm>
            <a:off x="2641438" y="1923931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ounded Rectangle 105">
            <a:extLst>
              <a:ext uri="{FF2B5EF4-FFF2-40B4-BE49-F238E27FC236}">
                <a16:creationId xmlns:a16="http://schemas.microsoft.com/office/drawing/2014/main" id="{1CB73943-44A6-451B-BC73-16D066897B8B}"/>
              </a:ext>
            </a:extLst>
          </p:cNvPr>
          <p:cNvSpPr/>
          <p:nvPr/>
        </p:nvSpPr>
        <p:spPr>
          <a:xfrm>
            <a:off x="4845109" y="1850063"/>
            <a:ext cx="1243247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ounded Rectangle 106">
            <a:extLst>
              <a:ext uri="{FF2B5EF4-FFF2-40B4-BE49-F238E27FC236}">
                <a16:creationId xmlns:a16="http://schemas.microsoft.com/office/drawing/2014/main" id="{6366543F-3D1B-432B-BB31-EB9154324A8A}"/>
              </a:ext>
            </a:extLst>
          </p:cNvPr>
          <p:cNvSpPr/>
          <p:nvPr/>
        </p:nvSpPr>
        <p:spPr>
          <a:xfrm>
            <a:off x="7444609" y="1850063"/>
            <a:ext cx="4168623" cy="4529077"/>
          </a:xfrm>
          <a:prstGeom prst="round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2F4D5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TextBox 107">
            <a:extLst>
              <a:ext uri="{FF2B5EF4-FFF2-40B4-BE49-F238E27FC236}">
                <a16:creationId xmlns:a16="http://schemas.microsoft.com/office/drawing/2014/main" id="{2607184B-0A84-434F-80B2-D2093E10A7BA}"/>
              </a:ext>
            </a:extLst>
          </p:cNvPr>
          <p:cNvSpPr txBox="1"/>
          <p:nvPr/>
        </p:nvSpPr>
        <p:spPr>
          <a:xfrm rot="5400000">
            <a:off x="1105591" y="488602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No temporal reduction</a:t>
            </a:r>
          </a:p>
        </p:txBody>
      </p:sp>
      <p:sp>
        <p:nvSpPr>
          <p:cNvPr id="47" name="TextBox 108">
            <a:extLst>
              <a:ext uri="{FF2B5EF4-FFF2-40B4-BE49-F238E27FC236}">
                <a16:creationId xmlns:a16="http://schemas.microsoft.com/office/drawing/2014/main" id="{33821D9D-A49A-44E1-B06B-B92BFACD3B09}"/>
              </a:ext>
            </a:extLst>
          </p:cNvPr>
          <p:cNvSpPr txBox="1"/>
          <p:nvPr/>
        </p:nvSpPr>
        <p:spPr>
          <a:xfrm rot="5400000">
            <a:off x="2815749" y="487960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Input-based clustering</a:t>
            </a:r>
          </a:p>
        </p:txBody>
      </p:sp>
      <p:sp>
        <p:nvSpPr>
          <p:cNvPr id="48" name="TextBox 109">
            <a:extLst>
              <a:ext uri="{FF2B5EF4-FFF2-40B4-BE49-F238E27FC236}">
                <a16:creationId xmlns:a16="http://schemas.microsoft.com/office/drawing/2014/main" id="{21D6473D-B01B-40BA-9FB4-3C5EF40B22E7}"/>
              </a:ext>
            </a:extLst>
          </p:cNvPr>
          <p:cNvSpPr txBox="1"/>
          <p:nvPr/>
        </p:nvSpPr>
        <p:spPr>
          <a:xfrm rot="5400000">
            <a:off x="5209050" y="50783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A9D18E"/>
                </a:solidFill>
                <a:latin typeface="Arial" panose="020B0604020202020204"/>
              </a:rPr>
              <a:t>Ex-post clustering</a:t>
            </a:r>
          </a:p>
        </p:txBody>
      </p:sp>
      <p:sp>
        <p:nvSpPr>
          <p:cNvPr id="49" name="TextBox 110">
            <a:extLst>
              <a:ext uri="{FF2B5EF4-FFF2-40B4-BE49-F238E27FC236}">
                <a16:creationId xmlns:a16="http://schemas.microsoft.com/office/drawing/2014/main" id="{922CBFB8-2B69-4AB9-92C2-566DA72C18F6}"/>
              </a:ext>
            </a:extLst>
          </p:cNvPr>
          <p:cNvSpPr txBox="1"/>
          <p:nvPr/>
        </p:nvSpPr>
        <p:spPr>
          <a:xfrm rot="5400000">
            <a:off x="10333824" y="4718346"/>
            <a:ext cx="30075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A9D18E"/>
                </a:solidFill>
                <a:latin typeface="Arial" panose="020B0604020202020204"/>
              </a:rPr>
              <a:t>NN-assisted ex-post clustering</a:t>
            </a:r>
          </a:p>
        </p:txBody>
      </p:sp>
      <p:grpSp>
        <p:nvGrpSpPr>
          <p:cNvPr id="50" name="Grupo 45">
            <a:extLst>
              <a:ext uri="{FF2B5EF4-FFF2-40B4-BE49-F238E27FC236}">
                <a16:creationId xmlns:a16="http://schemas.microsoft.com/office/drawing/2014/main" id="{4AFFAF9D-49C3-48AF-8E49-CAAA7ADDFA38}"/>
              </a:ext>
            </a:extLst>
          </p:cNvPr>
          <p:cNvGrpSpPr/>
          <p:nvPr/>
        </p:nvGrpSpPr>
        <p:grpSpPr>
          <a:xfrm>
            <a:off x="31034" y="4076886"/>
            <a:ext cx="1236817" cy="830843"/>
            <a:chOff x="5100772" y="754406"/>
            <a:chExt cx="1213706" cy="728223"/>
          </a:xfrm>
        </p:grpSpPr>
        <p:sp>
          <p:nvSpPr>
            <p:cNvPr id="51" name="Rectángulo: esquinas redondeadas 46">
              <a:extLst>
                <a:ext uri="{FF2B5EF4-FFF2-40B4-BE49-F238E27FC236}">
                  <a16:creationId xmlns:a16="http://schemas.microsoft.com/office/drawing/2014/main" id="{65EE96EE-96E2-4ECE-8622-8A2BBEAC8E5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  <a:solidFill>
              <a:srgbClr val="E7B037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ángulo: esquinas redondeadas 4">
              <a:extLst>
                <a:ext uri="{FF2B5EF4-FFF2-40B4-BE49-F238E27FC236}">
                  <a16:creationId xmlns:a16="http://schemas.microsoft.com/office/drawing/2014/main" id="{7756B8F4-930A-46E3-BF78-836057C185E8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Representative Time Series</a:t>
              </a:r>
            </a:p>
          </p:txBody>
        </p:sp>
      </p:grpSp>
      <p:grpSp>
        <p:nvGrpSpPr>
          <p:cNvPr id="53" name="Grupo 138">
            <a:extLst>
              <a:ext uri="{FF2B5EF4-FFF2-40B4-BE49-F238E27FC236}">
                <a16:creationId xmlns:a16="http://schemas.microsoft.com/office/drawing/2014/main" id="{2AED9771-497E-45FE-B37E-B53DB42FCBBD}"/>
              </a:ext>
            </a:extLst>
          </p:cNvPr>
          <p:cNvGrpSpPr/>
          <p:nvPr/>
        </p:nvGrpSpPr>
        <p:grpSpPr>
          <a:xfrm>
            <a:off x="31034" y="2429728"/>
            <a:ext cx="1236817" cy="830843"/>
            <a:chOff x="6799961" y="754406"/>
            <a:chExt cx="1213706" cy="728223"/>
          </a:xfrm>
        </p:grpSpPr>
        <p:sp>
          <p:nvSpPr>
            <p:cNvPr id="54" name="Rectángulo: esquinas redondeadas 139">
              <a:extLst>
                <a:ext uri="{FF2B5EF4-FFF2-40B4-BE49-F238E27FC236}">
                  <a16:creationId xmlns:a16="http://schemas.microsoft.com/office/drawing/2014/main" id="{58DF6F1A-8DD2-4BAE-B98E-B0396A0EE0DD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2F4D5D">
                    <a:lumMod val="110000"/>
                    <a:satMod val="105000"/>
                    <a:tint val="67000"/>
                  </a:srgbClr>
                </a:gs>
                <a:gs pos="50000">
                  <a:srgbClr val="2F4D5D">
                    <a:lumMod val="105000"/>
                    <a:satMod val="103000"/>
                    <a:tint val="73000"/>
                  </a:srgbClr>
                </a:gs>
                <a:gs pos="100000">
                  <a:srgbClr val="2F4D5D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2F4D5D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ángulo: esquinas redondeadas 4">
              <a:extLst>
                <a:ext uri="{FF2B5EF4-FFF2-40B4-BE49-F238E27FC236}">
                  <a16:creationId xmlns:a16="http://schemas.microsoft.com/office/drawing/2014/main" id="{8AE713B3-B351-4A9A-B6E1-E6D2F7D9B0F0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marR="0" lvl="0" indent="0" algn="ctr" defTabSz="4889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Features</a:t>
              </a:r>
            </a:p>
          </p:txBody>
        </p:sp>
      </p:grpSp>
      <p:sp>
        <p:nvSpPr>
          <p:cNvPr id="56" name="CuadroTexto 152">
            <a:extLst>
              <a:ext uri="{FF2B5EF4-FFF2-40B4-BE49-F238E27FC236}">
                <a16:creationId xmlns:a16="http://schemas.microsoft.com/office/drawing/2014/main" id="{5F48965F-B4CE-4D1C-8C3E-BDAC03E52C29}"/>
              </a:ext>
            </a:extLst>
          </p:cNvPr>
          <p:cNvSpPr txBox="1"/>
          <p:nvPr/>
        </p:nvSpPr>
        <p:spPr>
          <a:xfrm>
            <a:off x="5659202" y="204359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Relaxed ESOM</a:t>
            </a:r>
          </a:p>
        </p:txBody>
      </p:sp>
      <p:sp>
        <p:nvSpPr>
          <p:cNvPr id="57" name="CuadroTexto 152">
            <a:extLst>
              <a:ext uri="{FF2B5EF4-FFF2-40B4-BE49-F238E27FC236}">
                <a16:creationId xmlns:a16="http://schemas.microsoft.com/office/drawing/2014/main" id="{5BC6A96F-A410-464F-B5F5-9E6E25E34506}"/>
              </a:ext>
            </a:extLst>
          </p:cNvPr>
          <p:cNvSpPr txBox="1"/>
          <p:nvPr/>
        </p:nvSpPr>
        <p:spPr>
          <a:xfrm>
            <a:off x="5446748" y="3428452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  <p:sp>
        <p:nvSpPr>
          <p:cNvPr id="58" name="CuadroTexto 152">
            <a:extLst>
              <a:ext uri="{FF2B5EF4-FFF2-40B4-BE49-F238E27FC236}">
                <a16:creationId xmlns:a16="http://schemas.microsoft.com/office/drawing/2014/main" id="{ECF3C36B-CC65-4231-A265-1BEA9AB87DD8}"/>
              </a:ext>
            </a:extLst>
          </p:cNvPr>
          <p:cNvSpPr txBox="1"/>
          <p:nvPr/>
        </p:nvSpPr>
        <p:spPr>
          <a:xfrm>
            <a:off x="3246833" y="3386775"/>
            <a:ext cx="898767" cy="491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Clustering</a:t>
            </a:r>
          </a:p>
          <a:p>
            <a:pPr algn="ctr"/>
            <a:r>
              <a:rPr lang="en-GB" sz="1100" b="1" dirty="0">
                <a:solidFill>
                  <a:srgbClr val="2F4D5D"/>
                </a:solidFill>
                <a:latin typeface="Arial" panose="020B0604020202020204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588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96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Francisco Álvarez Quispe</dc:creator>
  <cp:lastModifiedBy>Erik Francisco Álvarez Quispe</cp:lastModifiedBy>
  <cp:revision>4</cp:revision>
  <dcterms:created xsi:type="dcterms:W3CDTF">2024-07-10T07:36:01Z</dcterms:created>
  <dcterms:modified xsi:type="dcterms:W3CDTF">2024-07-11T08:30:41Z</dcterms:modified>
</cp:coreProperties>
</file>